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13"/>
  </p:notesMasterIdLst>
  <p:sldIdLst>
    <p:sldId id="258" r:id="rId2"/>
    <p:sldId id="307" r:id="rId3"/>
    <p:sldId id="308" r:id="rId4"/>
    <p:sldId id="294" r:id="rId5"/>
    <p:sldId id="309" r:id="rId6"/>
    <p:sldId id="310" r:id="rId7"/>
    <p:sldId id="311" r:id="rId8"/>
    <p:sldId id="312" r:id="rId9"/>
    <p:sldId id="313" r:id="rId10"/>
    <p:sldId id="314" r:id="rId11"/>
    <p:sldId id="298" r:id="rId12"/>
  </p:sldIdLst>
  <p:sldSz cx="9144000" cy="6858000" type="screen4x3"/>
  <p:notesSz cx="6761163" cy="9942513"/>
  <p:defaultTextStyle>
    <a:defPPr>
      <a:defRPr lang="en-US"/>
    </a:defPPr>
    <a:lvl1pPr algn="l" defTabSz="457200"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660"/>
  </p:normalViewPr>
  <p:slideViewPr>
    <p:cSldViewPr>
      <p:cViewPr varScale="1">
        <p:scale>
          <a:sx n="68" d="100"/>
          <a:sy n="68" d="100"/>
        </p:scale>
        <p:origin x="14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E119623-0D9C-4278-A315-90C5240916A1}" type="datetimeFigureOut">
              <a:rPr lang="en-US"/>
              <a:pPr>
                <a:defRPr/>
              </a:pPr>
              <a:t>6/28/2025</a:t>
            </a:fld>
            <a:endParaRPr lang="en-US"/>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8570413B-6A56-4E87-878D-4AE391A1EC6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AE5CE336-0AD1-4832-98FB-59C8326424DB}"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3AF306B-FA7E-4FDC-9ABC-6FB1422A7C9B}" type="slidenum">
              <a:rPr lang="en-US" altLang="en-US" smtClean="0"/>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64B0DE7-6DD6-4006-904C-82A2337FBB90}"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8888797-3322-46F6-80DB-B3BB13EAD7BB}" type="slidenum">
              <a:rPr lang="en-US" altLang="en-US" smtClean="0"/>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CA75352-934A-44AC-BB75-E130329B946E}"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F92552A-BD47-4485-8011-EB3C0384E2A6}" type="slidenum">
              <a:rPr lang="en-US" altLang="en-US" smtClean="0"/>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5A9F09F-8366-4129-AA77-1F3BF0AA4A52}" type="datetimeFigureOut">
              <a:rPr lang="en-US" smtClean="0"/>
              <a:pPr>
                <a:defRPr/>
              </a:pPr>
              <a:t>6/28/2025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1E18418E-7C32-497B-99E5-28AF75B0A926}" type="slidenum">
              <a:rPr lang="en-US" altLang="en-US" smtClean="0"/>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6BD57D7-2E39-4DDB-89CB-71A839D432EF}" type="datetimeFigureOut">
              <a:rPr lang="en-US" smtClean="0"/>
              <a:pPr>
                <a:defRPr/>
              </a:pPr>
              <a:t>6/28/2025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23AB3B1B-C2D7-4C17-8E4B-7C8DFFDB83D7}" type="slidenum">
              <a:rPr lang="en-US" altLang="en-US" smtClean="0"/>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8079C2EF-F4A2-466B-9D7F-D74273F99E92}" type="datetimeFigureOut">
              <a:rPr lang="en-US" smtClean="0"/>
              <a:pPr>
                <a:defRPr/>
              </a:pPr>
              <a:t>6/28/2025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CB22EDB1-72E2-47F2-8414-0A1A70C6BADE}" type="slidenum">
              <a:rPr lang="en-US"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D829F4A-8C6C-4CB8-AD99-418A8FB298D6}" type="datetimeFigureOut">
              <a:rPr lang="en-US" smtClean="0"/>
              <a:pPr>
                <a:defRPr/>
              </a:pPr>
              <a:t>6/28/2025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32194A22-1E6D-4111-81E7-09436CC9F3BF}" type="slidenum">
              <a:rPr lang="en-US"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3A8F2E0-EB45-4B80-BF04-5EB6B79AA516}" type="datetimeFigureOut">
              <a:rPr lang="en-US" smtClean="0"/>
              <a:pPr>
                <a:defRPr/>
              </a:pPr>
              <a:t>6/28/2025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962C417-A36B-4D49-B887-D4937470F97E}" type="slidenum">
              <a:rPr lang="en-US" altLang="en-US" smtClean="0"/>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C7C580E7-A23A-4A1B-B6D1-22982499ED35}" type="datetimeFigureOut">
              <a:rPr lang="en-US" smtClean="0"/>
              <a:pPr>
                <a:defRPr/>
              </a:pPr>
              <a:t>6/28/2025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715E62B-E444-4984-BD87-05E7C7E9DC48}" type="slidenum">
              <a:rPr lang="en-US" altLang="en-US" smtClean="0"/>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E71A099-EF2D-4DF6-8000-4FFA2B4B07F9}"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FF7412B-B3C8-4516-BFCD-94C32450FCD7}" type="slidenum">
              <a:rPr lang="en-US" altLang="en-US" smtClean="0"/>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E6E409C-49A3-42D0-920F-612A80EAA582}"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ED18ECEE-5F8A-4A64-BA5B-A9B7C1A0D6D5}" type="slidenum">
              <a:rPr lang="en-US" altLang="en-US" smtClean="0"/>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37362AD-99D0-4722-89DF-4160255A8B80}" type="datetimeFigureOut">
              <a:rPr lang="en-US" smtClean="0"/>
              <a:pPr>
                <a:defRPr/>
              </a:pPr>
              <a:t>6/28/2025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E2103B-3337-48E9-8FD3-527BBFF1A60F}"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scribbr.com/statistics/central-tendenc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sp>
        <p:nvSpPr>
          <p:cNvPr id="9220" name="Rectangle 11"/>
          <p:cNvSpPr>
            <a:spLocks noChangeArrowheads="1"/>
          </p:cNvSpPr>
          <p:nvPr/>
        </p:nvSpPr>
        <p:spPr bwMode="auto">
          <a:xfrm>
            <a:off x="0" y="238125"/>
            <a:ext cx="217488" cy="230188"/>
          </a:xfrm>
          <a:prstGeom prst="rect">
            <a:avLst/>
          </a:prstGeom>
          <a:noFill/>
          <a:ln w="9525">
            <a:noFill/>
            <a:miter lim="800000"/>
            <a:headEnd/>
            <a:tailEnd/>
          </a:ln>
        </p:spPr>
        <p:txBody>
          <a:bodyPr wrap="none" anchor="ctr">
            <a:spAutoFit/>
          </a:bodyPr>
          <a:lstStyle/>
          <a:p>
            <a:pPr eaLnBrk="1" hangingPunct="1"/>
            <a:r>
              <a:rPr lang="en-US" altLang="en-US" sz="900">
                <a:latin typeface="Arial" charset="0"/>
              </a:rPr>
              <a:t> </a:t>
            </a:r>
            <a:endParaRPr lang="en-US" altLang="en-US">
              <a:latin typeface="Arial" charset="0"/>
            </a:endParaRPr>
          </a:p>
        </p:txBody>
      </p:sp>
      <p:sp>
        <p:nvSpPr>
          <p:cNvPr id="9221" name="Rectangle 1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sp>
        <p:nvSpPr>
          <p:cNvPr id="9222" name="Rectangle 1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sp>
        <p:nvSpPr>
          <p:cNvPr id="12289" name="Rectangle 1"/>
          <p:cNvSpPr>
            <a:spLocks noChangeArrowheads="1"/>
          </p:cNvSpPr>
          <p:nvPr/>
        </p:nvSpPr>
        <p:spPr bwMode="auto">
          <a:xfrm>
            <a:off x="381000" y="409359"/>
            <a:ext cx="79248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Statistics</a:t>
            </a:r>
          </a:p>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Construction of Frequency Distribution:</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Steps:</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Organize Data:</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 Begin by organizing your data into a simple series, as mentioned earlier.</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Determine Classes or Intervals:</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 Decide on the intervals or classes into which you want to group your data. These intervals should be chosen thoughtfully to capture the variation in the data without being too narrow or too broad. The number of intervals can vary based on the size of the dataset and the desired level of detail.</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Count Frequencies:</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 Count the number of observations that fall into each interval.</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Create Frequency Distribution Table:</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 Construct a table that lists the intervals and their corresponding frequencies.</a:t>
            </a: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533400" y="109725"/>
            <a:ext cx="8305800" cy="707886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Example:</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Let's consider a dataset representing the ages of participants in a survey:</a:t>
            </a:r>
            <a:r>
              <a:rPr kumimoji="0" lang="en-US" sz="24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25, 28, 31, 35, 38, 41, 43,  48, 51, 53, 55, 57, 60 </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Step 1: Organize Data</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lvl="0" defTabSz="914400"/>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Arrange the ages in ascending order:</a:t>
            </a:r>
            <a:r>
              <a:rPr kumimoji="0" lang="en-US" sz="24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38, 41, 43, 45, 48, 51, 53, 55, 57, </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60 </a:t>
            </a:r>
            <a:r>
              <a:rPr lang="en-US" sz="1600" b="1" dirty="0">
                <a:latin typeface="Times New Roman" pitchFamily="18" charset="0"/>
                <a:cs typeface="Times New Roman" pitchFamily="18" charset="0"/>
              </a:rPr>
              <a:t>25, 25, 28, 31, 35, 38, 41, 43, 45, 48, 51, 53, 55, 57, 60 ,64</a:t>
            </a:r>
            <a:endParaRPr kumimoji="0" lang="en-US" sz="12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Step 2: Determine Classes</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You might choose intervals of 5 years:</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25-29, 30-34, 35-39, ..., 55-59, 60-64</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Step 3: Count Frequencies</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25-29: 1</a:t>
            </a:r>
            <a:endParaRPr kumimoji="0" lang="en-US" sz="20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30-34: 1</a:t>
            </a:r>
            <a:endParaRPr kumimoji="0" lang="en-US" sz="20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35-39: 2</a:t>
            </a:r>
            <a:endParaRPr kumimoji="0" lang="en-US" sz="20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40-44: 2</a:t>
            </a:r>
            <a:endParaRPr kumimoji="0" lang="en-US" sz="20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45-49: 2</a:t>
            </a:r>
            <a:endParaRPr kumimoji="0" lang="en-US" sz="20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50-54: 2</a:t>
            </a:r>
            <a:endParaRPr kumimoji="0" lang="en-US" sz="20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55-59: 3</a:t>
            </a:r>
            <a:endParaRPr kumimoji="0" lang="en-US" sz="20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60-64: 1</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457200" y="202054"/>
            <a:ext cx="8001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400"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Step 4: Create Frequency Distribution Table</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Interval</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25-29</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1</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30-34</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1</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35-39</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40-44</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45-49</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50-54</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55-59</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3</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60-64</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a:ln>
                  <a:noFill/>
                </a:ln>
                <a:solidFill>
                  <a:srgbClr val="DF3079"/>
                </a:solidFill>
                <a:effectLst/>
                <a:latin typeface="Times New Roman" pitchFamily="18" charset="0"/>
                <a:ea typeface="Times New Roman" pitchFamily="18" charset="0"/>
                <a:cs typeface="Times New Roman" pitchFamily="18" charset="0"/>
              </a:rPr>
              <a:t>1</a:t>
            </a:r>
            <a:r>
              <a:rPr kumimoji="0" lang="en-US" sz="2400" b="0" i="0" u="none" strike="noStrike" cap="none" normalizeH="0" baseline="0" dirty="0">
                <a:ln>
                  <a:noFill/>
                </a:ln>
                <a:solidFill>
                  <a:srgbClr val="FFFFFF"/>
                </a:solidFill>
                <a:effectLst/>
                <a:latin typeface="Times New Roman" pitchFamily="18" charset="0"/>
                <a:ea typeface="Times New Roman" pitchFamily="18" charset="0"/>
                <a:cs typeface="Times New Roman" pitchFamily="18" charset="0"/>
              </a:rPr>
              <a:t> </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This table provides a clear summary of how the ages are distributed within the dataset.</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2400"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Cumulative Frequency Distributions:</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2400"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A cumulative frequency distribution shows the total number of observations that fall below the upper boundary of each interval. It helps in understanding the cumulative effect of each interval on the dataset.</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2400"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Steps to Create Cumulative Frequency Distribution:</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400"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Start with Frequency Distribution:</a:t>
            </a:r>
            <a:r>
              <a:rPr kumimoji="0" lang="en-US" sz="2400"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Begin with the frequency distribution table.</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400"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Calculate Cumulative Frequencies:</a:t>
            </a:r>
            <a:r>
              <a:rPr kumimoji="0" lang="en-US" sz="2400"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For each interval, add up the frequencies of that interval and all preceding intervals.</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sz="2400"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Create Cumulative Frequency Table:</a:t>
            </a:r>
            <a:r>
              <a:rPr kumimoji="0" lang="en-US" sz="2400"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Construct a table that lists the intervals and their corresponding cumulative frequencies.</a:t>
            </a:r>
            <a:endParaRPr kumimoji="0" lang="en-US" sz="36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transition spd="slow">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533400" y="228600"/>
            <a:ext cx="8001000"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Example (Continuing from the previous example):</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Step 2: Calculate Cumulative Frequencies</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Starting from the lowest interval:</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25-29: 1</a:t>
            </a:r>
            <a:endParaRPr kumimoji="0" lang="en-US" sz="28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30-34: 2 (1 + 1)</a:t>
            </a:r>
            <a:endParaRPr kumimoji="0" lang="en-US" sz="28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35-39: 4 (2 + 2)</a:t>
            </a:r>
            <a:endParaRPr kumimoji="0" lang="en-US" sz="28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40-44: 6 (4 + 2)</a:t>
            </a:r>
            <a:endParaRPr kumimoji="0" lang="en-US" sz="28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45-49: 8 (6 + 2)</a:t>
            </a:r>
            <a:endParaRPr kumimoji="0" lang="en-US" sz="28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50-54: 10 (8 + 2)</a:t>
            </a:r>
            <a:endParaRPr kumimoji="0" lang="en-US" sz="28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55-59: 13 (10 + 3)</a:t>
            </a:r>
            <a:endParaRPr kumimoji="0" lang="en-US" sz="2800" b="0" i="0" u="none" strike="noStrike" cap="none" normalizeH="0" baseline="0" dirty="0">
              <a:ln>
                <a:noFill/>
              </a:ln>
              <a:solidFill>
                <a:srgbClr val="0D0D0D"/>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Cumulative frequency of 60-64: 14 (13 + 1)</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533400" y="457200"/>
            <a:ext cx="80772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3200" b="1"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Step 3: Create Cumulative Frequency Distribution Table</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Interval</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25-29</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11</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30-34</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12  </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35-39</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24</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40-44</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26</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45-49</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28</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50-54</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210</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55-59</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313</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60-64</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 </a:t>
            </a:r>
            <a:r>
              <a:rPr kumimoji="0" lang="en-US" sz="3200" b="0" i="0" u="none" strike="noStrike" cap="none" normalizeH="0" baseline="0" dirty="0">
                <a:ln>
                  <a:noFill/>
                </a:ln>
                <a:solidFill>
                  <a:srgbClr val="DF3079"/>
                </a:solidFill>
                <a:effectLst/>
                <a:latin typeface="Calibri" pitchFamily="34" charset="0"/>
                <a:ea typeface="Times New Roman" pitchFamily="18" charset="0"/>
                <a:cs typeface="Times New Roman" pitchFamily="18" charset="0"/>
              </a:rPr>
              <a:t>114</a:t>
            </a:r>
            <a:r>
              <a:rPr kumimoji="0" lang="en-US" sz="3200" b="0" i="0" u="none" strike="noStrike" cap="none" normalizeH="0" baseline="0" dirty="0">
                <a:ln>
                  <a:noFill/>
                </a:ln>
                <a:solidFill>
                  <a:srgbClr val="FFFFFF"/>
                </a:solidFill>
                <a:effectLst/>
                <a:latin typeface="Calibri" pitchFamily="34" charset="0"/>
                <a:ea typeface="Times New Roman" pitchFamily="18" charset="0"/>
                <a:cs typeface="Times New Roman" pitchFamily="18" charset="0"/>
              </a:rPr>
              <a:t> </a:t>
            </a:r>
            <a:endParaRPr kumimoji="0" lang="en-US" sz="16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3200" b="0" i="0" u="none" strike="noStrike" cap="none" normalizeH="0" baseline="0" dirty="0">
                <a:ln>
                  <a:noFill/>
                </a:ln>
                <a:solidFill>
                  <a:srgbClr val="0D0D0D"/>
                </a:solidFill>
                <a:effectLst/>
                <a:latin typeface="Calibri" pitchFamily="34" charset="0"/>
                <a:ea typeface="Times New Roman" pitchFamily="18" charset="0"/>
                <a:cs typeface="Times New Roman" pitchFamily="18" charset="0"/>
              </a:rPr>
              <a:t>This cumulative frequency distribution table gives a comprehensive view of how many observations are below each interval's upper boundary. It's useful for analyzing cumulative effects within the dataset.</a:t>
            </a:r>
            <a:endParaRPr kumimoji="0" lang="en-US" sz="4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838200" y="697469"/>
            <a:ext cx="7696200" cy="310854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00"/>
                </a:solidFill>
                <a:effectLst/>
                <a:latin typeface="Arial" pitchFamily="34" charset="0"/>
                <a:ea typeface="Times New Roman" pitchFamily="18" charset="0"/>
                <a:cs typeface="Arial" pitchFamily="34" charset="0"/>
              </a:rPr>
              <a:t>Arithmetic Mean (AM):</a:t>
            </a:r>
            <a:endParaRPr kumimoji="0" lang="en-US" sz="2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The arithmetic mean, often simply called the "mean," is perhaps the most commonly used measure of central tendency. It's calculated by adding up all the values in a set and then dividing by the number of values</a:t>
            </a:r>
            <a:r>
              <a:rPr kumimoji="0" lang="en-US" sz="1400" b="0" i="0" u="none" strike="noStrike" cap="none" normalizeH="0" baseline="0" dirty="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p:txBody>
      </p:sp>
      <p:sp>
        <p:nvSpPr>
          <p:cNvPr id="7170" name="Rectangle 2"/>
          <p:cNvSpPr>
            <a:spLocks noChangeArrowheads="1"/>
          </p:cNvSpPr>
          <p:nvPr/>
        </p:nvSpPr>
        <p:spPr bwMode="auto">
          <a:xfrm>
            <a:off x="533400" y="3502224"/>
            <a:ext cx="8001000" cy="1815882"/>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00"/>
                </a:solidFill>
                <a:effectLst/>
                <a:latin typeface="Segoe UI" pitchFamily="34" charset="0"/>
                <a:ea typeface="Times New Roman" pitchFamily="18" charset="0"/>
                <a:cs typeface="Segoe UI" pitchFamily="34" charset="0"/>
              </a:rPr>
              <a:t>Example:</a:t>
            </a:r>
            <a:r>
              <a:rPr kumimoji="0" lang="en-US" sz="28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Let's take a dataset: 2, 3, 4, 5, 5, 5, 6, 10.</a:t>
            </a:r>
            <a:endParaRPr kumimoji="0" lang="en-US" sz="2800" b="1" i="0" u="none" strike="noStrike" cap="none" normalizeH="0" baseline="0" dirty="0">
              <a:ln>
                <a:noFill/>
              </a:ln>
              <a:solidFill>
                <a:srgbClr val="000000"/>
              </a:solidFill>
              <a:effectLst/>
              <a:latin typeface="Segoe UI" pitchFamily="34" charset="0"/>
              <a:ea typeface="Times New Roman" pitchFamily="18" charset="0"/>
              <a:cs typeface="Segoe U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a:ln>
                <a:noFill/>
              </a:ln>
              <a:solidFill>
                <a:srgbClr val="000000"/>
              </a:solidFill>
              <a:effectLst/>
              <a:latin typeface="Segoe UI" pitchFamily="34" charset="0"/>
              <a:ea typeface="Times New Roman" pitchFamily="18" charset="0"/>
              <a:cs typeface="Segoe U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00"/>
                </a:solidFill>
                <a:effectLst/>
                <a:latin typeface="Segoe UI" pitchFamily="34" charset="0"/>
                <a:ea typeface="Times New Roman" pitchFamily="18" charset="0"/>
                <a:cs typeface="Segoe UI" pitchFamily="34" charset="0"/>
              </a:rPr>
              <a:t>Arithmetic Mean (AM):</a:t>
            </a:r>
            <a:r>
              <a:rPr kumimoji="0" lang="en-US" sz="28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(2 + 3 + 4 + 5 + 5 + 5 + 6 + 10) / 8 = 5.125</a:t>
            </a:r>
            <a:r>
              <a:rPr kumimoji="0" lang="en-US" sz="1400" b="0" i="0" u="none" strike="noStrike" cap="none" normalizeH="0" baseline="0" dirty="0">
                <a:ln>
                  <a:noFill/>
                </a:ln>
                <a:solidFill>
                  <a:schemeClr val="tx1"/>
                </a:solidFill>
                <a:effectLst/>
                <a:latin typeface="Arial" pitchFamily="34" charset="0"/>
                <a:cs typeface="Arial" pitchFamily="34" charset="0"/>
              </a:rPr>
              <a:t> </a:t>
            </a:r>
            <a:endParaRPr kumimoji="0" lang="en-US" sz="4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838200" y="67273"/>
            <a:ext cx="7467600" cy="267765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00"/>
                </a:solidFill>
                <a:effectLst/>
                <a:latin typeface="Arial" pitchFamily="34" charset="0"/>
                <a:ea typeface="Times New Roman" pitchFamily="18" charset="0"/>
                <a:cs typeface="Arial" pitchFamily="34" charset="0"/>
              </a:rPr>
              <a:t>Geometric Mean (GM):</a:t>
            </a:r>
            <a:endParaRPr kumimoji="0" lang="en-US" sz="2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The geometric mean is another measure of central tendency, particularly useful when dealing with quantities that multiply together, such as growth rates, ratios, and rates of change. It's calculated by taking the nth root of the product of the numbers</a:t>
            </a:r>
            <a:r>
              <a:rPr kumimoji="0" lang="en-US" sz="1400" b="0" i="0" u="none" strike="noStrike" cap="none" normalizeH="0" baseline="0" dirty="0">
                <a:ln>
                  <a:noFill/>
                </a:ln>
                <a:solidFill>
                  <a:schemeClr val="tx1"/>
                </a:solidFill>
                <a:effectLst/>
                <a:latin typeface="Arial" pitchFamily="34" charset="0"/>
                <a:cs typeface="Arial" pitchFamily="34" charset="0"/>
              </a:rPr>
              <a:t> </a:t>
            </a:r>
            <a:endParaRPr kumimoji="0" lang="en-US" sz="4000" b="0" i="0" u="none" strike="noStrike" cap="none" normalizeH="0" baseline="0" dirty="0">
              <a:ln>
                <a:noFill/>
              </a:ln>
              <a:solidFill>
                <a:schemeClr val="tx1"/>
              </a:solidFill>
              <a:effectLst/>
              <a:latin typeface="Arial" pitchFamily="34" charset="0"/>
              <a:cs typeface="Arial" pitchFamily="34" charset="0"/>
            </a:endParaRPr>
          </a:p>
        </p:txBody>
      </p:sp>
      <p:sp>
        <p:nvSpPr>
          <p:cNvPr id="3" name="Rectangle 2"/>
          <p:cNvSpPr/>
          <p:nvPr/>
        </p:nvSpPr>
        <p:spPr>
          <a:xfrm>
            <a:off x="1066800" y="3105835"/>
            <a:ext cx="6781800" cy="954107"/>
          </a:xfrm>
          <a:prstGeom prst="rect">
            <a:avLst/>
          </a:prstGeom>
        </p:spPr>
        <p:txBody>
          <a:bodyPr wrap="square">
            <a:spAutoFit/>
          </a:bodyPr>
          <a:lstStyle/>
          <a:p>
            <a:r>
              <a:rPr lang="en-US" sz="2800" b="1" dirty="0">
                <a:latin typeface="Times New Roman" pitchFamily="18" charset="0"/>
                <a:cs typeface="Times New Roman" pitchFamily="18" charset="0"/>
              </a:rPr>
              <a:t>Example:</a:t>
            </a:r>
            <a:r>
              <a:rPr lang="en-US" sz="2800" dirty="0">
                <a:latin typeface="Times New Roman" pitchFamily="18" charset="0"/>
                <a:cs typeface="Times New Roman" pitchFamily="18" charset="0"/>
              </a:rPr>
              <a:t> Let's take a dataset: 2, 3, 4, 5, 5, 5, 6, 10</a:t>
            </a:r>
          </a:p>
        </p:txBody>
      </p:sp>
      <p:sp>
        <p:nvSpPr>
          <p:cNvPr id="6152" name="Rectangle 8"/>
          <p:cNvSpPr>
            <a:spLocks noChangeArrowheads="1"/>
          </p:cNvSpPr>
          <p:nvPr/>
        </p:nvSpPr>
        <p:spPr bwMode="auto">
          <a:xfrm>
            <a:off x="990600" y="3886200"/>
            <a:ext cx="2819400" cy="1077218"/>
          </a:xfrm>
          <a:prstGeom prst="rect">
            <a:avLst/>
          </a:prstGeom>
          <a:solidFill>
            <a:srgbClr val="FFFFFF"/>
          </a:solidFill>
          <a:ln w="9525">
            <a:noFill/>
            <a:miter lim="800000"/>
            <a:headEnd/>
            <a:tailEnd/>
          </a:ln>
          <a:effectLst/>
        </p:spPr>
        <p:txBody>
          <a:bodyPr vert="horz" wrap="square" lIns="228528"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a:ln>
                  <a:noFill/>
                </a:ln>
                <a:solidFill>
                  <a:srgbClr val="000000"/>
                </a:solidFill>
                <a:effectLst/>
                <a:latin typeface="Segoe UI" pitchFamily="34" charset="0"/>
                <a:ea typeface="Times New Roman" pitchFamily="18" charset="0"/>
                <a:cs typeface="Segoe UI" pitchFamily="34" charset="0"/>
              </a:rPr>
              <a:t>Geometric Mean (GM):</a:t>
            </a:r>
            <a:r>
              <a:rPr kumimoji="0" lang="en-US"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a:t>
            </a:r>
            <a:endParaRPr kumimoji="0" lang="en-US" sz="2800" b="0" i="0" u="none" strike="noStrike" cap="none" normalizeH="0" baseline="0" dirty="0">
              <a:ln>
                <a:noFill/>
              </a:ln>
              <a:solidFill>
                <a:schemeClr val="tx1"/>
              </a:solidFill>
              <a:effectLst/>
              <a:latin typeface="Arial" pitchFamily="34" charset="0"/>
              <a:cs typeface="Arial" pitchFamily="34" charset="0"/>
            </a:endParaRPr>
          </a:p>
        </p:txBody>
      </p:sp>
      <p:pic>
        <p:nvPicPr>
          <p:cNvPr id="6151" name="Picture 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819400" y="4495800"/>
            <a:ext cx="2895600" cy="533400"/>
          </a:xfrm>
          <a:prstGeom prst="rect">
            <a:avLst/>
          </a:prstGeom>
          <a:noFill/>
        </p:spPr>
      </p:pic>
      <p:sp>
        <p:nvSpPr>
          <p:cNvPr id="6153" name="Rectangle 9"/>
          <p:cNvSpPr>
            <a:spLocks noChangeArrowheads="1"/>
          </p:cNvSpPr>
          <p:nvPr/>
        </p:nvSpPr>
        <p:spPr bwMode="auto">
          <a:xfrm>
            <a:off x="5943600" y="4533529"/>
            <a:ext cx="1524000" cy="600164"/>
          </a:xfrm>
          <a:prstGeom prst="rect">
            <a:avLst/>
          </a:prstGeom>
          <a:solidFill>
            <a:srgbClr val="FFFFFF"/>
          </a:solidFill>
          <a:ln w="9525">
            <a:noFill/>
            <a:miter lim="800000"/>
            <a:headEnd/>
            <a:tailEnd/>
          </a:ln>
          <a:effectLst/>
        </p:spPr>
        <p:txBody>
          <a:bodyPr vert="horz" wrap="square" lIns="228528"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 4.778</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609600" y="266583"/>
            <a:ext cx="7696200" cy="224676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00"/>
                </a:solidFill>
                <a:effectLst/>
                <a:latin typeface="Arial" pitchFamily="34" charset="0"/>
                <a:ea typeface="Times New Roman" pitchFamily="18" charset="0"/>
                <a:cs typeface="Arial" pitchFamily="34" charset="0"/>
              </a:rPr>
              <a:t>Harmonic Mean (HM):</a:t>
            </a:r>
            <a:endParaRPr kumimoji="0" lang="en-US" sz="28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The harmonic mean is especially useful in situations involving rates and ratios, like speed calculations. It's calculated by taking the reciprocal of the arithmetic mean of the reciprocals of the numbers. </a:t>
            </a:r>
            <a:endParaRPr kumimoji="0" lang="en-US" sz="4000" b="0" i="0" u="none" strike="noStrike" cap="none" normalizeH="0" baseline="0" dirty="0">
              <a:ln>
                <a:noFill/>
              </a:ln>
              <a:solidFill>
                <a:schemeClr val="tx1"/>
              </a:solidFill>
              <a:effectLst/>
              <a:latin typeface="Arial" pitchFamily="34" charset="0"/>
              <a:cs typeface="Arial" pitchFamily="34" charset="0"/>
            </a:endParaRPr>
          </a:p>
        </p:txBody>
      </p:sp>
      <p:sp>
        <p:nvSpPr>
          <p:cNvPr id="5123" name="Rectangle 3"/>
          <p:cNvSpPr>
            <a:spLocks noChangeArrowheads="1"/>
          </p:cNvSpPr>
          <p:nvPr/>
        </p:nvSpPr>
        <p:spPr bwMode="auto">
          <a:xfrm>
            <a:off x="609600" y="2664768"/>
            <a:ext cx="6907597" cy="461665"/>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Segoe UI" pitchFamily="34" charset="0"/>
                <a:ea typeface="Times New Roman" pitchFamily="18" charset="0"/>
                <a:cs typeface="Segoe UI" pitchFamily="34" charset="0"/>
              </a:rPr>
              <a:t>Example:</a:t>
            </a:r>
            <a:r>
              <a:rPr kumimoji="0" lang="en-US" sz="24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Let's take a dataset: 2, 3, 4, 5, 5, 5, 6, 10</a:t>
            </a:r>
            <a:r>
              <a:rPr kumimoji="0" lang="en-US" sz="13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5125" name="Rectangle 5"/>
          <p:cNvSpPr>
            <a:spLocks noChangeArrowheads="1"/>
          </p:cNvSpPr>
          <p:nvPr/>
        </p:nvSpPr>
        <p:spPr bwMode="auto">
          <a:xfrm>
            <a:off x="1295400" y="2971800"/>
            <a:ext cx="2362200" cy="1107996"/>
          </a:xfrm>
          <a:prstGeom prst="rect">
            <a:avLst/>
          </a:prstGeom>
          <a:solidFill>
            <a:srgbClr val="FFFFFF"/>
          </a:solidFill>
          <a:ln w="9525">
            <a:noFill/>
            <a:miter lim="800000"/>
            <a:headEnd/>
            <a:tailEnd/>
          </a:ln>
          <a:effectLst/>
        </p:spPr>
        <p:txBody>
          <a:bodyPr vert="horz" wrap="square" lIns="228528"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a:ln>
                  <a:noFill/>
                </a:ln>
                <a:solidFill>
                  <a:srgbClr val="000000"/>
                </a:solidFill>
                <a:effectLst/>
                <a:latin typeface="Segoe UI" pitchFamily="34" charset="0"/>
                <a:ea typeface="Times New Roman" pitchFamily="18" charset="0"/>
                <a:cs typeface="Segoe UI" pitchFamily="34" charset="0"/>
              </a:rPr>
              <a:t>Harmonic Mean (HM):=</a:t>
            </a:r>
            <a:r>
              <a:rPr kumimoji="0" lang="en-US" sz="24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a:t>
            </a: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pic>
        <p:nvPicPr>
          <p:cNvPr id="5124"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10000" y="3429000"/>
            <a:ext cx="2895600" cy="1219200"/>
          </a:xfrm>
          <a:prstGeom prst="rect">
            <a:avLst/>
          </a:prstGeom>
          <a:noFill/>
        </p:spPr>
      </p:pic>
      <p:sp>
        <p:nvSpPr>
          <p:cNvPr id="5126" name="Rectangle 6"/>
          <p:cNvSpPr>
            <a:spLocks noChangeArrowheads="1"/>
          </p:cNvSpPr>
          <p:nvPr/>
        </p:nvSpPr>
        <p:spPr bwMode="auto">
          <a:xfrm>
            <a:off x="6705600" y="3611434"/>
            <a:ext cx="1295400" cy="754053"/>
          </a:xfrm>
          <a:prstGeom prst="rect">
            <a:avLst/>
          </a:prstGeom>
          <a:solidFill>
            <a:srgbClr val="FFFFFF"/>
          </a:solidFill>
          <a:ln w="9525">
            <a:noFill/>
            <a:miter lim="800000"/>
            <a:headEnd/>
            <a:tailEnd/>
          </a:ln>
          <a:effectLst/>
        </p:spPr>
        <p:txBody>
          <a:bodyPr vert="horz" wrap="square" lIns="228528"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a:t>
            </a:r>
            <a:r>
              <a:rPr kumimoji="0" lang="en-US" sz="20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4.079</a:t>
            </a:r>
            <a:endParaRPr kumimoji="0" lang="en-US" sz="1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circl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517503"/>
            <a:ext cx="9144000" cy="4955203"/>
          </a:xfrm>
          <a:prstGeom prst="rect">
            <a:avLst/>
          </a:prstGeom>
          <a:solidFill>
            <a:srgbClr val="FFFFFF"/>
          </a:solidFill>
          <a:ln w="9525">
            <a:noFill/>
            <a:miter lim="800000"/>
            <a:headEnd/>
            <a:tailEnd/>
          </a:ln>
          <a:effectLst/>
        </p:spPr>
        <p:txBody>
          <a:bodyPr vert="horz" wrap="square" lIns="228528"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a:p>
            <a:pPr lvl="0" defTabSz="914400">
              <a:buFontTx/>
              <a:buChar char="•"/>
            </a:pPr>
            <a:r>
              <a:rPr kumimoji="0" lang="en-US" sz="2800" b="1" i="0" u="none" strike="noStrike" cap="none" normalizeH="0" baseline="0" dirty="0">
                <a:ln>
                  <a:noFill/>
                </a:ln>
                <a:solidFill>
                  <a:srgbClr val="000000"/>
                </a:solidFill>
                <a:effectLst/>
                <a:latin typeface="Segoe UI" pitchFamily="34" charset="0"/>
                <a:ea typeface="Times New Roman" pitchFamily="18" charset="0"/>
                <a:cs typeface="Segoe UI" pitchFamily="34" charset="0"/>
              </a:rPr>
              <a:t>Median:</a:t>
            </a:r>
            <a:r>
              <a:rPr kumimoji="0" lang="en-US" sz="28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a:t>
            </a:r>
            <a:r>
              <a:rPr lang="en-US" sz="2800" dirty="0"/>
              <a:t>The </a:t>
            </a:r>
            <a:r>
              <a:rPr lang="en-US" sz="2800" b="1" dirty="0"/>
              <a:t>median</a:t>
            </a:r>
            <a:r>
              <a:rPr lang="en-US" sz="2800" dirty="0"/>
              <a:t> is the value that’s exactly in the middle of a dataset when it is ordered. It’s a measure of </a:t>
            </a:r>
            <a:r>
              <a:rPr lang="en-US" sz="2800" dirty="0">
                <a:hlinkClick r:id="rId2"/>
              </a:rPr>
              <a:t>central tendency</a:t>
            </a:r>
            <a:r>
              <a:rPr lang="en-US" sz="2800" dirty="0"/>
              <a:t> that separates the lowest 50% from the highest 50% of values.</a:t>
            </a:r>
            <a:endParaRPr kumimoji="0" lang="en-US" sz="2800" b="0" i="0" u="none" strike="noStrike" cap="none" normalizeH="0" baseline="0" dirty="0">
              <a:ln>
                <a:noFill/>
              </a:ln>
              <a:solidFill>
                <a:srgbClr val="000000"/>
              </a:solidFill>
              <a:effectLst/>
              <a:latin typeface="Segoe UI" pitchFamily="34" charset="0"/>
              <a:ea typeface="Times New Roman" pitchFamily="18" charset="0"/>
              <a:cs typeface="Segoe U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IN" sz="2800" dirty="0">
              <a:solidFill>
                <a:srgbClr val="000000"/>
              </a:solidFill>
              <a:latin typeface="Segoe UI" pitchFamily="34" charset="0"/>
              <a:ea typeface="Times New Roman" pitchFamily="18" charset="0"/>
              <a:cs typeface="Segoe UI" pitchFamily="34" charset="0"/>
            </a:endParaRPr>
          </a:p>
          <a:p>
            <a:pPr defTabSz="914400">
              <a:buFontTx/>
              <a:buChar char="•"/>
            </a:pPr>
            <a:r>
              <a:rPr lang="en-US" sz="2800" b="1" dirty="0"/>
              <a:t>Example:</a:t>
            </a:r>
            <a:r>
              <a:rPr lang="en-US" sz="2800" dirty="0"/>
              <a:t> Let's take a dataset: 2, 3, 4, 5, 5, 5, 6, 10.</a:t>
            </a:r>
          </a:p>
          <a:p>
            <a:pPr marL="0" marR="0" lvl="0" indent="0" algn="l" defTabSz="914400" rtl="0" eaLnBrk="0" fontAlgn="base" latinLnBrk="0" hangingPunct="0">
              <a:lnSpc>
                <a:spcPct val="100000"/>
              </a:lnSpc>
              <a:spcBef>
                <a:spcPct val="0"/>
              </a:spcBef>
              <a:spcAft>
                <a:spcPct val="0"/>
              </a:spcAft>
              <a:buClrTx/>
              <a:buSzTx/>
              <a:buFontTx/>
              <a:buChar char="•"/>
              <a:tabLst/>
            </a:pPr>
            <a:endParaRPr lang="en-IN" sz="2800" dirty="0">
              <a:solidFill>
                <a:srgbClr val="000000"/>
              </a:solidFill>
              <a:latin typeface="Segoe UI" pitchFamily="34" charset="0"/>
              <a:ea typeface="Times New Roman" pitchFamily="18" charset="0"/>
              <a:cs typeface="Segoe U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sz="2800" dirty="0">
              <a:solidFill>
                <a:srgbClr val="000000"/>
              </a:solidFill>
              <a:latin typeface="Segoe UI" pitchFamily="34" charset="0"/>
              <a:ea typeface="Times New Roman" pitchFamily="18" charset="0"/>
              <a:cs typeface="Segoe U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Since there are 8 numbers, the median is the average of the 4th and 5th numbers, which is (5 + 5) / 2 = 5</a:t>
            </a:r>
            <a:r>
              <a:rPr kumimoji="0" lang="en-US" sz="13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86000"/>
            <a:ext cx="7162800" cy="3477875"/>
          </a:xfrm>
          <a:prstGeom prst="rect">
            <a:avLst/>
          </a:prstGeom>
        </p:spPr>
        <p:txBody>
          <a:bodyPr wrap="square">
            <a:spAutoFit/>
          </a:bodyPr>
          <a:lstStyle/>
          <a:p>
            <a:r>
              <a:rPr lang="en-US" sz="3200" b="1" dirty="0">
                <a:latin typeface="Times New Roman" pitchFamily="18" charset="0"/>
                <a:cs typeface="Times New Roman" pitchFamily="18" charset="0"/>
              </a:rPr>
              <a:t>Mode:</a:t>
            </a:r>
            <a:r>
              <a:rPr lang="en-US" sz="3200" dirty="0">
                <a:latin typeface="Times New Roman" pitchFamily="18" charset="0"/>
                <a:cs typeface="Times New Roman" pitchFamily="18" charset="0"/>
              </a:rPr>
              <a:t> </a:t>
            </a:r>
            <a:r>
              <a:rPr lang="en-US" sz="3200" dirty="0"/>
              <a:t> </a:t>
            </a:r>
            <a:r>
              <a:rPr lang="en-US" sz="2800" dirty="0">
                <a:latin typeface="Times New Roman" pitchFamily="18" charset="0"/>
                <a:cs typeface="Times New Roman" pitchFamily="18" charset="0"/>
              </a:rPr>
              <a:t>The most frequent number—that is, the number that occurs the highest number of times.</a:t>
            </a:r>
            <a:endParaRPr lang="en-US" sz="3200" dirty="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The mode is 5 since it appears most frequently in the dataset</a:t>
            </a:r>
          </a:p>
        </p:txBody>
      </p:sp>
      <p:sp>
        <p:nvSpPr>
          <p:cNvPr id="3073" name="Rectangle 1"/>
          <p:cNvSpPr>
            <a:spLocks noChangeArrowheads="1"/>
          </p:cNvSpPr>
          <p:nvPr/>
        </p:nvSpPr>
        <p:spPr bwMode="auto">
          <a:xfrm>
            <a:off x="1524000" y="3733800"/>
            <a:ext cx="6019800" cy="83099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Segoe UI" pitchFamily="34" charset="0"/>
                <a:ea typeface="Times New Roman" pitchFamily="18" charset="0"/>
                <a:cs typeface="Segoe UI" pitchFamily="34" charset="0"/>
              </a:rPr>
              <a:t>Example:</a:t>
            </a:r>
            <a:r>
              <a:rPr kumimoji="0" lang="en-US" sz="2400" b="0" i="0" u="none" strike="noStrike" cap="none" normalizeH="0" baseline="0" dirty="0">
                <a:ln>
                  <a:noFill/>
                </a:ln>
                <a:solidFill>
                  <a:srgbClr val="000000"/>
                </a:solidFill>
                <a:effectLst/>
                <a:latin typeface="Segoe UI" pitchFamily="34" charset="0"/>
                <a:ea typeface="Times New Roman" pitchFamily="18" charset="0"/>
                <a:cs typeface="Segoe UI" pitchFamily="34" charset="0"/>
              </a:rPr>
              <a:t> Let's take a dataset: 2, 3, 4, 5, 5, 5, 6, 10.</a:t>
            </a: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1066800" y="1981200"/>
            <a:ext cx="7010400" cy="1200329"/>
          </a:xfrm>
          <a:prstGeom prst="rect">
            <a:avLst/>
          </a:prstGeom>
          <a:noFill/>
          <a:ln w="9525">
            <a:noFill/>
            <a:miter lim="800000"/>
            <a:headEnd/>
            <a:tailEnd/>
          </a:ln>
        </p:spPr>
        <p:txBody>
          <a:bodyPr anchor="ctr">
            <a:spAutoFit/>
          </a:bodyPr>
          <a:lstStyle/>
          <a:p>
            <a:pPr algn="ctr" eaLnBrk="1" fontAlgn="auto" hangingPunct="1">
              <a:spcBef>
                <a:spcPts val="0"/>
              </a:spcBef>
              <a:spcAft>
                <a:spcPts val="0"/>
              </a:spcAft>
              <a:defRPr/>
            </a:pPr>
            <a:r>
              <a:rPr lang="en-US" sz="7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odoni MT Black" pitchFamily="18" charset="0"/>
                <a:ea typeface="Cambria Math" pitchFamily="18" charset="0"/>
                <a:cs typeface="Times New Roman" pitchFamily="18" charset="0"/>
              </a:rPr>
              <a:t>Thank YOU </a:t>
            </a:r>
          </a:p>
        </p:txBody>
      </p:sp>
    </p:spTree>
  </p:cSld>
  <p:clrMapOvr>
    <a:masterClrMapping/>
  </p:clrMapOvr>
  <p:transition spd="med">
    <p:newsfla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1293</TotalTime>
  <Words>978</Words>
  <Application>Microsoft Office PowerPoint</Application>
  <PresentationFormat>On-screen Show (4:3)</PresentationFormat>
  <Paragraphs>79</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Bodoni MT Black</vt:lpstr>
      <vt:lpstr>Calibri</vt:lpstr>
      <vt:lpstr>Century Gothic</vt:lpstr>
      <vt:lpstr>Segoe UI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dc:creator>
  <cp:lastModifiedBy>Windows User</cp:lastModifiedBy>
  <cp:revision>238</cp:revision>
  <cp:lastPrinted>2025-06-28T04:17:28Z</cp:lastPrinted>
  <dcterms:created xsi:type="dcterms:W3CDTF">2010-12-17T08:46:59Z</dcterms:created>
  <dcterms:modified xsi:type="dcterms:W3CDTF">2025-06-28T04:25:42Z</dcterms:modified>
</cp:coreProperties>
</file>