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Calibri (MS)" panose="020B0604020202020204" charset="0"/>
      <p:regular r:id="rId10"/>
    </p:embeddedFont>
    <p:embeddedFont>
      <p:font typeface="Comic Sans" panose="020B0604020202020204" charset="0"/>
      <p:regular r:id="rId11"/>
    </p:embeddedFont>
    <p:embeddedFont>
      <p:font typeface="Comic Sans Italics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1381" y="2516534"/>
            <a:ext cx="15053786" cy="1555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5"/>
              </a:lnSpc>
            </a:pPr>
            <a:r>
              <a:rPr lang="en-US" sz="6004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Nature of Indian Philosophy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36783" y="6232274"/>
            <a:ext cx="12582973" cy="997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3"/>
              </a:lnSpc>
            </a:pPr>
            <a:r>
              <a:rPr lang="en-US" sz="3452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Truth → Self-realisation → Liberation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1. Search for Truth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Indian philosophy is a search for ultimate truth and reality.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It tries to understand the Self, the World and God.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Knowledge is not only intellectual; it aims at realisation of truth.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Tattvadarśana = direct realisation of truth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2. Practical Aim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Indian philosophy is not merely theoretical.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It is closely connected with human life and conduct.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Its purpose is to understand the causes of suffering and bondage.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Philosophy therefore becomes a guide to life.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Philosophy = knowledge + practice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3. Liberation (Moksha)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The ultimate goal of Indian philosophy is Moksha.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Realisation of truth helps a person become free from bondage.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Thus, philosophical knowledge has a spiritual and transformative purpose.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Tattvadarśana → Moksha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4. Synthetic / Holistic Approach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Indian philosophy has a synthetic or holistic outlook.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Metaphysics, Ethics, Logic, Psychology and Epistemology are generally not treated as completely separate subjects.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A philosophical problem is examined from different possible approaches.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B. N. Seal called this the “synthetic outlook”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5. Rational &amp; Experiential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Indian thinkers give importance to reason and critical enquiry.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At the same time, experience and direct realisation are highly valued.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Philosophy therefore combines intellectual investigation with spiritual experience.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Reason + Experience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872" y="2127647"/>
            <a:ext cx="16403431" cy="16469"/>
            <a:chOff x="0" y="0"/>
            <a:chExt cx="21871242" cy="21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3225784"/>
            <a:ext cx="16403431" cy="16469"/>
            <a:chOff x="0" y="0"/>
            <a:chExt cx="21871242" cy="21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0872" y="4323921"/>
            <a:ext cx="16403431" cy="16469"/>
            <a:chOff x="0" y="0"/>
            <a:chExt cx="21871242" cy="21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5422059"/>
            <a:ext cx="16403431" cy="16469"/>
            <a:chOff x="0" y="0"/>
            <a:chExt cx="21871242" cy="21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6520196"/>
            <a:ext cx="16403431" cy="16469"/>
            <a:chOff x="0" y="0"/>
            <a:chExt cx="21871242" cy="219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0872" y="7618333"/>
            <a:ext cx="16403431" cy="16469"/>
            <a:chOff x="0" y="0"/>
            <a:chExt cx="21871242" cy="21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8716470"/>
            <a:ext cx="16403431" cy="16469"/>
            <a:chOff x="0" y="0"/>
            <a:chExt cx="21871242" cy="219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21971"/>
            </a:xfrm>
            <a:custGeom>
              <a:avLst/>
              <a:gdLst/>
              <a:ahLst/>
              <a:cxnLst/>
              <a:rect l="l" t="t" r="r" b="b"/>
              <a:pathLst>
                <a:path w="21871305" h="21971">
                  <a:moveTo>
                    <a:pt x="0" y="0"/>
                  </a:moveTo>
                  <a:lnTo>
                    <a:pt x="21871305" y="0"/>
                  </a:lnTo>
                  <a:lnTo>
                    <a:pt x="21871305" y="21971"/>
                  </a:lnTo>
                  <a:lnTo>
                    <a:pt x="0" y="21971"/>
                  </a:lnTo>
                  <a:close/>
                </a:path>
              </a:pathLst>
            </a:custGeom>
            <a:solidFill>
              <a:srgbClr val="DCE1E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940" y="663426"/>
            <a:ext cx="16014659" cy="10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>
                <a:solidFill>
                  <a:srgbClr val="234E79"/>
                </a:solidFill>
                <a:latin typeface="Comic Sans"/>
                <a:ea typeface="Comic Sans"/>
                <a:cs typeface="Comic Sans"/>
                <a:sym typeface="Comic Sans"/>
              </a:rPr>
              <a:t>6. Philosophy as a Way of Life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396" y="1871396"/>
            <a:ext cx="15282491" cy="737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Philosophy is not regarded as a mere intellectual luxury.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It is connected with the purpose and conduct of human life.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omic Sans"/>
                <a:ea typeface="Comic Sans"/>
                <a:cs typeface="Comic Sans"/>
                <a:sym typeface="Comic Sans"/>
              </a:rPr>
              <a:t>• The knowledge of truth should bring a change in one's life.</a:t>
            </a:r>
          </a:p>
          <a:p>
            <a:pPr algn="l">
              <a:lnSpc>
                <a:spcPts val="3782"/>
              </a:lnSpc>
            </a:pPr>
            <a:endParaRPr lang="en-US" sz="3152">
              <a:solidFill>
                <a:srgbClr val="232323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232323"/>
                </a:solidFill>
                <a:latin typeface="Calibri (MS)"/>
                <a:ea typeface="Calibri (MS)"/>
                <a:cs typeface="Calibri (MS)"/>
                <a:sym typeface="Calibri (MS)"/>
              </a:rPr>
              <a:t>👉 In short: Indian philosophy is a comprehensive, practical and spiritual search for Truth, Self-realisation and Liberation.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577" y="9448524"/>
            <a:ext cx="15877384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1"/>
              </a:lnSpc>
            </a:pPr>
            <a:r>
              <a:rPr lang="en-US" sz="1951" i="1">
                <a:solidFill>
                  <a:srgbClr val="78502D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Short revision note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Custom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Comic Sans</vt:lpstr>
      <vt:lpstr>Calibri (MS)</vt:lpstr>
      <vt:lpstr>Comic Sans Italics</vt:lpstr>
      <vt:lpstr>Times New Roman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Nature_of_Indian_Philosophy_Handwritten_Note.pptx</dc:title>
  <cp:lastModifiedBy>vivekananda hore</cp:lastModifiedBy>
  <cp:revision>2</cp:revision>
  <dcterms:created xsi:type="dcterms:W3CDTF">2006-08-16T00:00:00Z</dcterms:created>
  <dcterms:modified xsi:type="dcterms:W3CDTF">2026-09-05T05:07:02Z</dcterms:modified>
  <dc:identifier>DAHUEguIEO4</dc:identifier>
</cp:coreProperties>
</file>