
<file path=[Content_Types].xml><?xml version="1.0" encoding="utf-8"?>
<Types xmlns="http://schemas.openxmlformats.org/package/2006/content-types">
  <Default Extension="xml" ContentType="application/vnd.openxmlformats-officedocument.extended-properties+xml"/>
  <Default Extension="svg" ContentType="image/svg+xml"/>
  <Default Extension="png" ContentType="image/png"/>
  <Default Extension="jpeg" ContentType="image/jpeg"/>
  <Default Extension="xlsx" ContentType="application/vnd.openxmlformats-officedocument.spreadsheetml.sheet"/>
  <Default Extension="rels" ContentType="application/vnd.openxmlformats-package.relationships+xml"/>
  <Override PartName="/docProps/core.xml" ContentType="application/vnd.openxmlformats-package.core-properties+xml"/>
  <Override PartName="/ppt/presentation.xml" ContentType="application/vnd.openxmlformats-officedocument.presentationml.presentation.main+xml"/>
  <Override PartName="/ppt/slides/slide7.xml" ContentType="application/vnd.openxmlformats-officedocument.presentationml.slide+xml"/>
  <Override PartName="/ppt/notesSlides/notesSlide7.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12.xml" ContentType="application/vnd.openxmlformats-officedocument.presentationml.slide+xml"/>
  <Override PartName="/ppt/notesSlides/notesSlide12.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viewProps.xml" ContentType="application/vnd.openxmlformats-officedocument.presentationml.viewProps+xml"/>
  <Override PartName="/ppt/slides/slide1.xml" ContentType="application/vnd.openxmlformats-officedocument.presentationml.slide+xml"/>
  <Override PartName="/ppt/notesSlides/notesSlide1.xml" ContentType="application/vnd.openxmlformats-officedocument.presentationml.notesSlide+xml"/>
  <Override PartName="/ppt/presProps.xml" ContentType="application/vnd.openxmlformats-officedocument.presentationml.presProps+xml"/>
  <Override PartName="/ppt/slides/slide5.xml" ContentType="application/vnd.openxmlformats-officedocument.presentationml.slide+xml"/>
  <Override PartName="/ppt/notesSlides/notesSlide5.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charts/chart1.xml" ContentType="application/vnd.openxmlformats-officedocument.drawingml.chart+xml"/>
  <Override PartName="/ppt/notesSlides/notesSlide9.xml" ContentType="application/vnd.openxmlformats-officedocument.presentationml.notesSlide+xml"/>
  <Override PartName="/ppt/tableStyles.xml" ContentType="application/vnd.openxmlformats-officedocument.presentationml.tableStyles+xml"/>
  <Override PartName="/ppt/slides/slide3.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Types>
</file>

<file path=_rels/.rels>&#65279;<?xml version="1.0" encoding="utf-8"?><Relationships xmlns="http://schemas.openxmlformats.org/package/2006/relationships"><Relationship Type="http://schemas.openxmlformats.org/officeDocument/2006/relationships/extended-properties" Target="/docProps/app.xml" Id="rId3" /><Relationship Type="http://schemas.openxmlformats.org/package/2006/relationships/metadata/core-properties" Target="/docProps/core.xml" Id="rId2" /><Relationship Type="http://schemas.openxmlformats.org/officeDocument/2006/relationships/officeDocument" Target="/ppt/presentation.xml" Id="rId1" /></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78" d="100"/>
          <a:sy n="78" d="100"/>
        </p:scale>
        <p:origin x="850" y="77"/>
      </p:cViewPr>
      <p:guideLst/>
    </p:cSldViewPr>
  </p:slideViewPr>
  <p:notesTextViewPr>
    <p:cViewPr>
      <p:scale>
        <a:sx n="1" d="1"/>
        <a:sy n="1" d="1"/>
      </p:scale>
      <p:origin x="0" y="0"/>
    </p:cViewPr>
  </p:notesTextViewPr>
  <p:gridSpacing cx="76200" cy="76200"/>
</p:viewPr>
</file>

<file path=ppt/_rels/presentation.xml.rels>&#65279;<?xml version="1.0" encoding="utf-8"?><Relationships xmlns="http://schemas.openxmlformats.org/package/2006/relationships"><Relationship Type="http://schemas.openxmlformats.org/officeDocument/2006/relationships/slide" Target="/ppt/slides/slide7.xml" Id="rId8" /><Relationship Type="http://schemas.openxmlformats.org/officeDocument/2006/relationships/slide" Target="/ppt/slides/slide12.xml" Id="rId13" /><Relationship Type="http://schemas.openxmlformats.org/officeDocument/2006/relationships/theme" Target="/ppt/theme/theme1.xml" Id="rId18" /><Relationship Type="http://schemas.openxmlformats.org/officeDocument/2006/relationships/slide" Target="/ppt/slides/slide2.xml" Id="rId3" /><Relationship Type="http://schemas.openxmlformats.org/officeDocument/2006/relationships/slide" Target="/ppt/slides/slide6.xml" Id="rId7" /><Relationship Type="http://schemas.openxmlformats.org/officeDocument/2006/relationships/slide" Target="/ppt/slides/slide11.xml" Id="rId12" /><Relationship Type="http://schemas.openxmlformats.org/officeDocument/2006/relationships/viewProps" Target="/ppt/viewProps.xml" Id="rId17" /><Relationship Type="http://schemas.openxmlformats.org/officeDocument/2006/relationships/slide" Target="/ppt/slides/slide1.xml" Id="rId2" /><Relationship Type="http://schemas.openxmlformats.org/officeDocument/2006/relationships/presProps" Target="/ppt/presProps.xml" Id="rId16" /><Relationship Type="http://schemas.openxmlformats.org/officeDocument/2006/relationships/slideMaster" Target="/ppt/slideMasters/slideMaster1.xml" Id="rId1" /><Relationship Type="http://schemas.openxmlformats.org/officeDocument/2006/relationships/slide" Target="/ppt/slides/slide5.xml" Id="rId6" /><Relationship Type="http://schemas.openxmlformats.org/officeDocument/2006/relationships/slide" Target="/ppt/slides/slide10.xml" Id="rId11" /><Relationship Type="http://schemas.openxmlformats.org/officeDocument/2006/relationships/slide" Target="/ppt/slides/slide4.xml" Id="rId5" /><Relationship Type="http://schemas.openxmlformats.org/officeDocument/2006/relationships/notesMaster" Target="/ppt/notesMasters/notesMaster1.xml" Id="rId15" /><Relationship Type="http://schemas.openxmlformats.org/officeDocument/2006/relationships/slide" Target="/ppt/slides/slide9.xml" Id="rId10" /><Relationship Type="http://schemas.openxmlformats.org/officeDocument/2006/relationships/tableStyles" Target="/ppt/tableStyles.xml" Id="rId19" /><Relationship Type="http://schemas.openxmlformats.org/officeDocument/2006/relationships/slide" Target="/ppt/slides/slide3.xml" Id="rId4" /><Relationship Type="http://schemas.openxmlformats.org/officeDocument/2006/relationships/slide" Target="/ppt/slides/slide8.xml" Id="rId9" /><Relationship Type="http://schemas.openxmlformats.org/officeDocument/2006/relationships/slide" Target="/ppt/slides/slide13.xml" Id="rId14" /></Relationships>
</file>

<file path=ppt/charts/_rels/chart1.xml.rels>&#65279;<?xml version="1.0" encoding="utf-8"?><Relationships xmlns="http://schemas.openxmlformats.org/package/2006/relationships"><Relationship Type="http://schemas.openxmlformats.org/officeDocument/2006/relationships/package" Target="/ppt/embeddings/Microsoft_Excel_Worksheet.xlsx" Id="rId1" /></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Estimated Damages (in millions)</c:v>
                </c:pt>
              </c:strCache>
            </c:strRef>
          </c:tx>
          <c:spPr>
            <a:solidFill>
              <a:srgbClr val="562B35"/>
            </a:solidFill>
            <a:effectLst/>
          </c:spPr>
          <c:invertIfNegative val="0"/>
          <c:dPt>
            <c:idx val="0"/>
            <c:invertIfNegative val="0"/>
            <c:bubble3D val="0"/>
            <c:extLst>
              <c:ext xmlns:c16="http://schemas.microsoft.com/office/drawing/2014/chart" uri="{C3380CC4-5D6E-409C-BE32-E72D297353CC}">
                <c16:uniqueId val="{00000001-EC67-4BC0-8D03-03819C109C17}"/>
              </c:ext>
            </c:extLst>
          </c:dPt>
          <c:dPt>
            <c:idx val="1"/>
            <c:invertIfNegative val="0"/>
            <c:bubble3D val="0"/>
            <c:spPr>
              <a:solidFill>
                <a:srgbClr val="EBD671"/>
              </a:solidFill>
              <a:effectLst/>
            </c:spPr>
            <c:extLst>
              <c:ext xmlns:c16="http://schemas.microsoft.com/office/drawing/2014/chart" uri="{C3380CC4-5D6E-409C-BE32-E72D297353CC}">
                <c16:uniqueId val="{00000003-EC67-4BC0-8D03-03819C109C17}"/>
              </c:ext>
            </c:extLst>
          </c:dPt>
          <c:dPt>
            <c:idx val="2"/>
            <c:invertIfNegative val="0"/>
            <c:bubble3D val="0"/>
            <c:spPr>
              <a:solidFill>
                <a:srgbClr val="EADCCE"/>
              </a:solidFill>
              <a:effectLst/>
            </c:spPr>
            <c:extLst>
              <c:ext xmlns:c16="http://schemas.microsoft.com/office/drawing/2014/chart" uri="{C3380CC4-5D6E-409C-BE32-E72D297353CC}">
                <c16:uniqueId val="{00000005-EC67-4BC0-8D03-03819C109C17}"/>
              </c:ext>
            </c:extLst>
          </c:dPt>
          <c:dPt>
            <c:idx val="3"/>
            <c:invertIfNegative val="0"/>
            <c:bubble3D val="0"/>
            <c:spPr>
              <a:solidFill>
                <a:srgbClr val="F0B6A6"/>
              </a:solidFill>
              <a:effectLst/>
            </c:spPr>
            <c:extLst>
              <c:ext xmlns:c16="http://schemas.microsoft.com/office/drawing/2014/chart" uri="{C3380CC4-5D6E-409C-BE32-E72D297353CC}">
                <c16:uniqueId val="{00000007-EC67-4BC0-8D03-03819C109C17}"/>
              </c:ext>
            </c:extLst>
          </c:dPt>
          <c:dLbls>
            <c:numFmt formatCode="#,##0" sourceLinked="0"/>
            <c:spPr>
              <a:noFill/>
              <a:ln>
                <a:noFill/>
              </a:ln>
              <a:effectLst/>
            </c:spPr>
            <c:txPr>
              <a:bodyPr/>
              <a:lstStyle/>
              <a:p>
                <a:pPr>
                  <a:defRPr sz="1000" b="0" i="0" u="none" strike="noStrike">
                    <a:solidFill>
                      <a:srgbClr val="E9D8C8"/>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Earthquake</c:v>
                </c:pt>
                <c:pt idx="1">
                  <c:v>Flood</c:v>
                </c:pt>
                <c:pt idx="2">
                  <c:v>Cloud Burst</c:v>
                </c:pt>
                <c:pt idx="3">
                  <c:v>Landslide</c:v>
                </c:pt>
              </c:strCache>
            </c:strRef>
          </c:cat>
          <c:val>
            <c:numRef>
              <c:f>Sheet1!$B$2:$B$5</c:f>
              <c:numCache>
                <c:formatCode>General</c:formatCode>
                <c:ptCount val="4"/>
                <c:pt idx="0">
                  <c:v>1500</c:v>
                </c:pt>
                <c:pt idx="1">
                  <c:v>800</c:v>
                </c:pt>
                <c:pt idx="2">
                  <c:v>300</c:v>
                </c:pt>
                <c:pt idx="3">
                  <c:v>600</c:v>
                </c:pt>
              </c:numCache>
            </c:numRef>
          </c:val>
          <c:extLst>
            <c:ext xmlns:c16="http://schemas.microsoft.com/office/drawing/2014/chart" uri="{C3380CC4-5D6E-409C-BE32-E72D297353CC}">
              <c16:uniqueId val="{00000008-EC67-4BC0-8D03-03819C109C17}"/>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12700" cap="flat">
              <a:solidFill>
                <a:srgbClr val="888888"/>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legend>
      <c:legendPos val="r"/>
      <c:overlay val="0"/>
      <c:txPr>
        <a:bodyPr/>
        <a:lstStyle/>
        <a:p>
          <a:pPr>
            <a:defRPr sz="1100">
              <a:solidFill>
                <a:srgbClr val="E9D8C8"/>
              </a:solidFill>
              <a:latin typeface="Calibri"/>
              <a:cs typeface="Calibri"/>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&#65279;<?xml version="1.0" encoding="utf-8"?><Relationships xmlns="http://schemas.openxmlformats.org/package/2006/relationships"><Relationship Type="http://schemas.openxmlformats.org/officeDocument/2006/relationships/theme" Target="/ppt/theme/theme2.xml" Id="rId1"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98519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Relationships xmlns="http://schemas.openxmlformats.org/package/2006/relationships"><Relationship Type="http://schemas.openxmlformats.org/officeDocument/2006/relationships/slide" Target="/ppt/slides/slide1.xml" Id="rId2" /><Relationship Type="http://schemas.openxmlformats.org/officeDocument/2006/relationships/notesMaster" Target="/ppt/notesMasters/notesMaster1.xml" Id="rId1" /></Relationships>
</file>

<file path=ppt/notesSlides/_rels/notesSlide2.xml.rels>&#65279;<?xml version="1.0" encoding="utf-8"?><Relationships xmlns="http://schemas.openxmlformats.org/package/2006/relationships"><Relationship Type="http://schemas.openxmlformats.org/officeDocument/2006/relationships/slide" Target="/ppt/slides/slide2.xml" Id="rId2" /><Relationship Type="http://schemas.openxmlformats.org/officeDocument/2006/relationships/notesMaster" Target="/ppt/notesMasters/notesMaster1.xml" Id="rId1" /></Relationships>
</file>

<file path=ppt/notesSlides/_rels/notesSlide3.xml.rels>&#65279;<?xml version="1.0" encoding="utf-8"?><Relationships xmlns="http://schemas.openxmlformats.org/package/2006/relationships"><Relationship Type="http://schemas.openxmlformats.org/officeDocument/2006/relationships/slide" Target="/ppt/slides/slide3.xml" Id="rId2" /><Relationship Type="http://schemas.openxmlformats.org/officeDocument/2006/relationships/notesMaster" Target="/ppt/notesMasters/notesMaster1.xml" Id="rId1" /></Relationships>
</file>

<file path=ppt/notesSlides/_rels/notesSlide4.xml.rels>&#65279;<?xml version="1.0" encoding="utf-8"?><Relationships xmlns="http://schemas.openxmlformats.org/package/2006/relationships"><Relationship Type="http://schemas.openxmlformats.org/officeDocument/2006/relationships/slide" Target="/ppt/slides/slide4.xml" Id="rId2" /><Relationship Type="http://schemas.openxmlformats.org/officeDocument/2006/relationships/notesMaster" Target="/ppt/notesMasters/notesMaster1.xml" Id="rId1" /></Relationships>
</file>

<file path=ppt/notesSlides/_rels/notesSlide5.xml.rels>&#65279;<?xml version="1.0" encoding="utf-8"?><Relationships xmlns="http://schemas.openxmlformats.org/package/2006/relationships"><Relationship Type="http://schemas.openxmlformats.org/officeDocument/2006/relationships/slide" Target="/ppt/slides/slide5.xml" Id="rId2" /><Relationship Type="http://schemas.openxmlformats.org/officeDocument/2006/relationships/notesMaster" Target="/ppt/notesMasters/notesMaster1.xml" Id="rId1" /></Relationships>
</file>

<file path=ppt/notesSlides/_rels/notesSlide6.xml.rels>&#65279;<?xml version="1.0" encoding="utf-8"?><Relationships xmlns="http://schemas.openxmlformats.org/package/2006/relationships"><Relationship Type="http://schemas.openxmlformats.org/officeDocument/2006/relationships/slide" Target="/ppt/slides/slide6.xml" Id="rId2" /><Relationship Type="http://schemas.openxmlformats.org/officeDocument/2006/relationships/notesMaster" Target="/ppt/notesMasters/notesMaster1.xml" Id="rId1" /></Relationships>
</file>

<file path=ppt/notesSlides/_rels/notesSlide7.xml.rels>&#65279;<?xml version="1.0" encoding="utf-8"?><Relationships xmlns="http://schemas.openxmlformats.org/package/2006/relationships"><Relationship Type="http://schemas.openxmlformats.org/officeDocument/2006/relationships/slide" Target="/ppt/slides/slide7.xml" Id="rId2" /><Relationship Type="http://schemas.openxmlformats.org/officeDocument/2006/relationships/notesMaster" Target="/ppt/notesMasters/notesMaster1.xml" Id="rId1" /></Relationships>
</file>

<file path=ppt/notesSlides/_rels/notesSlide8.xml.rels>&#65279;<?xml version="1.0" encoding="utf-8"?><Relationships xmlns="http://schemas.openxmlformats.org/package/2006/relationships"><Relationship Type="http://schemas.openxmlformats.org/officeDocument/2006/relationships/slide" Target="/ppt/slides/slide8.xml" Id="rId2" /><Relationship Type="http://schemas.openxmlformats.org/officeDocument/2006/relationships/notesMaster" Target="/ppt/notesMasters/notesMaster1.xml" Id="rId1" /></Relationships>
</file>

<file path=ppt/notesSlides/_rels/notesSlide9.xml.rels>&#65279;<?xml version="1.0" encoding="utf-8"?><Relationships xmlns="http://schemas.openxmlformats.org/package/2006/relationships"><Relationship Type="http://schemas.openxmlformats.org/officeDocument/2006/relationships/slide" Target="/ppt/slides/slide9.xml" Id="rId2" /><Relationship Type="http://schemas.openxmlformats.org/officeDocument/2006/relationships/notesMaster" Target="/ppt/notesMasters/notesMaster1.xml" Id="rId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Id2" /><Relationship Type="http://schemas.openxmlformats.org/officeDocument/2006/relationships/notesMaster" Target="/ppt/notesMasters/notesMaster1.xml" Id="rId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Id2" /><Relationship Type="http://schemas.openxmlformats.org/officeDocument/2006/relationships/notesMaster" Target="/ppt/notesMasters/notesMaster1.xml" Id="rId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Id2" /><Relationship Type="http://schemas.openxmlformats.org/officeDocument/2006/relationships/notesMaster" Target="/ppt/notesMasters/notesMaster1.xml" Id="rId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Id2" /><Relationship Type="http://schemas.openxmlformats.org/officeDocument/2006/relationships/notesMaster" Target="/ppt/notesMasters/notesMaster1.xml" Id="rId1"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Id1"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&#65279;<?xml version="1.0" encoding="utf-8"?><Relationships xmlns="http://schemas.openxmlformats.org/package/2006/relationships"><Relationship Type="http://schemas.openxmlformats.org/officeDocument/2006/relationships/theme" Target="/ppt/theme/theme1.xml" Id="rId2" /><Relationship Type="http://schemas.openxmlformats.org/officeDocument/2006/relationships/slideLayout" Target="/ppt/slideLayouts/slideLayout1.xml" Id="rId1"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Relationships xmlns="http://schemas.openxmlformats.org/package/2006/relationships"><Relationship Type="http://schemas.openxmlformats.org/officeDocument/2006/relationships/image" Target="/ppt/media/image1.png" Id="rId3" /><Relationship Type="http://schemas.openxmlformats.org/officeDocument/2006/relationships/notesSlide" Target="/ppt/notesSlides/notesSlide1.xml" Id="rId2" /><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image" Target="/ppt/media/image2.jpeg" Id="rId3" /><Relationship Type="http://schemas.openxmlformats.org/officeDocument/2006/relationships/notesSlide" Target="/ppt/notesSlides/notesSlide2.xml" Id="rId2" /><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image" Target="/ppt/media/image8.svg" Id="rId8" /><Relationship Type="http://schemas.openxmlformats.org/officeDocument/2006/relationships/image" Target="/ppt/media/image13.jpeg" Id="rId13" /><Relationship Type="http://schemas.openxmlformats.org/officeDocument/2006/relationships/image" Target="/ppt/media/image3.png" Id="rId3" /><Relationship Type="http://schemas.openxmlformats.org/officeDocument/2006/relationships/image" Target="/ppt/media/image7.png" Id="rId7" /><Relationship Type="http://schemas.openxmlformats.org/officeDocument/2006/relationships/image" Target="/ppt/media/image12.svg" Id="rId12" /><Relationship Type="http://schemas.openxmlformats.org/officeDocument/2006/relationships/notesSlide" Target="/ppt/notesSlides/notesSlide3.xml" Id="rId2" /><Relationship Type="http://schemas.openxmlformats.org/officeDocument/2006/relationships/slideLayout" Target="/ppt/slideLayouts/slideLayout1.xml" Id="rId1" /><Relationship Type="http://schemas.openxmlformats.org/officeDocument/2006/relationships/image" Target="/ppt/media/image6.svg" Id="rId6" /><Relationship Type="http://schemas.openxmlformats.org/officeDocument/2006/relationships/image" Target="/ppt/media/image11.png" Id="rId11" /><Relationship Type="http://schemas.openxmlformats.org/officeDocument/2006/relationships/image" Target="/ppt/media/image5.png" Id="rId5" /><Relationship Type="http://schemas.openxmlformats.org/officeDocument/2006/relationships/image" Target="/ppt/media/image10.svg" Id="rId10" /><Relationship Type="http://schemas.openxmlformats.org/officeDocument/2006/relationships/image" Target="/ppt/media/image4.svg" Id="rId4" /><Relationship Type="http://schemas.openxmlformats.org/officeDocument/2006/relationships/image" Target="/ppt/media/image9.png" Id="rId9" /></Relationships>
</file>

<file path=ppt/slides/_rels/slide4.xml.rels>&#65279;<?xml version="1.0" encoding="utf-8"?><Relationships xmlns="http://schemas.openxmlformats.org/package/2006/relationships"><Relationship Type="http://schemas.openxmlformats.org/officeDocument/2006/relationships/image" Target="/ppt/media/image14.png" Id="rId3" /><Relationship Type="http://schemas.openxmlformats.org/officeDocument/2006/relationships/notesSlide" Target="/ppt/notesSlides/notesSlide4.xml" Id="rId2" /><Relationship Type="http://schemas.openxmlformats.org/officeDocument/2006/relationships/slideLayout" Target="/ppt/slideLayouts/slideLayout1.xml" Id="rId1" /><Relationship Type="http://schemas.openxmlformats.org/officeDocument/2006/relationships/image" Target="/ppt/media/image15.svg" Id="rId4" /></Relationships>
</file>

<file path=ppt/slides/_rels/slide5.xml.rels>&#65279;<?xml version="1.0" encoding="utf-8"?><Relationships xmlns="http://schemas.openxmlformats.org/package/2006/relationships"><Relationship Type="http://schemas.openxmlformats.org/officeDocument/2006/relationships/notesSlide" Target="/ppt/notesSlides/notesSlide5.xml" Id="rId2" /><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image" Target="/ppt/media/image21.svg" Id="rId8" /><Relationship Type="http://schemas.openxmlformats.org/officeDocument/2006/relationships/image" Target="/ppt/media/image16.png" Id="rId3" /><Relationship Type="http://schemas.openxmlformats.org/officeDocument/2006/relationships/image" Target="/ppt/media/image20.png" Id="rId7" /><Relationship Type="http://schemas.openxmlformats.org/officeDocument/2006/relationships/notesSlide" Target="/ppt/notesSlides/notesSlide6.xml" Id="rId2" /><Relationship Type="http://schemas.openxmlformats.org/officeDocument/2006/relationships/slideLayout" Target="/ppt/slideLayouts/slideLayout1.xml" Id="rId1" /><Relationship Type="http://schemas.openxmlformats.org/officeDocument/2006/relationships/image" Target="/ppt/media/image19.svg" Id="rId6" /><Relationship Type="http://schemas.openxmlformats.org/officeDocument/2006/relationships/image" Target="/ppt/media/image24.jpeg" Id="rId11" /><Relationship Type="http://schemas.openxmlformats.org/officeDocument/2006/relationships/image" Target="/ppt/media/image18.png" Id="rId5" /><Relationship Type="http://schemas.openxmlformats.org/officeDocument/2006/relationships/image" Target="/ppt/media/image23.svg" Id="rId10" /><Relationship Type="http://schemas.openxmlformats.org/officeDocument/2006/relationships/image" Target="/ppt/media/image17.svg" Id="rId4" /><Relationship Type="http://schemas.openxmlformats.org/officeDocument/2006/relationships/image" Target="/ppt/media/image22.png" Id="rId9" /></Relationships>
</file>

<file path=ppt/slides/_rels/slide7.xml.rels>&#65279;<?xml version="1.0" encoding="utf-8"?><Relationships xmlns="http://schemas.openxmlformats.org/package/2006/relationships"><Relationship Type="http://schemas.openxmlformats.org/officeDocument/2006/relationships/image" Target="/ppt/media/image30.svg" Id="rId8" /><Relationship Type="http://schemas.openxmlformats.org/officeDocument/2006/relationships/image" Target="/ppt/media/image25.png" Id="rId3" /><Relationship Type="http://schemas.openxmlformats.org/officeDocument/2006/relationships/image" Target="/ppt/media/image29.png" Id="rId7" /><Relationship Type="http://schemas.openxmlformats.org/officeDocument/2006/relationships/notesSlide" Target="/ppt/notesSlides/notesSlide7.xml" Id="rId2" /><Relationship Type="http://schemas.openxmlformats.org/officeDocument/2006/relationships/slideLayout" Target="/ppt/slideLayouts/slideLayout1.xml" Id="rId1" /><Relationship Type="http://schemas.openxmlformats.org/officeDocument/2006/relationships/image" Target="/ppt/media/image28.svg" Id="rId6" /><Relationship Type="http://schemas.openxmlformats.org/officeDocument/2006/relationships/image" Target="/ppt/media/image33.jpeg" Id="rId11" /><Relationship Type="http://schemas.openxmlformats.org/officeDocument/2006/relationships/image" Target="/ppt/media/image27.png" Id="rId5" /><Relationship Type="http://schemas.openxmlformats.org/officeDocument/2006/relationships/image" Target="/ppt/media/image32.svg" Id="rId10" /><Relationship Type="http://schemas.openxmlformats.org/officeDocument/2006/relationships/image" Target="/ppt/media/image26.svg" Id="rId4" /><Relationship Type="http://schemas.openxmlformats.org/officeDocument/2006/relationships/image" Target="/ppt/media/image31.png" Id="rId9" /></Relationships>
</file>

<file path=ppt/slides/_rels/slide8.xml.rels>&#65279;<?xml version="1.0" encoding="utf-8"?><Relationships xmlns="http://schemas.openxmlformats.org/package/2006/relationships"><Relationship Type="http://schemas.openxmlformats.org/officeDocument/2006/relationships/image" Target="/ppt/media/image39.svg" Id="rId8" /><Relationship Type="http://schemas.openxmlformats.org/officeDocument/2006/relationships/image" Target="/ppt/media/image34.png" Id="rId3" /><Relationship Type="http://schemas.openxmlformats.org/officeDocument/2006/relationships/image" Target="/ppt/media/image38.png" Id="rId7" /><Relationship Type="http://schemas.openxmlformats.org/officeDocument/2006/relationships/image" Target="/ppt/media/image43.svg" Id="rId12" /><Relationship Type="http://schemas.openxmlformats.org/officeDocument/2006/relationships/notesSlide" Target="/ppt/notesSlides/notesSlide8.xml" Id="rId2" /><Relationship Type="http://schemas.openxmlformats.org/officeDocument/2006/relationships/slideLayout" Target="/ppt/slideLayouts/slideLayout1.xml" Id="rId1" /><Relationship Type="http://schemas.openxmlformats.org/officeDocument/2006/relationships/image" Target="/ppt/media/image37.svg" Id="rId6" /><Relationship Type="http://schemas.openxmlformats.org/officeDocument/2006/relationships/image" Target="/ppt/media/image42.png" Id="rId11" /><Relationship Type="http://schemas.openxmlformats.org/officeDocument/2006/relationships/image" Target="/ppt/media/image36.png" Id="rId5" /><Relationship Type="http://schemas.openxmlformats.org/officeDocument/2006/relationships/image" Target="/ppt/media/image41.svg" Id="rId10" /><Relationship Type="http://schemas.openxmlformats.org/officeDocument/2006/relationships/image" Target="/ppt/media/image35.svg" Id="rId4" /><Relationship Type="http://schemas.openxmlformats.org/officeDocument/2006/relationships/image" Target="/ppt/media/image40.png" Id="rId9" /></Relationships>
</file>

<file path=ppt/slides/_rels/slide9.xml.rels>&#65279;<?xml version="1.0" encoding="utf-8"?><Relationships xmlns="http://schemas.openxmlformats.org/package/2006/relationships"><Relationship Type="http://schemas.openxmlformats.org/officeDocument/2006/relationships/chart" Target="/ppt/charts/chart1.xml" Id="rId3" /><Relationship Type="http://schemas.openxmlformats.org/officeDocument/2006/relationships/notesSlide" Target="/ppt/notesSlides/notesSlide9.xml" Id="rId2" /><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image" Target="/ppt/media/image44.png" Id="rId3" /><Relationship Type="http://schemas.openxmlformats.org/officeDocument/2006/relationships/notesSlide" Target="/ppt/notesSlides/notesSlide10.xml" Id="rId2" /><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notesSlide" Target="/ppt/notesSlides/notesSlide11.xml" Id="rId2" /><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notesSlide" Target="/ppt/notesSlides/notesSlide12.xml" Id="rId2" /><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notesSlide" Target="/ppt/notesSlides/notesSlide13.xml" Id="rId2" /><Relationship Type="http://schemas.openxmlformats.org/officeDocument/2006/relationships/slideLayout" Target="/ppt/slideLayouts/slideLayout1.xml" Id="rId1" /></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562B35"/>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3555911" y="1269968"/>
            <a:ext cx="5079873" cy="25399"/>
          </a:xfrm>
          <a:prstGeom prst="rect">
            <a:avLst/>
          </a:prstGeom>
        </p:spPr>
      </p:pic>
      <p:pic>
        <p:nvPicPr>
          <p:cNvPr id="3" name="Image 1" descr="preencoded.png"/>
          <p:cNvPicPr>
            <a:picLocks noChangeAspect="1"/>
          </p:cNvPicPr>
          <p:nvPr/>
        </p:nvPicPr>
        <p:blipFill>
          <a:blip r:embed="rId3"/>
          <a:srcRect/>
          <a:stretch/>
        </p:blipFill>
        <p:spPr>
          <a:xfrm>
            <a:off x="3555911" y="5333867"/>
            <a:ext cx="5079873" cy="25399"/>
          </a:xfrm>
          <a:prstGeom prst="rect">
            <a:avLst/>
          </a:prstGeom>
        </p:spPr>
      </p:pic>
      <p:sp>
        <p:nvSpPr>
          <p:cNvPr id="4" name="Text 0"/>
          <p:cNvSpPr/>
          <p:nvPr/>
        </p:nvSpPr>
        <p:spPr>
          <a:xfrm>
            <a:off x="1015975" y="1904952"/>
            <a:ext cx="9905752" cy="1523962"/>
          </a:xfrm>
          <a:prstGeom prst="rect">
            <a:avLst/>
          </a:prstGeom>
          <a:noFill/>
          <a:ln/>
        </p:spPr>
        <p:txBody>
          <a:bodyPr wrap="square" lIns="1016" tIns="1016" rIns="1016" bIns="1016" rtlCol="0" anchor="t"/>
          <a:lstStyle/>
          <a:p>
            <a:pPr marL="0" indent="0" algn="l">
              <a:lnSpc>
                <a:spcPct val="130000"/>
              </a:lnSpc>
              <a:buNone/>
            </a:pPr>
            <a:r>
              <a:rPr lang="en-US" sz="4100" b="1" dirty="0">
                <a:solidFill>
                  <a:srgbClr val="F2B29C"/>
                </a:solidFill>
                <a:latin typeface="Calibri" pitchFamily="34" charset="0"/>
                <a:ea typeface="Calibri" pitchFamily="34" charset="-122"/>
                <a:cs typeface="Calibri" pitchFamily="34" charset="-120"/>
              </a:rPr>
              <a:t>Natural Disasters and Biological Hazards</a:t>
            </a:r>
          </a:p>
          <a:p>
            <a:pPr marL="0" indent="0" algn="l">
              <a:lnSpc>
                <a:spcPct val="130000"/>
              </a:lnSpc>
              <a:buNone/>
            </a:pPr>
            <a:r>
              <a:rPr lang="en-US" b="1" dirty="0">
                <a:solidFill>
                  <a:srgbClr val="F2B29C"/>
                </a:solidFill>
                <a:latin typeface="Calibri" pitchFamily="34" charset="0"/>
                <a:ea typeface="Calibri" pitchFamily="34" charset="-122"/>
                <a:cs typeface="Calibri" pitchFamily="34" charset="-120"/>
              </a:rPr>
              <a:t>DR RANJITA ROY SARKAR , ASSISTANT PROFESSOR, DEPARTMENT OF GEOGRAPHY, KGTM</a:t>
            </a:r>
            <a:r>
              <a:rPr lang="en-US" sz="4100" dirty="0">
                <a:solidFill>
                  <a:srgbClr val="F2B29C"/>
                </a:solidFill>
                <a:latin typeface="Calibri" pitchFamily="34" charset="0"/>
                <a:ea typeface="Calibri" pitchFamily="34" charset="-122"/>
                <a:cs typeface="Calibri" pitchFamily="34" charset="-120"/>
              </a:rPr>
              <a:t>
</a:t>
            </a:r>
            <a:endParaRPr lang="en-US" sz="4100" dirty="0"/>
          </a:p>
        </p:txBody>
      </p:sp>
      <p:sp>
        <p:nvSpPr>
          <p:cNvPr id="8" name="Shape 4"/>
          <p:cNvSpPr/>
          <p:nvPr/>
        </p:nvSpPr>
        <p:spPr>
          <a:xfrm>
            <a:off x="1015975" y="1600160"/>
            <a:ext cx="711182" cy="63498"/>
          </a:xfrm>
          <a:prstGeom prst="rect">
            <a:avLst/>
          </a:prstGeom>
          <a:solidFill>
            <a:srgbClr val="EBD671"/>
          </a:solidFill>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562B35"/>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rcRect/>
          <a:stretch/>
        </p:blipFill>
        <p:spPr>
          <a:xfrm>
            <a:off x="1015975" y="1015975"/>
            <a:ext cx="4063898" cy="4825879"/>
          </a:xfrm>
          <a:prstGeom prst="rect">
            <a:avLst/>
          </a:prstGeom>
        </p:spPr>
      </p:pic>
      <p:sp>
        <p:nvSpPr>
          <p:cNvPr id="3" name="Text 0"/>
          <p:cNvSpPr/>
          <p:nvPr/>
        </p:nvSpPr>
        <p:spPr>
          <a:xfrm>
            <a:off x="5892653" y="1803355"/>
            <a:ext cx="5486263" cy="1193770"/>
          </a:xfrm>
          <a:prstGeom prst="rect">
            <a:avLst/>
          </a:prstGeom>
          <a:noFill/>
          <a:ln/>
        </p:spPr>
        <p:txBody>
          <a:bodyPr wrap="square" lIns="1016" tIns="1016" rIns="1016" bIns="1016" rtlCol="0" anchor="t"/>
          <a:lstStyle/>
          <a:p>
            <a:pPr marL="0" indent="0" algn="l">
              <a:lnSpc>
                <a:spcPct val="120000"/>
              </a:lnSpc>
              <a:buNone/>
            </a:pPr>
            <a:r>
              <a:rPr lang="en-US" sz="3200" b="1" dirty="0">
                <a:solidFill>
                  <a:srgbClr val="F2B29C"/>
                </a:solidFill>
                <a:latin typeface="Calibri" pitchFamily="34" charset="0"/>
                <a:ea typeface="Calibri" pitchFamily="34" charset="-122"/>
                <a:cs typeface="Calibri" pitchFamily="34" charset="-120"/>
              </a:rPr>
              <a:t>Natural Disasters and Biological Hazards
</a:t>
            </a:r>
            <a:endParaRPr lang="en-US" sz="3200" dirty="0"/>
          </a:p>
        </p:txBody>
      </p:sp>
      <p:sp>
        <p:nvSpPr>
          <p:cNvPr id="4" name="Text 1"/>
          <p:cNvSpPr/>
          <p:nvPr/>
        </p:nvSpPr>
        <p:spPr>
          <a:xfrm>
            <a:off x="5892653" y="3276518"/>
            <a:ext cx="5486263" cy="2692333"/>
          </a:xfrm>
          <a:prstGeom prst="rect">
            <a:avLst/>
          </a:prstGeom>
          <a:noFill/>
          <a:ln/>
        </p:spPr>
        <p:txBody>
          <a:bodyPr wrap="square" lIns="1016" tIns="1016" rIns="1016" bIns="1016" rtlCol="0" anchor="t"/>
          <a:lstStyle/>
          <a:p>
            <a:pPr marL="0" indent="0" algn="l">
              <a:lnSpc>
                <a:spcPct val="150000"/>
              </a:lnSpc>
              <a:buNone/>
            </a:pPr>
            <a:r>
              <a:rPr lang="en-US" sz="1300" dirty="0">
                <a:solidFill>
                  <a:srgbClr val="E9D8C8"/>
                </a:solidFill>
                <a:latin typeface="Calibri" pitchFamily="34" charset="0"/>
                <a:ea typeface="Calibri" pitchFamily="34" charset="-122"/>
                <a:cs typeface="Calibri" pitchFamily="34" charset="-120"/>
              </a:rPr>
              <a:t>This presentation explores critical factors, consequences, and management strategies for natural disasters such as earthquakes, floods, cloud bursts, and landslides. Additionally, we will examine pandemics as significant biological hazards. Understanding these phenomena is essential for effective risk management and disaster preparedness. By analyzing real-world examples and data, we aim to provide insights that can enhance resilience in vulnerable communities. Join us as we delve into these pressing issues.
</a:t>
            </a:r>
            <a:endParaRPr lang="en-US" sz="1300" dirty="0"/>
          </a:p>
        </p:txBody>
      </p:sp>
      <p:sp>
        <p:nvSpPr>
          <p:cNvPr id="5" name="Shape 2"/>
          <p:cNvSpPr/>
          <p:nvPr/>
        </p:nvSpPr>
        <p:spPr>
          <a:xfrm>
            <a:off x="5892653" y="1498563"/>
            <a:ext cx="711182" cy="63498"/>
          </a:xfrm>
          <a:prstGeom prst="rect">
            <a:avLst/>
          </a:prstGeom>
          <a:solidFill>
            <a:srgbClr val="EBD671"/>
          </a:solidFill>
          <a:ln/>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562B35"/>
        </a:solidFill>
        <a:effectLst/>
      </p:bgPr>
    </p:bg>
    <p:spTree>
      <p:nvGrpSpPr>
        <p:cNvPr id="1" name=""/>
        <p:cNvGrpSpPr/>
        <p:nvPr/>
      </p:nvGrpSpPr>
      <p:grpSpPr>
        <a:xfrm>
          <a:off x="0" y="0"/>
          <a:ext cx="0" cy="0"/>
          <a:chOff x="0" y="0"/>
          <a:chExt cx="0" cy="0"/>
        </a:xfrm>
      </p:grpSpPr>
      <p:sp>
        <p:nvSpPr>
          <p:cNvPr id="2" name="Shape 0"/>
          <p:cNvSpPr/>
          <p:nvPr/>
        </p:nvSpPr>
        <p:spPr>
          <a:xfrm>
            <a:off x="11148098" y="6591611"/>
            <a:ext cx="967399" cy="190019"/>
          </a:xfrm>
          <a:prstGeom prst="rect">
            <a:avLst/>
          </a:prstGeom>
          <a:solidFill>
            <a:srgbClr val="000000">
              <a:alpha val="60000"/>
            </a:srgbClr>
          </a:solidFill>
          <a:ln/>
        </p:spPr>
      </p:sp>
      <p:sp>
        <p:nvSpPr>
          <p:cNvPr id="3" name="Text 1"/>
          <p:cNvSpPr/>
          <p:nvPr/>
        </p:nvSpPr>
        <p:spPr>
          <a:xfrm>
            <a:off x="505130" y="1641751"/>
            <a:ext cx="3970715" cy="211131"/>
          </a:xfrm>
          <a:prstGeom prst="rect">
            <a:avLst/>
          </a:prstGeom>
          <a:noFill/>
          <a:ln/>
        </p:spPr>
        <p:txBody>
          <a:bodyPr wrap="square" lIns="1016" tIns="1016" rIns="1016" bIns="1016" rtlCol="0" anchor="t"/>
          <a:lstStyle/>
          <a:p>
            <a:pPr marL="0" indent="0">
              <a:lnSpc>
                <a:spcPct val="127910"/>
              </a:lnSpc>
              <a:buNone/>
            </a:pPr>
            <a:r>
              <a:rPr lang="en-US" sz="1200" b="1" dirty="0">
                <a:solidFill>
                  <a:srgbClr val="F2B29C"/>
                </a:solidFill>
                <a:latin typeface="Calibri" pitchFamily="34" charset="0"/>
                <a:ea typeface="Calibri" pitchFamily="34" charset="-122"/>
                <a:cs typeface="Calibri" pitchFamily="34" charset="-120"/>
              </a:rPr>
              <a:t>Definition of Natural Hazards
</a:t>
            </a:r>
            <a:endParaRPr lang="en-US" sz="1200" dirty="0"/>
          </a:p>
        </p:txBody>
      </p:sp>
      <p:sp>
        <p:nvSpPr>
          <p:cNvPr id="4" name="Text 2"/>
          <p:cNvSpPr/>
          <p:nvPr/>
        </p:nvSpPr>
        <p:spPr>
          <a:xfrm>
            <a:off x="505130" y="1895111"/>
            <a:ext cx="3970715" cy="856593"/>
          </a:xfrm>
          <a:prstGeom prst="rect">
            <a:avLst/>
          </a:prstGeom>
          <a:noFill/>
          <a:ln/>
        </p:spPr>
        <p:txBody>
          <a:bodyPr wrap="square" lIns="1016" tIns="1016" rIns="1016" bIns="1016" rtlCol="0" anchor="t"/>
          <a:lstStyle/>
          <a:p>
            <a:pPr marL="0" indent="0">
              <a:lnSpc>
                <a:spcPct val="140648"/>
              </a:lnSpc>
              <a:buNone/>
            </a:pPr>
            <a:r>
              <a:rPr lang="en-US" sz="1100" dirty="0">
                <a:solidFill>
                  <a:srgbClr val="E9D8C8"/>
                </a:solidFill>
                <a:latin typeface="Calibri" pitchFamily="34" charset="0"/>
                <a:ea typeface="Calibri" pitchFamily="34" charset="-122"/>
                <a:cs typeface="Calibri" pitchFamily="34" charset="-120"/>
              </a:rPr>
              <a:t>Natural hazards are extreme events that disrupt human activities, causing damage to life and property. They include earthquakes, floods, landslides, and cloud bursts.
</a:t>
            </a:r>
            <a:endParaRPr lang="en-US" sz="1100" dirty="0"/>
          </a:p>
        </p:txBody>
      </p:sp>
      <p:sp>
        <p:nvSpPr>
          <p:cNvPr id="5" name="Text 3"/>
          <p:cNvSpPr/>
          <p:nvPr/>
        </p:nvSpPr>
        <p:spPr>
          <a:xfrm>
            <a:off x="5001294" y="1641751"/>
            <a:ext cx="3970873" cy="211131"/>
          </a:xfrm>
          <a:prstGeom prst="rect">
            <a:avLst/>
          </a:prstGeom>
          <a:noFill/>
          <a:ln/>
        </p:spPr>
        <p:txBody>
          <a:bodyPr wrap="square" lIns="1016" tIns="1016" rIns="1016" bIns="1016" rtlCol="0" anchor="t"/>
          <a:lstStyle/>
          <a:p>
            <a:pPr marL="0" indent="0">
              <a:lnSpc>
                <a:spcPct val="127910"/>
              </a:lnSpc>
              <a:buNone/>
            </a:pPr>
            <a:r>
              <a:rPr lang="en-US" sz="1200" b="1" dirty="0">
                <a:solidFill>
                  <a:srgbClr val="F2B29C"/>
                </a:solidFill>
                <a:latin typeface="Calibri" pitchFamily="34" charset="0"/>
                <a:ea typeface="Calibri" pitchFamily="34" charset="-122"/>
                <a:cs typeface="Calibri" pitchFamily="34" charset="-120"/>
              </a:rPr>
              <a:t>Types of Natural Hazards
</a:t>
            </a:r>
            <a:endParaRPr lang="en-US" sz="1200" dirty="0"/>
          </a:p>
        </p:txBody>
      </p:sp>
      <p:sp>
        <p:nvSpPr>
          <p:cNvPr id="6" name="Text 4"/>
          <p:cNvSpPr/>
          <p:nvPr/>
        </p:nvSpPr>
        <p:spPr>
          <a:xfrm>
            <a:off x="5001294" y="1895111"/>
            <a:ext cx="3970873" cy="856593"/>
          </a:xfrm>
          <a:prstGeom prst="rect">
            <a:avLst/>
          </a:prstGeom>
          <a:noFill/>
          <a:ln/>
        </p:spPr>
        <p:txBody>
          <a:bodyPr wrap="square" lIns="1016" tIns="1016" rIns="1016" bIns="1016" rtlCol="0" anchor="t"/>
          <a:lstStyle/>
          <a:p>
            <a:pPr marL="0" indent="0">
              <a:lnSpc>
                <a:spcPct val="140648"/>
              </a:lnSpc>
              <a:buNone/>
            </a:pPr>
            <a:r>
              <a:rPr lang="en-US" sz="1100" dirty="0">
                <a:solidFill>
                  <a:srgbClr val="E9D8C8"/>
                </a:solidFill>
                <a:latin typeface="Calibri" pitchFamily="34" charset="0"/>
                <a:ea typeface="Calibri" pitchFamily="34" charset="-122"/>
                <a:cs typeface="Calibri" pitchFamily="34" charset="-120"/>
              </a:rPr>
              <a:t>Natural hazards can be categorized into geological (earthquakes, landslides) and hydrometeorological (floods, cloud bursts). Each type poses unique risks to communities.
</a:t>
            </a:r>
            <a:endParaRPr lang="en-US" sz="1100" dirty="0"/>
          </a:p>
        </p:txBody>
      </p:sp>
      <p:sp>
        <p:nvSpPr>
          <p:cNvPr id="7" name="Text 5"/>
          <p:cNvSpPr/>
          <p:nvPr/>
        </p:nvSpPr>
        <p:spPr>
          <a:xfrm>
            <a:off x="505130" y="3459710"/>
            <a:ext cx="3970715" cy="211133"/>
          </a:xfrm>
          <a:prstGeom prst="rect">
            <a:avLst/>
          </a:prstGeom>
          <a:noFill/>
          <a:ln/>
        </p:spPr>
        <p:txBody>
          <a:bodyPr wrap="square" lIns="1016" tIns="1016" rIns="1016" bIns="1016" rtlCol="0" anchor="t"/>
          <a:lstStyle/>
          <a:p>
            <a:pPr marL="0" indent="0">
              <a:lnSpc>
                <a:spcPct val="127910"/>
              </a:lnSpc>
              <a:buNone/>
            </a:pPr>
            <a:r>
              <a:rPr lang="en-US" sz="1200" b="1" dirty="0">
                <a:solidFill>
                  <a:srgbClr val="F2B29C"/>
                </a:solidFill>
                <a:latin typeface="Calibri" pitchFamily="34" charset="0"/>
                <a:ea typeface="Calibri" pitchFamily="34" charset="-122"/>
                <a:cs typeface="Calibri" pitchFamily="34" charset="-120"/>
              </a:rPr>
              <a:t>Impact on Human Life
</a:t>
            </a:r>
            <a:endParaRPr lang="en-US" sz="1200" dirty="0"/>
          </a:p>
        </p:txBody>
      </p:sp>
      <p:sp>
        <p:nvSpPr>
          <p:cNvPr id="8" name="Text 6"/>
          <p:cNvSpPr/>
          <p:nvPr/>
        </p:nvSpPr>
        <p:spPr>
          <a:xfrm>
            <a:off x="505130" y="3713068"/>
            <a:ext cx="3970715" cy="856593"/>
          </a:xfrm>
          <a:prstGeom prst="rect">
            <a:avLst/>
          </a:prstGeom>
          <a:noFill/>
          <a:ln/>
        </p:spPr>
        <p:txBody>
          <a:bodyPr wrap="square" lIns="1016" tIns="1016" rIns="1016" bIns="1016" rtlCol="0" anchor="t"/>
          <a:lstStyle/>
          <a:p>
            <a:pPr marL="0" indent="0">
              <a:lnSpc>
                <a:spcPct val="140648"/>
              </a:lnSpc>
              <a:buNone/>
            </a:pPr>
            <a:r>
              <a:rPr lang="en-US" sz="1100" dirty="0">
                <a:solidFill>
                  <a:srgbClr val="E9D8C8"/>
                </a:solidFill>
                <a:latin typeface="Calibri" pitchFamily="34" charset="0"/>
                <a:ea typeface="Calibri" pitchFamily="34" charset="-122"/>
                <a:cs typeface="Calibri" pitchFamily="34" charset="-120"/>
              </a:rPr>
              <a:t>Natural hazards significantly affect human life, leading to loss of lives, injuries, and displacement. For instance, the 2010 Haiti earthquake resulted in over 230,000 deaths.
</a:t>
            </a:r>
            <a:endParaRPr lang="en-US" sz="1100" dirty="0"/>
          </a:p>
        </p:txBody>
      </p:sp>
      <p:sp>
        <p:nvSpPr>
          <p:cNvPr id="9" name="Text 7"/>
          <p:cNvSpPr/>
          <p:nvPr/>
        </p:nvSpPr>
        <p:spPr>
          <a:xfrm>
            <a:off x="5001294" y="3459710"/>
            <a:ext cx="3970873" cy="211133"/>
          </a:xfrm>
          <a:prstGeom prst="rect">
            <a:avLst/>
          </a:prstGeom>
          <a:noFill/>
          <a:ln/>
        </p:spPr>
        <p:txBody>
          <a:bodyPr wrap="square" lIns="1016" tIns="1016" rIns="1016" bIns="1016" rtlCol="0" anchor="t"/>
          <a:lstStyle/>
          <a:p>
            <a:pPr marL="0" indent="0">
              <a:lnSpc>
                <a:spcPct val="127910"/>
              </a:lnSpc>
              <a:buNone/>
            </a:pPr>
            <a:r>
              <a:rPr lang="en-US" sz="1200" b="1" dirty="0">
                <a:solidFill>
                  <a:srgbClr val="F2B29C"/>
                </a:solidFill>
                <a:latin typeface="Calibri" pitchFamily="34" charset="0"/>
                <a:ea typeface="Calibri" pitchFamily="34" charset="-122"/>
                <a:cs typeface="Calibri" pitchFamily="34" charset="-120"/>
              </a:rPr>
              <a:t>Infrastructure Damage
</a:t>
            </a:r>
            <a:endParaRPr lang="en-US" sz="1200" dirty="0"/>
          </a:p>
        </p:txBody>
      </p:sp>
      <p:sp>
        <p:nvSpPr>
          <p:cNvPr id="10" name="Text 8"/>
          <p:cNvSpPr/>
          <p:nvPr/>
        </p:nvSpPr>
        <p:spPr>
          <a:xfrm>
            <a:off x="5001294" y="3713068"/>
            <a:ext cx="3970873" cy="856593"/>
          </a:xfrm>
          <a:prstGeom prst="rect">
            <a:avLst/>
          </a:prstGeom>
          <a:noFill/>
          <a:ln/>
        </p:spPr>
        <p:txBody>
          <a:bodyPr wrap="square" lIns="1016" tIns="1016" rIns="1016" bIns="1016" rtlCol="0" anchor="t"/>
          <a:lstStyle/>
          <a:p>
            <a:pPr marL="0" indent="0">
              <a:lnSpc>
                <a:spcPct val="140648"/>
              </a:lnSpc>
              <a:buNone/>
            </a:pPr>
            <a:r>
              <a:rPr lang="en-US" sz="1100" dirty="0">
                <a:solidFill>
                  <a:srgbClr val="E9D8C8"/>
                </a:solidFill>
                <a:latin typeface="Calibri" pitchFamily="34" charset="0"/>
                <a:ea typeface="Calibri" pitchFamily="34" charset="-122"/>
                <a:cs typeface="Calibri" pitchFamily="34" charset="-120"/>
              </a:rPr>
              <a:t>Natural hazards can devastate infrastructure, causing economic losses. The 2011 Japan earthquake caused an estimated $360 billion in damages, highlighting the need for effective management.
</a:t>
            </a:r>
            <a:endParaRPr lang="en-US" sz="1100" dirty="0"/>
          </a:p>
        </p:txBody>
      </p:sp>
      <p:sp>
        <p:nvSpPr>
          <p:cNvPr id="11" name="Text 9"/>
          <p:cNvSpPr/>
          <p:nvPr/>
        </p:nvSpPr>
        <p:spPr>
          <a:xfrm>
            <a:off x="505130" y="5277669"/>
            <a:ext cx="8467037" cy="211131"/>
          </a:xfrm>
          <a:prstGeom prst="rect">
            <a:avLst/>
          </a:prstGeom>
          <a:noFill/>
          <a:ln/>
        </p:spPr>
        <p:txBody>
          <a:bodyPr wrap="square" lIns="1016" tIns="1016" rIns="1016" bIns="1016" rtlCol="0" anchor="t"/>
          <a:lstStyle/>
          <a:p>
            <a:pPr marL="0" indent="0">
              <a:lnSpc>
                <a:spcPct val="127910"/>
              </a:lnSpc>
              <a:buNone/>
            </a:pPr>
            <a:r>
              <a:rPr lang="en-US" sz="1200" b="1" dirty="0">
                <a:solidFill>
                  <a:srgbClr val="F2B29C"/>
                </a:solidFill>
                <a:latin typeface="Calibri" pitchFamily="34" charset="0"/>
                <a:ea typeface="Calibri" pitchFamily="34" charset="-122"/>
                <a:cs typeface="Calibri" pitchFamily="34" charset="-120"/>
              </a:rPr>
              <a:t>Importance of Management
</a:t>
            </a:r>
            <a:endParaRPr lang="en-US" sz="1200" dirty="0"/>
          </a:p>
        </p:txBody>
      </p:sp>
      <p:sp>
        <p:nvSpPr>
          <p:cNvPr id="12" name="Text 10"/>
          <p:cNvSpPr/>
          <p:nvPr/>
        </p:nvSpPr>
        <p:spPr>
          <a:xfrm>
            <a:off x="505130" y="5531030"/>
            <a:ext cx="8467037" cy="428295"/>
          </a:xfrm>
          <a:prstGeom prst="rect">
            <a:avLst/>
          </a:prstGeom>
          <a:noFill/>
          <a:ln/>
        </p:spPr>
        <p:txBody>
          <a:bodyPr wrap="square" lIns="1016" tIns="1016" rIns="1016" bIns="1016" rtlCol="0" anchor="t"/>
          <a:lstStyle/>
          <a:p>
            <a:pPr marL="0" indent="0">
              <a:lnSpc>
                <a:spcPct val="140648"/>
              </a:lnSpc>
              <a:buNone/>
            </a:pPr>
            <a:r>
              <a:rPr lang="en-US" sz="1100" dirty="0">
                <a:solidFill>
                  <a:srgbClr val="E9D8C8"/>
                </a:solidFill>
                <a:latin typeface="Calibri" pitchFamily="34" charset="0"/>
                <a:ea typeface="Calibri" pitchFamily="34" charset="-122"/>
                <a:cs typeface="Calibri" pitchFamily="34" charset="-120"/>
              </a:rPr>
              <a:t>Studying natural hazards is crucial for developing effective management strategies. Preparedness and response plans can mitigate impacts and enhance community resilience.
</a:t>
            </a:r>
            <a:endParaRPr lang="en-US" sz="1100" dirty="0"/>
          </a:p>
        </p:txBody>
      </p:sp>
      <p:sp>
        <p:nvSpPr>
          <p:cNvPr id="13" name="Text 11"/>
          <p:cNvSpPr/>
          <p:nvPr/>
        </p:nvSpPr>
        <p:spPr>
          <a:xfrm>
            <a:off x="11211439" y="6612723"/>
            <a:ext cx="840720" cy="147795"/>
          </a:xfrm>
          <a:prstGeom prst="rect">
            <a:avLst/>
          </a:prstGeom>
          <a:noFill/>
          <a:ln/>
        </p:spPr>
        <p:txBody>
          <a:bodyPr wrap="square" lIns="1016" tIns="1016" rIns="1016" bIns="1016" rtlCol="0" anchor="t"/>
          <a:lstStyle/>
          <a:p>
            <a:pPr marL="0" indent="0">
              <a:lnSpc>
                <a:spcPct val="145498"/>
              </a:lnSpc>
              <a:buNone/>
            </a:pPr>
            <a:r>
              <a:rPr lang="en-US" sz="700" dirty="0">
                <a:solidFill>
                  <a:srgbClr val="FFFFFF"/>
                </a:solidFill>
                <a:latin typeface="Calibri" pitchFamily="34" charset="0"/>
                <a:ea typeface="Calibri" pitchFamily="34" charset="-122"/>
                <a:cs typeface="Calibri" pitchFamily="34" charset="-120"/>
              </a:rPr>
              <a:t>Photo by ostudio
</a:t>
            </a:r>
            <a:endParaRPr lang="en-US" sz="700" dirty="0"/>
          </a:p>
        </p:txBody>
      </p:sp>
      <p:sp>
        <p:nvSpPr>
          <p:cNvPr id="14" name="Text 12"/>
          <p:cNvSpPr/>
          <p:nvPr/>
        </p:nvSpPr>
        <p:spPr>
          <a:xfrm>
            <a:off x="316698" y="751502"/>
            <a:ext cx="8823580" cy="329240"/>
          </a:xfrm>
          <a:prstGeom prst="rect">
            <a:avLst/>
          </a:prstGeom>
          <a:noFill/>
          <a:ln/>
        </p:spPr>
        <p:txBody>
          <a:bodyPr wrap="square" lIns="1016" tIns="1016" rIns="1016" bIns="1016" rtlCol="0" anchor="t"/>
          <a:lstStyle/>
          <a:p>
            <a:pPr marL="0" indent="0">
              <a:lnSpc>
                <a:spcPct val="117910"/>
              </a:lnSpc>
              <a:buNone/>
            </a:pPr>
            <a:r>
              <a:rPr lang="en-US" sz="2000" b="1" dirty="0">
                <a:solidFill>
                  <a:srgbClr val="F2B29C"/>
                </a:solidFill>
                <a:latin typeface="Calibri" pitchFamily="34" charset="0"/>
                <a:ea typeface="Calibri" pitchFamily="34" charset="-122"/>
                <a:cs typeface="Calibri" pitchFamily="34" charset="-120"/>
              </a:rPr>
              <a:t>Overview of Natural Hazards
</a:t>
            </a:r>
            <a:endParaRPr lang="en-US" sz="2000" dirty="0"/>
          </a:p>
        </p:txBody>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4970" y="1365374"/>
            <a:ext cx="190019" cy="190019"/>
          </a:xfrm>
          <a:prstGeom prst="rect">
            <a:avLst/>
          </a:prstGeom>
        </p:spPr>
      </p:pic>
      <p:pic>
        <p:nvPicPr>
          <p:cNvPr id="16"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91134" y="1365374"/>
            <a:ext cx="190019" cy="190019"/>
          </a:xfrm>
          <a:prstGeom prst="rect">
            <a:avLst/>
          </a:prstGeom>
        </p:spPr>
      </p:pic>
      <p:pic>
        <p:nvPicPr>
          <p:cNvPr id="17"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4970" y="3183335"/>
            <a:ext cx="190019" cy="190019"/>
          </a:xfrm>
          <a:prstGeom prst="rect">
            <a:avLst/>
          </a:prstGeom>
        </p:spPr>
      </p:pic>
      <p:pic>
        <p:nvPicPr>
          <p:cNvPr id="18"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991134" y="3183335"/>
            <a:ext cx="190019" cy="190019"/>
          </a:xfrm>
          <a:prstGeom prst="rect">
            <a:avLst/>
          </a:prstGeom>
        </p:spPr>
      </p:pic>
      <p:pic>
        <p:nvPicPr>
          <p:cNvPr id="19"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4970" y="5001292"/>
            <a:ext cx="190019" cy="190019"/>
          </a:xfrm>
          <a:prstGeom prst="rect">
            <a:avLst/>
          </a:prstGeom>
        </p:spPr>
      </p:pic>
      <p:pic>
        <p:nvPicPr>
          <p:cNvPr id="20" name="Image 5" descr="preencoded.png"/>
          <p:cNvPicPr>
            <a:picLocks noChangeAspect="1"/>
          </p:cNvPicPr>
          <p:nvPr/>
        </p:nvPicPr>
        <p:blipFill>
          <a:blip r:embed="rId13"/>
          <a:srcRect/>
          <a:stretch/>
        </p:blipFill>
        <p:spPr>
          <a:xfrm>
            <a:off x="9351411" y="-19664"/>
            <a:ext cx="2794564" cy="68122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562B35"/>
        </a:solidFill>
        <a:effectLst/>
      </p:bgPr>
    </p:bg>
    <p:spTree>
      <p:nvGrpSpPr>
        <p:cNvPr id="1" name=""/>
        <p:cNvGrpSpPr/>
        <p:nvPr/>
      </p:nvGrpSpPr>
      <p:grpSpPr>
        <a:xfrm>
          <a:off x="0" y="0"/>
          <a:ext cx="0" cy="0"/>
          <a:chOff x="0" y="0"/>
          <a:chExt cx="0" cy="0"/>
        </a:xfrm>
      </p:grpSpPr>
      <p:sp>
        <p:nvSpPr>
          <p:cNvPr id="2" name="Text 0"/>
          <p:cNvSpPr/>
          <p:nvPr/>
        </p:nvSpPr>
        <p:spPr>
          <a:xfrm>
            <a:off x="1269968" y="507987"/>
            <a:ext cx="9651759" cy="1015975"/>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2B29C"/>
                </a:solidFill>
                <a:latin typeface="Calibri" pitchFamily="34" charset="0"/>
                <a:ea typeface="Calibri" pitchFamily="34" charset="-122"/>
                <a:cs typeface="Calibri" pitchFamily="34" charset="-120"/>
              </a:rPr>
              <a:t>Earthquake Dynamics
</a:t>
            </a:r>
            <a:endParaRPr lang="en-US" sz="2900" dirty="0"/>
          </a:p>
        </p:txBody>
      </p:sp>
      <p:sp>
        <p:nvSpPr>
          <p:cNvPr id="3" name="Text 1"/>
          <p:cNvSpPr/>
          <p:nvPr/>
        </p:nvSpPr>
        <p:spPr>
          <a:xfrm>
            <a:off x="1229329" y="1732234"/>
            <a:ext cx="10190225"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F2B29C"/>
                </a:solidFill>
                <a:latin typeface="Calibri" pitchFamily="34" charset="0"/>
                <a:ea typeface="Calibri" pitchFamily="34" charset="-122"/>
                <a:cs typeface="Calibri" pitchFamily="34" charset="-120"/>
              </a:rPr>
              <a:t>Causes of Earthquakes
</a:t>
            </a:r>
            <a:endParaRPr lang="en-US" sz="1400" dirty="0"/>
          </a:p>
        </p:txBody>
      </p:sp>
      <p:sp>
        <p:nvSpPr>
          <p:cNvPr id="4" name="Text 2"/>
          <p:cNvSpPr/>
          <p:nvPr/>
        </p:nvSpPr>
        <p:spPr>
          <a:xfrm>
            <a:off x="1229329" y="2037026"/>
            <a:ext cx="10190225"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E9D8C8"/>
                </a:solidFill>
                <a:latin typeface="Calibri" pitchFamily="34" charset="0"/>
                <a:ea typeface="Calibri" pitchFamily="34" charset="-122"/>
                <a:cs typeface="Calibri" pitchFamily="34" charset="-120"/>
              </a:rPr>
              <a:t>Earthquakes primarily result from tectonic plate movements and volcanic activity, with approximately 90% occurring along plate boundaries, significantly impacting global seismic activity.
</a:t>
            </a:r>
            <a:endParaRPr lang="en-US" sz="1300" dirty="0"/>
          </a:p>
        </p:txBody>
      </p:sp>
      <p:sp>
        <p:nvSpPr>
          <p:cNvPr id="5" name="Text 3"/>
          <p:cNvSpPr/>
          <p:nvPr/>
        </p:nvSpPr>
        <p:spPr>
          <a:xfrm>
            <a:off x="1229329" y="2801550"/>
            <a:ext cx="10190225"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F2B29C"/>
                </a:solidFill>
                <a:latin typeface="Calibri" pitchFamily="34" charset="0"/>
                <a:ea typeface="Calibri" pitchFamily="34" charset="-122"/>
                <a:cs typeface="Calibri" pitchFamily="34" charset="-120"/>
              </a:rPr>
              <a:t>Consequences of Earthquakes
</a:t>
            </a:r>
            <a:endParaRPr lang="en-US" sz="1400" dirty="0"/>
          </a:p>
        </p:txBody>
      </p:sp>
      <p:sp>
        <p:nvSpPr>
          <p:cNvPr id="6" name="Text 4"/>
          <p:cNvSpPr/>
          <p:nvPr/>
        </p:nvSpPr>
        <p:spPr>
          <a:xfrm>
            <a:off x="1229329" y="3106343"/>
            <a:ext cx="10190225" cy="515604"/>
          </a:xfrm>
          <a:prstGeom prst="rect">
            <a:avLst/>
          </a:prstGeom>
          <a:noFill/>
          <a:ln/>
        </p:spPr>
        <p:txBody>
          <a:bodyPr wrap="square" lIns="1016" tIns="1016" rIns="1016" bIns="1016" rtlCol="0" anchor="t"/>
          <a:lstStyle/>
          <a:p>
            <a:pPr marL="0" indent="0">
              <a:lnSpc>
                <a:spcPct val="145000"/>
              </a:lnSpc>
              <a:buNone/>
            </a:pPr>
            <a:r>
              <a:rPr lang="en-US" sz="1300" dirty="0">
                <a:solidFill>
                  <a:srgbClr val="E9D8C8"/>
                </a:solidFill>
                <a:latin typeface="Calibri" pitchFamily="34" charset="0"/>
                <a:ea typeface="Calibri" pitchFamily="34" charset="-122"/>
                <a:cs typeface="Calibri" pitchFamily="34" charset="-120"/>
              </a:rPr>
              <a:t>Ground shaking can lead to severe structural damage, with estimates suggesting that a magnitude 7.0 quake can cause losses exceeding $100 billion in urban areas.
</a:t>
            </a:r>
            <a:endParaRPr lang="en-US" sz="1300" dirty="0"/>
          </a:p>
        </p:txBody>
      </p:sp>
      <p:sp>
        <p:nvSpPr>
          <p:cNvPr id="7" name="Text 5"/>
          <p:cNvSpPr/>
          <p:nvPr/>
        </p:nvSpPr>
        <p:spPr>
          <a:xfrm>
            <a:off x="1229329" y="3870862"/>
            <a:ext cx="10190225" cy="253992"/>
          </a:xfrm>
          <a:prstGeom prst="rect">
            <a:avLst/>
          </a:prstGeom>
          <a:noFill/>
          <a:ln/>
        </p:spPr>
        <p:txBody>
          <a:bodyPr wrap="square" lIns="1016" tIns="1016" rIns="1016" bIns="1016" rtlCol="0" anchor="t"/>
          <a:lstStyle/>
          <a:p>
            <a:pPr marL="0" indent="0">
              <a:lnSpc>
                <a:spcPct val="125000"/>
              </a:lnSpc>
              <a:buNone/>
            </a:pPr>
            <a:r>
              <a:rPr lang="en-US" sz="1400" b="1" dirty="0">
                <a:solidFill>
                  <a:srgbClr val="F2B29C"/>
                </a:solidFill>
                <a:latin typeface="Calibri" pitchFamily="34" charset="0"/>
                <a:ea typeface="Calibri" pitchFamily="34" charset="-122"/>
                <a:cs typeface="Calibri" pitchFamily="34" charset="-120"/>
              </a:rPr>
              <a:t>Management Strategies
</a:t>
            </a:r>
            <a:endParaRPr lang="en-US" sz="1400" dirty="0"/>
          </a:p>
        </p:txBody>
      </p:sp>
      <p:sp>
        <p:nvSpPr>
          <p:cNvPr id="8" name="Text 6"/>
          <p:cNvSpPr/>
          <p:nvPr/>
        </p:nvSpPr>
        <p:spPr>
          <a:xfrm>
            <a:off x="1229329" y="4175654"/>
            <a:ext cx="10190225"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E9D8C8"/>
                </a:solidFill>
                <a:latin typeface="Calibri" pitchFamily="34" charset="0"/>
                <a:ea typeface="Calibri" pitchFamily="34" charset="-122"/>
                <a:cs typeface="Calibri" pitchFamily="34" charset="-120"/>
              </a:rPr>
              <a:t>Implementing strict building codes and early warning systems can reduce earthquake damage by up to 50%, enhancing community resilience and safety during seismic events.
</a:t>
            </a:r>
            <a:endParaRPr lang="en-US" sz="1300" dirty="0"/>
          </a:p>
        </p:txBody>
      </p:sp>
      <p:sp>
        <p:nvSpPr>
          <p:cNvPr id="9" name="Text 7"/>
          <p:cNvSpPr/>
          <p:nvPr/>
        </p:nvSpPr>
        <p:spPr>
          <a:xfrm>
            <a:off x="1229329" y="4940173"/>
            <a:ext cx="10190225" cy="253996"/>
          </a:xfrm>
          <a:prstGeom prst="rect">
            <a:avLst/>
          </a:prstGeom>
          <a:noFill/>
          <a:ln/>
        </p:spPr>
        <p:txBody>
          <a:bodyPr wrap="square" lIns="1016" tIns="1016" rIns="1016" bIns="1016" rtlCol="0" anchor="t"/>
          <a:lstStyle/>
          <a:p>
            <a:pPr marL="0" indent="0">
              <a:lnSpc>
                <a:spcPct val="125000"/>
              </a:lnSpc>
              <a:buNone/>
            </a:pPr>
            <a:r>
              <a:rPr lang="en-US" sz="1400" b="1" dirty="0">
                <a:solidFill>
                  <a:srgbClr val="F2B29C"/>
                </a:solidFill>
                <a:latin typeface="Calibri" pitchFamily="34" charset="0"/>
                <a:ea typeface="Calibri" pitchFamily="34" charset="-122"/>
                <a:cs typeface="Calibri" pitchFamily="34" charset="-120"/>
              </a:rPr>
              <a:t>Case Study: Haiti 2010
</a:t>
            </a:r>
            <a:endParaRPr lang="en-US" sz="1400" dirty="0"/>
          </a:p>
        </p:txBody>
      </p:sp>
      <p:sp>
        <p:nvSpPr>
          <p:cNvPr id="10" name="Text 8"/>
          <p:cNvSpPr/>
          <p:nvPr/>
        </p:nvSpPr>
        <p:spPr>
          <a:xfrm>
            <a:off x="1229329" y="5244968"/>
            <a:ext cx="10190225" cy="515609"/>
          </a:xfrm>
          <a:prstGeom prst="rect">
            <a:avLst/>
          </a:prstGeom>
          <a:noFill/>
          <a:ln/>
        </p:spPr>
        <p:txBody>
          <a:bodyPr wrap="square" lIns="1016" tIns="1016" rIns="1016" bIns="1016" rtlCol="0" anchor="t"/>
          <a:lstStyle/>
          <a:p>
            <a:pPr marL="0" indent="0">
              <a:lnSpc>
                <a:spcPct val="145000"/>
              </a:lnSpc>
              <a:buNone/>
            </a:pPr>
            <a:r>
              <a:rPr lang="en-US" sz="1300" dirty="0">
                <a:solidFill>
                  <a:srgbClr val="E9D8C8"/>
                </a:solidFill>
                <a:latin typeface="Calibri" pitchFamily="34" charset="0"/>
                <a:ea typeface="Calibri" pitchFamily="34" charset="-122"/>
                <a:cs typeface="Calibri" pitchFamily="34" charset="-120"/>
              </a:rPr>
              <a:t>The 2010 Haiti earthquake resulted in over 230,000 deaths and widespread devastation, highlighting the need for improved disaster preparedness and response strategies in vulnerable regions.
</a:t>
            </a:r>
            <a:endParaRPr lang="en-US" sz="1300" dirty="0"/>
          </a:p>
        </p:txBody>
      </p:sp>
      <p:pic>
        <p:nvPicPr>
          <p:cNvPr id="11"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1747476"/>
            <a:ext cx="279393" cy="279393"/>
          </a:xfrm>
          <a:prstGeom prst="rect">
            <a:avLst/>
          </a:prstGeom>
        </p:spPr>
      </p:pic>
      <p:pic>
        <p:nvPicPr>
          <p:cNvPr id="12"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2" y="2816789"/>
            <a:ext cx="279390" cy="279390"/>
          </a:xfrm>
          <a:prstGeom prst="rect">
            <a:avLst/>
          </a:prstGeom>
        </p:spPr>
      </p:pic>
      <p:pic>
        <p:nvPicPr>
          <p:cNvPr id="13" name="Image 2"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3886104"/>
            <a:ext cx="279393" cy="279393"/>
          </a:xfrm>
          <a:prstGeom prst="rect">
            <a:avLst/>
          </a:prstGeom>
        </p:spPr>
      </p:pic>
      <p:pic>
        <p:nvPicPr>
          <p:cNvPr id="14" name="Image 3"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61981" y="4955415"/>
            <a:ext cx="279393" cy="27939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562B35"/>
        </a:solidFill>
        <a:effectLst/>
      </p:bgPr>
    </p:bg>
    <p:spTree>
      <p:nvGrpSpPr>
        <p:cNvPr id="1" name=""/>
        <p:cNvGrpSpPr/>
        <p:nvPr/>
      </p:nvGrpSpPr>
      <p:grpSpPr>
        <a:xfrm>
          <a:off x="0" y="0"/>
          <a:ext cx="0" cy="0"/>
          <a:chOff x="0" y="0"/>
          <a:chExt cx="0" cy="0"/>
        </a:xfrm>
      </p:grpSpPr>
      <p:sp>
        <p:nvSpPr>
          <p:cNvPr id="2" name="Text 0"/>
          <p:cNvSpPr/>
          <p:nvPr/>
        </p:nvSpPr>
        <p:spPr>
          <a:xfrm>
            <a:off x="1269968" y="507987"/>
            <a:ext cx="9651759" cy="888978"/>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F2B29C"/>
                </a:solidFill>
                <a:latin typeface="Calibri" pitchFamily="34" charset="0"/>
                <a:ea typeface="Calibri" pitchFamily="34" charset="-122"/>
                <a:cs typeface="Calibri" pitchFamily="34" charset="-120"/>
              </a:rPr>
              <a:t>Flooding Events: Causes and Management
</a:t>
            </a:r>
            <a:endParaRPr lang="en-US" sz="2900" dirty="0"/>
          </a:p>
        </p:txBody>
      </p:sp>
      <p:sp>
        <p:nvSpPr>
          <p:cNvPr id="3" name="Text 1"/>
          <p:cNvSpPr/>
          <p:nvPr/>
        </p:nvSpPr>
        <p:spPr>
          <a:xfrm>
            <a:off x="761981" y="2644705"/>
            <a:ext cx="5079873"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EBD671"/>
                </a:solidFill>
                <a:latin typeface="Calibri" pitchFamily="34" charset="0"/>
                <a:ea typeface="Calibri" pitchFamily="34" charset="-122"/>
                <a:cs typeface="Calibri" pitchFamily="34" charset="-120"/>
              </a:rPr>
              <a:t>Causes of Flooding
</a:t>
            </a:r>
            <a:endParaRPr lang="en-US" sz="1800" dirty="0"/>
          </a:p>
        </p:txBody>
      </p:sp>
      <p:sp>
        <p:nvSpPr>
          <p:cNvPr id="4" name="Text 2"/>
          <p:cNvSpPr/>
          <p:nvPr/>
        </p:nvSpPr>
        <p:spPr>
          <a:xfrm>
            <a:off x="1003275" y="3114597"/>
            <a:ext cx="3710530"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F2B29C"/>
                </a:solidFill>
                <a:latin typeface="Calibri" pitchFamily="34" charset="0"/>
                <a:ea typeface="Calibri" pitchFamily="34" charset="-122"/>
                <a:cs typeface="Calibri" pitchFamily="34" charset="-120"/>
              </a:rPr>
              <a:t>Heavy rainfall leading to excessive runoff
</a:t>
            </a:r>
            <a:endParaRPr lang="en-US" sz="1400" dirty="0"/>
          </a:p>
        </p:txBody>
      </p:sp>
      <p:sp>
        <p:nvSpPr>
          <p:cNvPr id="5" name="Text 3"/>
          <p:cNvSpPr/>
          <p:nvPr/>
        </p:nvSpPr>
        <p:spPr>
          <a:xfrm>
            <a:off x="1003275" y="3552736"/>
            <a:ext cx="4405361"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F2B29C"/>
                </a:solidFill>
                <a:latin typeface="Calibri" pitchFamily="34" charset="0"/>
                <a:ea typeface="Calibri" pitchFamily="34" charset="-122"/>
                <a:cs typeface="Calibri" pitchFamily="34" charset="-120"/>
              </a:rPr>
              <a:t>Snowmelt during spring contributing to river flow
</a:t>
            </a:r>
            <a:endParaRPr lang="en-US" sz="1400" dirty="0"/>
          </a:p>
        </p:txBody>
      </p:sp>
      <p:sp>
        <p:nvSpPr>
          <p:cNvPr id="6" name="Text 4"/>
          <p:cNvSpPr/>
          <p:nvPr/>
        </p:nvSpPr>
        <p:spPr>
          <a:xfrm>
            <a:off x="1003275" y="3990875"/>
            <a:ext cx="4519341"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F2B29C"/>
                </a:solidFill>
                <a:latin typeface="Calibri" pitchFamily="34" charset="0"/>
                <a:ea typeface="Calibri" pitchFamily="34" charset="-122"/>
                <a:cs typeface="Calibri" pitchFamily="34" charset="-120"/>
              </a:rPr>
              <a:t>Dam failure resulting in uncontrolled water release
</a:t>
            </a:r>
            <a:endParaRPr lang="en-US" sz="1400" dirty="0"/>
          </a:p>
        </p:txBody>
      </p:sp>
      <p:sp>
        <p:nvSpPr>
          <p:cNvPr id="7" name="Text 5"/>
          <p:cNvSpPr/>
          <p:nvPr/>
        </p:nvSpPr>
        <p:spPr>
          <a:xfrm>
            <a:off x="6349841" y="2644705"/>
            <a:ext cx="5079874" cy="317493"/>
          </a:xfrm>
          <a:prstGeom prst="rect">
            <a:avLst/>
          </a:prstGeom>
          <a:noFill/>
          <a:ln/>
        </p:spPr>
        <p:txBody>
          <a:bodyPr wrap="square" lIns="1016" tIns="1016" rIns="1016" bIns="1016" rtlCol="0" anchor="t"/>
          <a:lstStyle/>
          <a:p>
            <a:pPr marL="0" indent="0" algn="l">
              <a:lnSpc>
                <a:spcPct val="125000"/>
              </a:lnSpc>
              <a:buNone/>
            </a:pPr>
            <a:r>
              <a:rPr lang="en-US" sz="1800" b="1" dirty="0">
                <a:solidFill>
                  <a:srgbClr val="8B5CF6"/>
                </a:solidFill>
                <a:latin typeface="Calibri" pitchFamily="34" charset="0"/>
                <a:ea typeface="Calibri" pitchFamily="34" charset="-122"/>
                <a:cs typeface="Calibri" pitchFamily="34" charset="-120"/>
              </a:rPr>
              <a:t>Management Strategies
</a:t>
            </a:r>
            <a:endParaRPr lang="en-US" sz="1800" dirty="0"/>
          </a:p>
        </p:txBody>
      </p:sp>
      <p:sp>
        <p:nvSpPr>
          <p:cNvPr id="8" name="Text 6"/>
          <p:cNvSpPr/>
          <p:nvPr/>
        </p:nvSpPr>
        <p:spPr>
          <a:xfrm>
            <a:off x="6591135" y="3114597"/>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F2B29C"/>
                </a:solidFill>
                <a:latin typeface="Calibri" pitchFamily="34" charset="0"/>
                <a:ea typeface="Calibri" pitchFamily="34" charset="-122"/>
                <a:cs typeface="Calibri" pitchFamily="34" charset="-120"/>
              </a:rPr>
              <a:t>Implementing floodplain zoning to restrict development
</a:t>
            </a:r>
            <a:endParaRPr lang="en-US" sz="1400" dirty="0"/>
          </a:p>
        </p:txBody>
      </p:sp>
      <p:sp>
        <p:nvSpPr>
          <p:cNvPr id="9" name="Text 7"/>
          <p:cNvSpPr/>
          <p:nvPr/>
        </p:nvSpPr>
        <p:spPr>
          <a:xfrm>
            <a:off x="6591135" y="3838479"/>
            <a:ext cx="4632368" cy="285743"/>
          </a:xfrm>
          <a:prstGeom prst="rect">
            <a:avLst/>
          </a:prstGeom>
          <a:noFill/>
          <a:ln/>
        </p:spPr>
        <p:txBody>
          <a:bodyPr wrap="square" lIns="1016" tIns="1016" rIns="1016" bIns="1016" rtlCol="0" anchor="t"/>
          <a:lstStyle/>
          <a:p>
            <a:pPr marL="0" indent="0" algn="l">
              <a:lnSpc>
                <a:spcPct val="150000"/>
              </a:lnSpc>
              <a:buNone/>
            </a:pPr>
            <a:r>
              <a:rPr lang="en-US" sz="1400" dirty="0">
                <a:solidFill>
                  <a:srgbClr val="F2B29C"/>
                </a:solidFill>
                <a:latin typeface="Calibri" pitchFamily="34" charset="0"/>
                <a:ea typeface="Calibri" pitchFamily="34" charset="-122"/>
                <a:cs typeface="Calibri" pitchFamily="34" charset="-120"/>
              </a:rPr>
              <a:t>Constructing levees to protect against rising waters
</a:t>
            </a:r>
            <a:endParaRPr lang="en-US" sz="1400" dirty="0"/>
          </a:p>
        </p:txBody>
      </p:sp>
      <p:sp>
        <p:nvSpPr>
          <p:cNvPr id="10" name="Text 8"/>
          <p:cNvSpPr/>
          <p:nvPr/>
        </p:nvSpPr>
        <p:spPr>
          <a:xfrm>
            <a:off x="6591135" y="4276618"/>
            <a:ext cx="4838579" cy="571486"/>
          </a:xfrm>
          <a:prstGeom prst="rect">
            <a:avLst/>
          </a:prstGeom>
          <a:noFill/>
          <a:ln/>
        </p:spPr>
        <p:txBody>
          <a:bodyPr wrap="square" lIns="1016" tIns="1016" rIns="1016" bIns="1016" rtlCol="0" anchor="t"/>
          <a:lstStyle/>
          <a:p>
            <a:pPr marL="0" indent="0" algn="l">
              <a:lnSpc>
                <a:spcPct val="150000"/>
              </a:lnSpc>
              <a:buNone/>
            </a:pPr>
            <a:r>
              <a:rPr lang="en-US" sz="1400" dirty="0">
                <a:solidFill>
                  <a:srgbClr val="F2B29C"/>
                </a:solidFill>
                <a:latin typeface="Calibri" pitchFamily="34" charset="0"/>
                <a:ea typeface="Calibri" pitchFamily="34" charset="-122"/>
                <a:cs typeface="Calibri" pitchFamily="34" charset="-120"/>
              </a:rPr>
              <a:t>Developing efficient drainage systems to manage excess water
</a:t>
            </a:r>
            <a:endParaRPr lang="en-US" sz="1400" dirty="0"/>
          </a:p>
        </p:txBody>
      </p:sp>
      <p:sp>
        <p:nvSpPr>
          <p:cNvPr id="11" name="Shape 9"/>
          <p:cNvSpPr/>
          <p:nvPr/>
        </p:nvSpPr>
        <p:spPr>
          <a:xfrm>
            <a:off x="761981" y="3216191"/>
            <a:ext cx="88898" cy="88899"/>
          </a:xfrm>
          <a:prstGeom prst="ellipse">
            <a:avLst/>
          </a:prstGeom>
          <a:solidFill>
            <a:srgbClr val="EBD671"/>
          </a:solidFill>
          <a:ln/>
        </p:spPr>
      </p:sp>
      <p:sp>
        <p:nvSpPr>
          <p:cNvPr id="12" name="Shape 10"/>
          <p:cNvSpPr/>
          <p:nvPr/>
        </p:nvSpPr>
        <p:spPr>
          <a:xfrm>
            <a:off x="761981" y="3654330"/>
            <a:ext cx="88898" cy="88899"/>
          </a:xfrm>
          <a:prstGeom prst="ellipse">
            <a:avLst/>
          </a:prstGeom>
          <a:solidFill>
            <a:srgbClr val="EBD671"/>
          </a:solidFill>
          <a:ln/>
        </p:spPr>
      </p:sp>
      <p:sp>
        <p:nvSpPr>
          <p:cNvPr id="13" name="Shape 11"/>
          <p:cNvSpPr/>
          <p:nvPr/>
        </p:nvSpPr>
        <p:spPr>
          <a:xfrm>
            <a:off x="761981" y="4092469"/>
            <a:ext cx="88898" cy="88899"/>
          </a:xfrm>
          <a:prstGeom prst="ellipse">
            <a:avLst/>
          </a:prstGeom>
          <a:solidFill>
            <a:srgbClr val="EBD671"/>
          </a:solidFill>
          <a:ln/>
        </p:spPr>
      </p:sp>
      <p:sp>
        <p:nvSpPr>
          <p:cNvPr id="14" name="Shape 12"/>
          <p:cNvSpPr/>
          <p:nvPr/>
        </p:nvSpPr>
        <p:spPr>
          <a:xfrm>
            <a:off x="6349841" y="3216191"/>
            <a:ext cx="88898" cy="88899"/>
          </a:xfrm>
          <a:prstGeom prst="ellipse">
            <a:avLst/>
          </a:prstGeom>
          <a:solidFill>
            <a:srgbClr val="8B5CF6"/>
          </a:solidFill>
          <a:ln/>
        </p:spPr>
      </p:sp>
      <p:sp>
        <p:nvSpPr>
          <p:cNvPr id="15" name="Shape 13"/>
          <p:cNvSpPr/>
          <p:nvPr/>
        </p:nvSpPr>
        <p:spPr>
          <a:xfrm>
            <a:off x="6349841" y="3940073"/>
            <a:ext cx="88898" cy="88899"/>
          </a:xfrm>
          <a:prstGeom prst="ellipse">
            <a:avLst/>
          </a:prstGeom>
          <a:solidFill>
            <a:srgbClr val="8B5CF6"/>
          </a:solidFill>
          <a:ln/>
        </p:spPr>
      </p:sp>
      <p:sp>
        <p:nvSpPr>
          <p:cNvPr id="16" name="Shape 14"/>
          <p:cNvSpPr/>
          <p:nvPr/>
        </p:nvSpPr>
        <p:spPr>
          <a:xfrm>
            <a:off x="6349841" y="4378212"/>
            <a:ext cx="88898" cy="88899"/>
          </a:xfrm>
          <a:prstGeom prst="ellipse">
            <a:avLst/>
          </a:prstGeom>
          <a:solidFill>
            <a:srgbClr val="8B5CF6"/>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562B35"/>
        </a:solidFill>
        <a:effectLst/>
      </p:bgPr>
    </p:bg>
    <p:spTree>
      <p:nvGrpSpPr>
        <p:cNvPr id="1" name=""/>
        <p:cNvGrpSpPr/>
        <p:nvPr/>
      </p:nvGrpSpPr>
      <p:grpSpPr>
        <a:xfrm>
          <a:off x="0" y="0"/>
          <a:ext cx="0" cy="0"/>
          <a:chOff x="0" y="0"/>
          <a:chExt cx="0" cy="0"/>
        </a:xfrm>
      </p:grpSpPr>
      <p:sp>
        <p:nvSpPr>
          <p:cNvPr id="2" name="Shape 0"/>
          <p:cNvSpPr/>
          <p:nvPr/>
        </p:nvSpPr>
        <p:spPr>
          <a:xfrm>
            <a:off x="7289617" y="6587962"/>
            <a:ext cx="1042168" cy="193672"/>
          </a:xfrm>
          <a:prstGeom prst="rect">
            <a:avLst/>
          </a:prstGeom>
          <a:solidFill>
            <a:srgbClr val="000000">
              <a:alpha val="60000"/>
            </a:srgbClr>
          </a:solidFill>
          <a:ln/>
        </p:spPr>
      </p:sp>
      <p:sp>
        <p:nvSpPr>
          <p:cNvPr id="3" name="Text 1"/>
          <p:cNvSpPr/>
          <p:nvPr/>
        </p:nvSpPr>
        <p:spPr>
          <a:xfrm>
            <a:off x="1087569" y="1868283"/>
            <a:ext cx="5684696" cy="215417"/>
          </a:xfrm>
          <a:prstGeom prst="rect">
            <a:avLst/>
          </a:prstGeom>
          <a:noFill/>
          <a:ln/>
        </p:spPr>
        <p:txBody>
          <a:bodyPr wrap="square" lIns="1016" tIns="1016" rIns="1016" bIns="1016" rtlCol="0" anchor="t"/>
          <a:lstStyle/>
          <a:p>
            <a:pPr marL="0" indent="0">
              <a:lnSpc>
                <a:spcPct val="121224"/>
              </a:lnSpc>
              <a:buNone/>
            </a:pPr>
            <a:r>
              <a:rPr lang="en-US" sz="1300" b="1" dirty="0">
                <a:solidFill>
                  <a:srgbClr val="F2B29C"/>
                </a:solidFill>
                <a:latin typeface="Calibri" pitchFamily="34" charset="0"/>
                <a:ea typeface="Calibri" pitchFamily="34" charset="-122"/>
                <a:cs typeface="Calibri" pitchFamily="34" charset="-120"/>
              </a:rPr>
              <a:t>Definition of Cloud Bursts
</a:t>
            </a:r>
            <a:endParaRPr lang="en-US" sz="1300" dirty="0"/>
          </a:p>
        </p:txBody>
      </p:sp>
      <p:sp>
        <p:nvSpPr>
          <p:cNvPr id="4" name="Text 2"/>
          <p:cNvSpPr/>
          <p:nvPr/>
        </p:nvSpPr>
        <p:spPr>
          <a:xfrm>
            <a:off x="1087569" y="2126722"/>
            <a:ext cx="5684696" cy="655780"/>
          </a:xfrm>
          <a:prstGeom prst="rect">
            <a:avLst/>
          </a:prstGeom>
          <a:noFill/>
          <a:ln/>
        </p:spPr>
        <p:txBody>
          <a:bodyPr wrap="square" lIns="1016" tIns="1016" rIns="1016" bIns="1016" rtlCol="0" anchor="t"/>
          <a:lstStyle/>
          <a:p>
            <a:pPr marL="0" indent="0">
              <a:lnSpc>
                <a:spcPct val="143550"/>
              </a:lnSpc>
              <a:buNone/>
            </a:pPr>
            <a:r>
              <a:rPr lang="en-US" sz="1100" dirty="0">
                <a:solidFill>
                  <a:srgbClr val="E9D8C8"/>
                </a:solidFill>
                <a:latin typeface="Calibri" pitchFamily="34" charset="0"/>
                <a:ea typeface="Calibri" pitchFamily="34" charset="-122"/>
                <a:cs typeface="Calibri" pitchFamily="34" charset="-120"/>
              </a:rPr>
              <a:t>Cloud bursts are sudden, intense rainfall events occurring over small areas, often leading to severe weather phenomena. They can produce over 100 mm of rain in minutes.
</a:t>
            </a:r>
            <a:endParaRPr lang="en-US" sz="1100" dirty="0"/>
          </a:p>
        </p:txBody>
      </p:sp>
      <p:sp>
        <p:nvSpPr>
          <p:cNvPr id="5" name="Text 3"/>
          <p:cNvSpPr/>
          <p:nvPr/>
        </p:nvSpPr>
        <p:spPr>
          <a:xfrm>
            <a:off x="1087569" y="2975218"/>
            <a:ext cx="5684696" cy="215421"/>
          </a:xfrm>
          <a:prstGeom prst="rect">
            <a:avLst/>
          </a:prstGeom>
          <a:noFill/>
          <a:ln/>
        </p:spPr>
        <p:txBody>
          <a:bodyPr wrap="square" lIns="1016" tIns="1016" rIns="1016" bIns="1016" rtlCol="0" anchor="t"/>
          <a:lstStyle/>
          <a:p>
            <a:pPr marL="0" indent="0">
              <a:lnSpc>
                <a:spcPct val="121224"/>
              </a:lnSpc>
              <a:buNone/>
            </a:pPr>
            <a:r>
              <a:rPr lang="en-US" sz="1300" b="1" dirty="0">
                <a:solidFill>
                  <a:srgbClr val="F2B29C"/>
                </a:solidFill>
                <a:latin typeface="Calibri" pitchFamily="34" charset="0"/>
                <a:ea typeface="Calibri" pitchFamily="34" charset="-122"/>
                <a:cs typeface="Calibri" pitchFamily="34" charset="-120"/>
              </a:rPr>
              <a:t>Consequences of Cloud Bursts
</a:t>
            </a:r>
            <a:endParaRPr lang="en-US" sz="1300" dirty="0"/>
          </a:p>
        </p:txBody>
      </p:sp>
      <p:sp>
        <p:nvSpPr>
          <p:cNvPr id="6" name="Text 4"/>
          <p:cNvSpPr/>
          <p:nvPr/>
        </p:nvSpPr>
        <p:spPr>
          <a:xfrm>
            <a:off x="1087569" y="3233657"/>
            <a:ext cx="5684696" cy="655780"/>
          </a:xfrm>
          <a:prstGeom prst="rect">
            <a:avLst/>
          </a:prstGeom>
          <a:noFill/>
          <a:ln/>
        </p:spPr>
        <p:txBody>
          <a:bodyPr wrap="square" lIns="1016" tIns="1016" rIns="1016" bIns="1016" rtlCol="0" anchor="t"/>
          <a:lstStyle/>
          <a:p>
            <a:pPr marL="0" indent="0">
              <a:lnSpc>
                <a:spcPct val="143550"/>
              </a:lnSpc>
              <a:buNone/>
            </a:pPr>
            <a:r>
              <a:rPr lang="en-US" sz="1100" dirty="0">
                <a:solidFill>
                  <a:srgbClr val="E9D8C8"/>
                </a:solidFill>
                <a:latin typeface="Calibri" pitchFamily="34" charset="0"/>
                <a:ea typeface="Calibri" pitchFamily="34" charset="-122"/>
                <a:cs typeface="Calibri" pitchFamily="34" charset="-120"/>
              </a:rPr>
              <a:t>The aftermath includes flash floods, landslides, and significant infrastructure damage. For instance, the Leh cloud burst in 2010 caused over 200 fatalities and extensive property loss.
</a:t>
            </a:r>
            <a:endParaRPr lang="en-US" sz="1100" dirty="0"/>
          </a:p>
        </p:txBody>
      </p:sp>
      <p:sp>
        <p:nvSpPr>
          <p:cNvPr id="7" name="Text 5"/>
          <p:cNvSpPr/>
          <p:nvPr/>
        </p:nvSpPr>
        <p:spPr>
          <a:xfrm>
            <a:off x="1087569" y="4082158"/>
            <a:ext cx="5684696" cy="215417"/>
          </a:xfrm>
          <a:prstGeom prst="rect">
            <a:avLst/>
          </a:prstGeom>
          <a:noFill/>
          <a:ln/>
        </p:spPr>
        <p:txBody>
          <a:bodyPr wrap="square" lIns="1016" tIns="1016" rIns="1016" bIns="1016" rtlCol="0" anchor="t"/>
          <a:lstStyle/>
          <a:p>
            <a:pPr marL="0" indent="0">
              <a:lnSpc>
                <a:spcPct val="121224"/>
              </a:lnSpc>
              <a:buNone/>
            </a:pPr>
            <a:r>
              <a:rPr lang="en-US" sz="1300" b="1" dirty="0">
                <a:solidFill>
                  <a:srgbClr val="F2B29C"/>
                </a:solidFill>
                <a:latin typeface="Calibri" pitchFamily="34" charset="0"/>
                <a:ea typeface="Calibri" pitchFamily="34" charset="-122"/>
                <a:cs typeface="Calibri" pitchFamily="34" charset="-120"/>
              </a:rPr>
              <a:t>Management Strategies
</a:t>
            </a:r>
            <a:endParaRPr lang="en-US" sz="1300" dirty="0"/>
          </a:p>
        </p:txBody>
      </p:sp>
      <p:sp>
        <p:nvSpPr>
          <p:cNvPr id="8" name="Text 6"/>
          <p:cNvSpPr/>
          <p:nvPr/>
        </p:nvSpPr>
        <p:spPr>
          <a:xfrm>
            <a:off x="1087569" y="4340591"/>
            <a:ext cx="5684696" cy="655780"/>
          </a:xfrm>
          <a:prstGeom prst="rect">
            <a:avLst/>
          </a:prstGeom>
          <a:noFill/>
          <a:ln/>
        </p:spPr>
        <p:txBody>
          <a:bodyPr wrap="square" lIns="1016" tIns="1016" rIns="1016" bIns="1016" rtlCol="0" anchor="t"/>
          <a:lstStyle/>
          <a:p>
            <a:pPr marL="0" indent="0">
              <a:lnSpc>
                <a:spcPct val="143550"/>
              </a:lnSpc>
              <a:buNone/>
            </a:pPr>
            <a:r>
              <a:rPr lang="en-US" sz="1100" dirty="0">
                <a:solidFill>
                  <a:srgbClr val="E9D8C8"/>
                </a:solidFill>
                <a:latin typeface="Calibri" pitchFamily="34" charset="0"/>
                <a:ea typeface="Calibri" pitchFamily="34" charset="-122"/>
                <a:cs typeface="Calibri" pitchFamily="34" charset="-120"/>
              </a:rPr>
              <a:t>Effective management includes early warning systems and community preparedness initiatives. Training local populations can significantly reduce risks and enhance response capabilities during such events.
</a:t>
            </a:r>
            <a:endParaRPr lang="en-US" sz="1100" dirty="0"/>
          </a:p>
        </p:txBody>
      </p:sp>
      <p:sp>
        <p:nvSpPr>
          <p:cNvPr id="9" name="Text 7"/>
          <p:cNvSpPr/>
          <p:nvPr/>
        </p:nvSpPr>
        <p:spPr>
          <a:xfrm>
            <a:off x="1087569" y="5189092"/>
            <a:ext cx="5684696" cy="215417"/>
          </a:xfrm>
          <a:prstGeom prst="rect">
            <a:avLst/>
          </a:prstGeom>
          <a:noFill/>
          <a:ln/>
        </p:spPr>
        <p:txBody>
          <a:bodyPr wrap="square" lIns="1016" tIns="1016" rIns="1016" bIns="1016" rtlCol="0" anchor="t"/>
          <a:lstStyle/>
          <a:p>
            <a:pPr marL="0" indent="0">
              <a:lnSpc>
                <a:spcPct val="121224"/>
              </a:lnSpc>
              <a:buNone/>
            </a:pPr>
            <a:r>
              <a:rPr lang="en-US" sz="1300" b="1" dirty="0">
                <a:solidFill>
                  <a:srgbClr val="F2B29C"/>
                </a:solidFill>
                <a:latin typeface="Calibri" pitchFamily="34" charset="0"/>
                <a:ea typeface="Calibri" pitchFamily="34" charset="-122"/>
                <a:cs typeface="Calibri" pitchFamily="34" charset="-120"/>
              </a:rPr>
              <a:t>Case Study: Leh 2010
</a:t>
            </a:r>
            <a:endParaRPr lang="en-US" sz="1300" dirty="0"/>
          </a:p>
        </p:txBody>
      </p:sp>
      <p:sp>
        <p:nvSpPr>
          <p:cNvPr id="10" name="Text 8"/>
          <p:cNvSpPr/>
          <p:nvPr/>
        </p:nvSpPr>
        <p:spPr>
          <a:xfrm>
            <a:off x="1087569" y="5447531"/>
            <a:ext cx="5684696" cy="655780"/>
          </a:xfrm>
          <a:prstGeom prst="rect">
            <a:avLst/>
          </a:prstGeom>
          <a:noFill/>
          <a:ln/>
        </p:spPr>
        <p:txBody>
          <a:bodyPr wrap="square" lIns="1016" tIns="1016" rIns="1016" bIns="1016" rtlCol="0" anchor="t"/>
          <a:lstStyle/>
          <a:p>
            <a:pPr marL="0" indent="0">
              <a:lnSpc>
                <a:spcPct val="143550"/>
              </a:lnSpc>
              <a:buNone/>
            </a:pPr>
            <a:r>
              <a:rPr lang="en-US" sz="1100" dirty="0">
                <a:solidFill>
                  <a:srgbClr val="E9D8C8"/>
                </a:solidFill>
                <a:latin typeface="Calibri" pitchFamily="34" charset="0"/>
                <a:ea typeface="Calibri" pitchFamily="34" charset="-122"/>
                <a:cs typeface="Calibri" pitchFamily="34" charset="-120"/>
              </a:rPr>
              <a:t>The Leh cloud burst of 2010 highlighted the need for better infrastructure and emergency response. Lessons learned emphasize the importance of community engagement and timely alerts.
</a:t>
            </a:r>
            <a:endParaRPr lang="en-US" sz="1100" dirty="0"/>
          </a:p>
        </p:txBody>
      </p:sp>
      <p:sp>
        <p:nvSpPr>
          <p:cNvPr id="11" name="Text 9"/>
          <p:cNvSpPr/>
          <p:nvPr/>
        </p:nvSpPr>
        <p:spPr>
          <a:xfrm>
            <a:off x="7354227" y="6609393"/>
            <a:ext cx="912948" cy="150810"/>
          </a:xfrm>
          <a:prstGeom prst="rect">
            <a:avLst/>
          </a:prstGeom>
          <a:noFill/>
          <a:ln/>
        </p:spPr>
        <p:txBody>
          <a:bodyPr wrap="square" lIns="1016" tIns="1016" rIns="1016" bIns="1016" rtlCol="0" anchor="t"/>
          <a:lstStyle/>
          <a:p>
            <a:pPr marL="0" indent="0">
              <a:lnSpc>
                <a:spcPct val="148500"/>
              </a:lnSpc>
              <a:buNone/>
            </a:pPr>
            <a:r>
              <a:rPr lang="en-US" sz="700" dirty="0">
                <a:solidFill>
                  <a:srgbClr val="FFFFFF"/>
                </a:solidFill>
                <a:latin typeface="Calibri" pitchFamily="34" charset="0"/>
                <a:ea typeface="Calibri" pitchFamily="34" charset="-122"/>
                <a:cs typeface="Calibri" pitchFamily="34" charset="-120"/>
              </a:rPr>
              <a:t>Photo by C Dustin
</a:t>
            </a:r>
            <a:endParaRPr lang="en-US" sz="700" dirty="0"/>
          </a:p>
        </p:txBody>
      </p:sp>
      <p:sp>
        <p:nvSpPr>
          <p:cNvPr id="12" name="Text 10"/>
          <p:cNvSpPr/>
          <p:nvPr/>
        </p:nvSpPr>
        <p:spPr>
          <a:xfrm>
            <a:off x="603394" y="744202"/>
            <a:ext cx="6179030" cy="672448"/>
          </a:xfrm>
          <a:prstGeom prst="rect">
            <a:avLst/>
          </a:prstGeom>
          <a:noFill/>
          <a:ln/>
        </p:spPr>
        <p:txBody>
          <a:bodyPr wrap="square" lIns="1016" tIns="1016" rIns="1016" bIns="1016" rtlCol="0" anchor="t"/>
          <a:lstStyle/>
          <a:p>
            <a:pPr marL="0" indent="0">
              <a:lnSpc>
                <a:spcPct val="120343"/>
              </a:lnSpc>
              <a:buNone/>
            </a:pPr>
            <a:r>
              <a:rPr lang="en-US" sz="2000" b="1" dirty="0">
                <a:solidFill>
                  <a:srgbClr val="F2B29C"/>
                </a:solidFill>
                <a:latin typeface="Calibri" pitchFamily="34" charset="0"/>
                <a:ea typeface="Calibri" pitchFamily="34" charset="-122"/>
                <a:cs typeface="Calibri" pitchFamily="34" charset="-120"/>
              </a:rPr>
              <a:t>Characteristics and Management of Cloud Bursts
</a:t>
            </a:r>
            <a:endParaRPr lang="en-US" sz="2000" dirty="0"/>
          </a:p>
        </p:txBody>
      </p:sp>
      <p:sp>
        <p:nvSpPr>
          <p:cNvPr id="13" name="Shape 11"/>
          <p:cNvSpPr/>
          <p:nvPr/>
        </p:nvSpPr>
        <p:spPr>
          <a:xfrm>
            <a:off x="603394" y="1610482"/>
            <a:ext cx="560373" cy="53815"/>
          </a:xfrm>
          <a:prstGeom prst="ellipse">
            <a:avLst/>
          </a:prstGeom>
          <a:solidFill>
            <a:srgbClr val="EBD671"/>
          </a:solidFill>
          <a:ln/>
        </p:spPr>
      </p:sp>
      <p:sp>
        <p:nvSpPr>
          <p:cNvPr id="14" name="Shape 12"/>
          <p:cNvSpPr/>
          <p:nvPr/>
        </p:nvSpPr>
        <p:spPr>
          <a:xfrm>
            <a:off x="603394" y="1870824"/>
            <a:ext cx="323207" cy="323208"/>
          </a:xfrm>
          <a:prstGeom prst="ellipse">
            <a:avLst/>
          </a:prstGeom>
          <a:solidFill>
            <a:srgbClr val="EBD671">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78798" y="1946230"/>
            <a:ext cx="172398" cy="172398"/>
          </a:xfrm>
          <a:prstGeom prst="rect">
            <a:avLst/>
          </a:prstGeom>
        </p:spPr>
      </p:pic>
      <p:sp>
        <p:nvSpPr>
          <p:cNvPr id="16" name="Shape 13"/>
          <p:cNvSpPr/>
          <p:nvPr/>
        </p:nvSpPr>
        <p:spPr>
          <a:xfrm>
            <a:off x="603394" y="2977758"/>
            <a:ext cx="323207" cy="323204"/>
          </a:xfrm>
          <a:prstGeom prst="ellipse">
            <a:avLst/>
          </a:prstGeom>
          <a:solidFill>
            <a:srgbClr val="EBD671">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8798" y="3053165"/>
            <a:ext cx="172398" cy="172398"/>
          </a:xfrm>
          <a:prstGeom prst="rect">
            <a:avLst/>
          </a:prstGeom>
        </p:spPr>
      </p:pic>
      <p:sp>
        <p:nvSpPr>
          <p:cNvPr id="18" name="Shape 14"/>
          <p:cNvSpPr/>
          <p:nvPr/>
        </p:nvSpPr>
        <p:spPr>
          <a:xfrm>
            <a:off x="603394" y="4084693"/>
            <a:ext cx="323207" cy="323208"/>
          </a:xfrm>
          <a:prstGeom prst="ellipse">
            <a:avLst/>
          </a:prstGeom>
          <a:solidFill>
            <a:srgbClr val="EBD671">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78798" y="4160099"/>
            <a:ext cx="172398" cy="172398"/>
          </a:xfrm>
          <a:prstGeom prst="rect">
            <a:avLst/>
          </a:prstGeom>
        </p:spPr>
      </p:pic>
      <p:sp>
        <p:nvSpPr>
          <p:cNvPr id="20" name="Shape 15"/>
          <p:cNvSpPr/>
          <p:nvPr/>
        </p:nvSpPr>
        <p:spPr>
          <a:xfrm>
            <a:off x="603394" y="5191628"/>
            <a:ext cx="323207" cy="323208"/>
          </a:xfrm>
          <a:prstGeom prst="ellipse">
            <a:avLst/>
          </a:prstGeom>
          <a:solidFill>
            <a:srgbClr val="EBD671">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8798" y="5267039"/>
            <a:ext cx="172398" cy="172398"/>
          </a:xfrm>
          <a:prstGeom prst="rect">
            <a:avLst/>
          </a:prstGeom>
        </p:spPr>
      </p:pic>
      <p:sp>
        <p:nvSpPr>
          <p:cNvPr id="22" name="Shape 16"/>
          <p:cNvSpPr/>
          <p:nvPr/>
        </p:nvSpPr>
        <p:spPr>
          <a:xfrm>
            <a:off x="7148810" y="0"/>
            <a:ext cx="64609" cy="6812280"/>
          </a:xfrm>
          <a:prstGeom prst="rect">
            <a:avLst/>
          </a:prstGeom>
          <a:solidFill>
            <a:srgbClr val="EBD671"/>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562B35"/>
        </a:solidFill>
        <a:effectLst/>
      </p:bgPr>
    </p:bg>
    <p:spTree>
      <p:nvGrpSpPr>
        <p:cNvPr id="1" name=""/>
        <p:cNvGrpSpPr/>
        <p:nvPr/>
      </p:nvGrpSpPr>
      <p:grpSpPr>
        <a:xfrm>
          <a:off x="0" y="0"/>
          <a:ext cx="0" cy="0"/>
          <a:chOff x="0" y="0"/>
          <a:chExt cx="0" cy="0"/>
        </a:xfrm>
      </p:grpSpPr>
      <p:sp>
        <p:nvSpPr>
          <p:cNvPr id="2" name="Shape 0"/>
          <p:cNvSpPr/>
          <p:nvPr/>
        </p:nvSpPr>
        <p:spPr>
          <a:xfrm>
            <a:off x="7289617" y="6574302"/>
            <a:ext cx="1191389" cy="207325"/>
          </a:xfrm>
          <a:prstGeom prst="rect">
            <a:avLst/>
          </a:prstGeom>
          <a:solidFill>
            <a:srgbClr val="000000">
              <a:alpha val="60000"/>
            </a:srgbClr>
          </a:solidFill>
          <a:ln/>
        </p:spPr>
      </p:sp>
      <p:sp>
        <p:nvSpPr>
          <p:cNvPr id="3" name="Text 1"/>
          <p:cNvSpPr/>
          <p:nvPr/>
        </p:nvSpPr>
        <p:spPr>
          <a:xfrm>
            <a:off x="1162656" y="1760805"/>
            <a:ext cx="5579764" cy="230499"/>
          </a:xfrm>
          <a:prstGeom prst="rect">
            <a:avLst/>
          </a:prstGeom>
          <a:noFill/>
          <a:ln/>
        </p:spPr>
        <p:txBody>
          <a:bodyPr wrap="square" lIns="1016" tIns="1016" rIns="1016" bIns="1016" rtlCol="0" anchor="t"/>
          <a:lstStyle/>
          <a:p>
            <a:pPr marL="0" indent="0">
              <a:lnSpc>
                <a:spcPct val="121019"/>
              </a:lnSpc>
              <a:buNone/>
            </a:pPr>
            <a:r>
              <a:rPr lang="en-US" sz="1400" b="1" dirty="0">
                <a:solidFill>
                  <a:srgbClr val="F2B29C"/>
                </a:solidFill>
                <a:latin typeface="Calibri" pitchFamily="34" charset="0"/>
                <a:ea typeface="Calibri" pitchFamily="34" charset="-122"/>
                <a:cs typeface="Calibri" pitchFamily="34" charset="-120"/>
              </a:rPr>
              <a:t>Causes of Landslides
</a:t>
            </a:r>
            <a:endParaRPr lang="en-US" sz="1400" dirty="0"/>
          </a:p>
        </p:txBody>
      </p:sp>
      <p:sp>
        <p:nvSpPr>
          <p:cNvPr id="4" name="Text 2"/>
          <p:cNvSpPr/>
          <p:nvPr/>
        </p:nvSpPr>
        <p:spPr>
          <a:xfrm>
            <a:off x="1162656" y="2037342"/>
            <a:ext cx="5579764" cy="701975"/>
          </a:xfrm>
          <a:prstGeom prst="rect">
            <a:avLst/>
          </a:prstGeom>
          <a:noFill/>
          <a:ln/>
        </p:spPr>
        <p:txBody>
          <a:bodyPr wrap="square" lIns="1016" tIns="1016" rIns="1016" bIns="1016" rtlCol="0" anchor="t"/>
          <a:lstStyle/>
          <a:p>
            <a:pPr marL="0" indent="0">
              <a:lnSpc>
                <a:spcPct val="141732"/>
              </a:lnSpc>
              <a:buNone/>
            </a:pPr>
            <a:r>
              <a:rPr lang="en-US" sz="1200" dirty="0">
                <a:solidFill>
                  <a:srgbClr val="E9D8C8"/>
                </a:solidFill>
                <a:latin typeface="Calibri" pitchFamily="34" charset="0"/>
                <a:ea typeface="Calibri" pitchFamily="34" charset="-122"/>
                <a:cs typeface="Calibri" pitchFamily="34" charset="-120"/>
              </a:rPr>
              <a:t>Heavy rainfall, earthquakes, and human activities like deforestation significantly contribute to landslides, destabilizing slopes and increasing the risk of disasters.
</a:t>
            </a:r>
            <a:endParaRPr lang="en-US" sz="1200" dirty="0"/>
          </a:p>
        </p:txBody>
      </p:sp>
      <p:sp>
        <p:nvSpPr>
          <p:cNvPr id="5" name="Text 3"/>
          <p:cNvSpPr/>
          <p:nvPr/>
        </p:nvSpPr>
        <p:spPr>
          <a:xfrm>
            <a:off x="1162656" y="2943943"/>
            <a:ext cx="5579764" cy="230499"/>
          </a:xfrm>
          <a:prstGeom prst="rect">
            <a:avLst/>
          </a:prstGeom>
          <a:noFill/>
          <a:ln/>
        </p:spPr>
        <p:txBody>
          <a:bodyPr wrap="square" lIns="1016" tIns="1016" rIns="1016" bIns="1016" rtlCol="0" anchor="t"/>
          <a:lstStyle/>
          <a:p>
            <a:pPr marL="0" indent="0">
              <a:lnSpc>
                <a:spcPct val="121019"/>
              </a:lnSpc>
              <a:buNone/>
            </a:pPr>
            <a:r>
              <a:rPr lang="en-US" sz="1400" b="1" dirty="0">
                <a:solidFill>
                  <a:srgbClr val="F2B29C"/>
                </a:solidFill>
                <a:latin typeface="Calibri" pitchFamily="34" charset="0"/>
                <a:ea typeface="Calibri" pitchFamily="34" charset="-122"/>
                <a:cs typeface="Calibri" pitchFamily="34" charset="-120"/>
              </a:rPr>
              <a:t>Consequences of Landslides
</a:t>
            </a:r>
            <a:endParaRPr lang="en-US" sz="1400" dirty="0"/>
          </a:p>
        </p:txBody>
      </p:sp>
      <p:sp>
        <p:nvSpPr>
          <p:cNvPr id="6" name="Text 4"/>
          <p:cNvSpPr/>
          <p:nvPr/>
        </p:nvSpPr>
        <p:spPr>
          <a:xfrm>
            <a:off x="1162656" y="3220475"/>
            <a:ext cx="5579764" cy="701975"/>
          </a:xfrm>
          <a:prstGeom prst="rect">
            <a:avLst/>
          </a:prstGeom>
          <a:noFill/>
          <a:ln/>
        </p:spPr>
        <p:txBody>
          <a:bodyPr wrap="square" lIns="1016" tIns="1016" rIns="1016" bIns="1016" rtlCol="0" anchor="t"/>
          <a:lstStyle/>
          <a:p>
            <a:pPr marL="0" indent="0">
              <a:lnSpc>
                <a:spcPct val="141732"/>
              </a:lnSpc>
              <a:buNone/>
            </a:pPr>
            <a:r>
              <a:rPr lang="en-US" sz="1200" dirty="0">
                <a:solidFill>
                  <a:srgbClr val="E9D8C8"/>
                </a:solidFill>
                <a:latin typeface="Calibri" pitchFamily="34" charset="0"/>
                <a:ea typeface="Calibri" pitchFamily="34" charset="-122"/>
                <a:cs typeface="Calibri" pitchFamily="34" charset="-120"/>
              </a:rPr>
              <a:t>Landslides can cause extensive property damage, loss of life, and disruption of ecosystems, affecting both human and wildlife habitats in the impacted areas.
</a:t>
            </a:r>
            <a:endParaRPr lang="en-US" sz="1200" dirty="0"/>
          </a:p>
        </p:txBody>
      </p:sp>
      <p:sp>
        <p:nvSpPr>
          <p:cNvPr id="7" name="Text 5"/>
          <p:cNvSpPr/>
          <p:nvPr/>
        </p:nvSpPr>
        <p:spPr>
          <a:xfrm>
            <a:off x="1162656" y="4127076"/>
            <a:ext cx="5579764" cy="230499"/>
          </a:xfrm>
          <a:prstGeom prst="rect">
            <a:avLst/>
          </a:prstGeom>
          <a:noFill/>
          <a:ln/>
        </p:spPr>
        <p:txBody>
          <a:bodyPr wrap="square" lIns="1016" tIns="1016" rIns="1016" bIns="1016" rtlCol="0" anchor="t"/>
          <a:lstStyle/>
          <a:p>
            <a:pPr marL="0" indent="0">
              <a:lnSpc>
                <a:spcPct val="121019"/>
              </a:lnSpc>
              <a:buNone/>
            </a:pPr>
            <a:r>
              <a:rPr lang="en-US" sz="1400" b="1" dirty="0">
                <a:solidFill>
                  <a:srgbClr val="F2B29C"/>
                </a:solidFill>
                <a:latin typeface="Calibri" pitchFamily="34" charset="0"/>
                <a:ea typeface="Calibri" pitchFamily="34" charset="-122"/>
                <a:cs typeface="Calibri" pitchFamily="34" charset="-120"/>
              </a:rPr>
              <a:t>Management Strategies
</a:t>
            </a:r>
            <a:endParaRPr lang="en-US" sz="1400" dirty="0"/>
          </a:p>
        </p:txBody>
      </p:sp>
      <p:sp>
        <p:nvSpPr>
          <p:cNvPr id="8" name="Text 6"/>
          <p:cNvSpPr/>
          <p:nvPr/>
        </p:nvSpPr>
        <p:spPr>
          <a:xfrm>
            <a:off x="1162656" y="4403613"/>
            <a:ext cx="5579764" cy="701975"/>
          </a:xfrm>
          <a:prstGeom prst="rect">
            <a:avLst/>
          </a:prstGeom>
          <a:noFill/>
          <a:ln/>
        </p:spPr>
        <p:txBody>
          <a:bodyPr wrap="square" lIns="1016" tIns="1016" rIns="1016" bIns="1016" rtlCol="0" anchor="t"/>
          <a:lstStyle/>
          <a:p>
            <a:pPr marL="0" indent="0">
              <a:lnSpc>
                <a:spcPct val="141732"/>
              </a:lnSpc>
              <a:buNone/>
            </a:pPr>
            <a:r>
              <a:rPr lang="en-US" sz="1200" dirty="0">
                <a:solidFill>
                  <a:srgbClr val="E9D8C8"/>
                </a:solidFill>
                <a:latin typeface="Calibri" pitchFamily="34" charset="0"/>
                <a:ea typeface="Calibri" pitchFamily="34" charset="-122"/>
                <a:cs typeface="Calibri" pitchFamily="34" charset="-120"/>
              </a:rPr>
              <a:t>Effective management includes slope stabilization techniques, land-use planning, and community awareness programs to mitigate risks associated with landslides.
</a:t>
            </a:r>
            <a:endParaRPr lang="en-US" sz="1200" dirty="0"/>
          </a:p>
        </p:txBody>
      </p:sp>
      <p:sp>
        <p:nvSpPr>
          <p:cNvPr id="9" name="Text 7"/>
          <p:cNvSpPr/>
          <p:nvPr/>
        </p:nvSpPr>
        <p:spPr>
          <a:xfrm>
            <a:off x="1162656" y="5310214"/>
            <a:ext cx="5579764" cy="230499"/>
          </a:xfrm>
          <a:prstGeom prst="rect">
            <a:avLst/>
          </a:prstGeom>
          <a:noFill/>
          <a:ln/>
        </p:spPr>
        <p:txBody>
          <a:bodyPr wrap="square" lIns="1016" tIns="1016" rIns="1016" bIns="1016" rtlCol="0" anchor="t"/>
          <a:lstStyle/>
          <a:p>
            <a:pPr marL="0" indent="0">
              <a:lnSpc>
                <a:spcPct val="121019"/>
              </a:lnSpc>
              <a:buNone/>
            </a:pPr>
            <a:r>
              <a:rPr lang="en-US" sz="1400" b="1" dirty="0">
                <a:solidFill>
                  <a:srgbClr val="F2B29C"/>
                </a:solidFill>
                <a:latin typeface="Calibri" pitchFamily="34" charset="0"/>
                <a:ea typeface="Calibri" pitchFamily="34" charset="-122"/>
                <a:cs typeface="Calibri" pitchFamily="34" charset="-120"/>
              </a:rPr>
              <a:t>2014 Uttarakhand Disaster
</a:t>
            </a:r>
            <a:endParaRPr lang="en-US" sz="1400" dirty="0"/>
          </a:p>
        </p:txBody>
      </p:sp>
      <p:sp>
        <p:nvSpPr>
          <p:cNvPr id="10" name="Text 8"/>
          <p:cNvSpPr/>
          <p:nvPr/>
        </p:nvSpPr>
        <p:spPr>
          <a:xfrm>
            <a:off x="1162656" y="5586746"/>
            <a:ext cx="5579764" cy="701975"/>
          </a:xfrm>
          <a:prstGeom prst="rect">
            <a:avLst/>
          </a:prstGeom>
          <a:noFill/>
          <a:ln/>
        </p:spPr>
        <p:txBody>
          <a:bodyPr wrap="square" lIns="1016" tIns="1016" rIns="1016" bIns="1016" rtlCol="0" anchor="t"/>
          <a:lstStyle/>
          <a:p>
            <a:pPr marL="0" indent="0">
              <a:lnSpc>
                <a:spcPct val="141732"/>
              </a:lnSpc>
              <a:buNone/>
            </a:pPr>
            <a:r>
              <a:rPr lang="en-US" sz="1200" dirty="0">
                <a:solidFill>
                  <a:srgbClr val="E9D8C8"/>
                </a:solidFill>
                <a:latin typeface="Calibri" pitchFamily="34" charset="0"/>
                <a:ea typeface="Calibri" pitchFamily="34" charset="-122"/>
                <a:cs typeface="Calibri" pitchFamily="34" charset="-120"/>
              </a:rPr>
              <a:t>The 2014 Uttarakhand landslide resulted in over 5,000 homes destroyed and significant loss of life, highlighting the urgent need for improved disaster management strategies.
</a:t>
            </a:r>
            <a:endParaRPr lang="en-US" sz="1200" dirty="0"/>
          </a:p>
        </p:txBody>
      </p:sp>
      <p:sp>
        <p:nvSpPr>
          <p:cNvPr id="11" name="Text 9"/>
          <p:cNvSpPr/>
          <p:nvPr/>
        </p:nvSpPr>
        <p:spPr>
          <a:xfrm>
            <a:off x="7358672" y="6597322"/>
            <a:ext cx="1053280" cy="161283"/>
          </a:xfrm>
          <a:prstGeom prst="rect">
            <a:avLst/>
          </a:prstGeom>
          <a:noFill/>
          <a:ln/>
        </p:spPr>
        <p:txBody>
          <a:bodyPr wrap="square" lIns="1016" tIns="1016" rIns="1016" bIns="1016" rtlCol="0" anchor="t"/>
          <a:lstStyle/>
          <a:p>
            <a:pPr marL="0" indent="0">
              <a:lnSpc>
                <a:spcPct val="141189"/>
              </a:lnSpc>
              <a:buNone/>
            </a:pPr>
            <a:r>
              <a:rPr lang="en-US" sz="800" dirty="0">
                <a:solidFill>
                  <a:srgbClr val="FFFFFF"/>
                </a:solidFill>
                <a:latin typeface="Calibri" pitchFamily="34" charset="0"/>
                <a:ea typeface="Calibri" pitchFamily="34" charset="-122"/>
                <a:cs typeface="Calibri" pitchFamily="34" charset="-120"/>
              </a:rPr>
              <a:t>Photo by Timo Volz
</a:t>
            </a:r>
            <a:endParaRPr lang="en-US" sz="800" dirty="0"/>
          </a:p>
        </p:txBody>
      </p:sp>
      <p:sp>
        <p:nvSpPr>
          <p:cNvPr id="12" name="Text 10"/>
          <p:cNvSpPr/>
          <p:nvPr/>
        </p:nvSpPr>
        <p:spPr>
          <a:xfrm>
            <a:off x="645461" y="558942"/>
            <a:ext cx="6107119" cy="719120"/>
          </a:xfrm>
          <a:prstGeom prst="rect">
            <a:avLst/>
          </a:prstGeom>
          <a:noFill/>
          <a:ln/>
        </p:spPr>
        <p:txBody>
          <a:bodyPr wrap="square" lIns="1016" tIns="1016" rIns="1016" bIns="1016" rtlCol="0" anchor="t"/>
          <a:lstStyle/>
          <a:p>
            <a:pPr marL="0" indent="0">
              <a:lnSpc>
                <a:spcPct val="117993"/>
              </a:lnSpc>
              <a:buNone/>
            </a:pPr>
            <a:r>
              <a:rPr lang="en-US" sz="2200" b="1" dirty="0">
                <a:solidFill>
                  <a:srgbClr val="F2B29C"/>
                </a:solidFill>
                <a:latin typeface="Calibri" pitchFamily="34" charset="0"/>
                <a:ea typeface="Calibri" pitchFamily="34" charset="-122"/>
                <a:cs typeface="Calibri" pitchFamily="34" charset="-120"/>
              </a:rPr>
              <a:t>Understanding Landslides and Their Impacts
</a:t>
            </a:r>
            <a:endParaRPr lang="en-US" sz="2200" dirty="0"/>
          </a:p>
        </p:txBody>
      </p:sp>
      <p:sp>
        <p:nvSpPr>
          <p:cNvPr id="13" name="Shape 11"/>
          <p:cNvSpPr/>
          <p:nvPr/>
        </p:nvSpPr>
        <p:spPr>
          <a:xfrm>
            <a:off x="645461" y="1485544"/>
            <a:ext cx="599266" cy="57625"/>
          </a:xfrm>
          <a:prstGeom prst="ellipse">
            <a:avLst/>
          </a:prstGeom>
          <a:solidFill>
            <a:srgbClr val="EBD671"/>
          </a:solidFill>
          <a:ln/>
        </p:spPr>
      </p:sp>
      <p:sp>
        <p:nvSpPr>
          <p:cNvPr id="14" name="Shape 12"/>
          <p:cNvSpPr/>
          <p:nvPr/>
        </p:nvSpPr>
        <p:spPr>
          <a:xfrm>
            <a:off x="645461" y="1763351"/>
            <a:ext cx="345749" cy="345749"/>
          </a:xfrm>
          <a:prstGeom prst="ellipse">
            <a:avLst/>
          </a:prstGeom>
          <a:solidFill>
            <a:srgbClr val="EBD671">
              <a:alpha val="12000"/>
            </a:srgbClr>
          </a:solidFill>
          <a:ln/>
        </p:spPr>
      </p:sp>
      <p:pic>
        <p:nvPicPr>
          <p:cNvPr id="1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104" y="1843993"/>
            <a:ext cx="184304" cy="184304"/>
          </a:xfrm>
          <a:prstGeom prst="rect">
            <a:avLst/>
          </a:prstGeom>
        </p:spPr>
      </p:pic>
      <p:sp>
        <p:nvSpPr>
          <p:cNvPr id="16" name="Shape 13"/>
          <p:cNvSpPr/>
          <p:nvPr/>
        </p:nvSpPr>
        <p:spPr>
          <a:xfrm>
            <a:off x="645461" y="2946484"/>
            <a:ext cx="345749" cy="345749"/>
          </a:xfrm>
          <a:prstGeom prst="ellipse">
            <a:avLst/>
          </a:prstGeom>
          <a:solidFill>
            <a:srgbClr val="EBD671">
              <a:alpha val="12000"/>
            </a:srgbClr>
          </a:solidFill>
          <a:ln/>
        </p:spPr>
      </p:sp>
      <p:pic>
        <p:nvPicPr>
          <p:cNvPr id="17"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6104" y="3027126"/>
            <a:ext cx="184304" cy="184304"/>
          </a:xfrm>
          <a:prstGeom prst="rect">
            <a:avLst/>
          </a:prstGeom>
        </p:spPr>
      </p:pic>
      <p:sp>
        <p:nvSpPr>
          <p:cNvPr id="18" name="Shape 14"/>
          <p:cNvSpPr/>
          <p:nvPr/>
        </p:nvSpPr>
        <p:spPr>
          <a:xfrm>
            <a:off x="645461" y="4129617"/>
            <a:ext cx="345749" cy="345749"/>
          </a:xfrm>
          <a:prstGeom prst="ellipse">
            <a:avLst/>
          </a:prstGeom>
          <a:solidFill>
            <a:srgbClr val="EBD671">
              <a:alpha val="12000"/>
            </a:srgbClr>
          </a:solidFill>
          <a:ln/>
        </p:spPr>
      </p:sp>
      <p:pic>
        <p:nvPicPr>
          <p:cNvPr id="1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26104" y="4210264"/>
            <a:ext cx="184304" cy="184304"/>
          </a:xfrm>
          <a:prstGeom prst="rect">
            <a:avLst/>
          </a:prstGeom>
        </p:spPr>
      </p:pic>
      <p:sp>
        <p:nvSpPr>
          <p:cNvPr id="20" name="Shape 15"/>
          <p:cNvSpPr/>
          <p:nvPr/>
        </p:nvSpPr>
        <p:spPr>
          <a:xfrm>
            <a:off x="645461" y="5312750"/>
            <a:ext cx="345749" cy="345749"/>
          </a:xfrm>
          <a:prstGeom prst="ellipse">
            <a:avLst/>
          </a:prstGeom>
          <a:solidFill>
            <a:srgbClr val="EBD671">
              <a:alpha val="12000"/>
            </a:srgbClr>
          </a:solidFill>
          <a:ln/>
        </p:spPr>
      </p:sp>
      <p:pic>
        <p:nvPicPr>
          <p:cNvPr id="21"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26104" y="5393396"/>
            <a:ext cx="184304" cy="184304"/>
          </a:xfrm>
          <a:prstGeom prst="rect">
            <a:avLst/>
          </a:prstGeom>
        </p:spPr>
      </p:pic>
      <p:sp>
        <p:nvSpPr>
          <p:cNvPr id="22" name="Shape 16"/>
          <p:cNvSpPr/>
          <p:nvPr/>
        </p:nvSpPr>
        <p:spPr>
          <a:xfrm>
            <a:off x="7144365" y="0"/>
            <a:ext cx="69054" cy="6812280"/>
          </a:xfrm>
          <a:prstGeom prst="rect">
            <a:avLst/>
          </a:prstGeom>
          <a:solidFill>
            <a:srgbClr val="EBD671"/>
          </a:solidFill>
          <a:ln/>
        </p:spPr>
      </p:sp>
      <p:pic>
        <p:nvPicPr>
          <p:cNvPr id="23" name="Image 4" descr="preencoded.png"/>
          <p:cNvPicPr>
            <a:picLocks noChangeAspect="1"/>
          </p:cNvPicPr>
          <p:nvPr/>
        </p:nvPicPr>
        <p:blipFill>
          <a:blip r:embed="rId11"/>
          <a:srcRect/>
          <a:stretch/>
        </p:blipFill>
        <p:spPr>
          <a:xfrm>
            <a:off x="7213419" y="0"/>
            <a:ext cx="4932556" cy="681228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562B35"/>
        </a:solidFill>
        <a:effectLst/>
      </p:bgPr>
    </p:bg>
    <p:spTree>
      <p:nvGrpSpPr>
        <p:cNvPr id="1" name=""/>
        <p:cNvGrpSpPr/>
        <p:nvPr/>
      </p:nvGrpSpPr>
      <p:grpSpPr>
        <a:xfrm>
          <a:off x="0" y="0"/>
          <a:ext cx="0" cy="0"/>
          <a:chOff x="0" y="0"/>
          <a:chExt cx="0" cy="0"/>
        </a:xfrm>
      </p:grpSpPr>
      <p:sp>
        <p:nvSpPr>
          <p:cNvPr id="2" name="Shape 0"/>
          <p:cNvSpPr/>
          <p:nvPr/>
        </p:nvSpPr>
        <p:spPr>
          <a:xfrm>
            <a:off x="1269968" y="1773987"/>
            <a:ext cx="3022842" cy="2080684"/>
          </a:xfrm>
          <a:prstGeom prst="roundRect">
            <a:avLst>
              <a:gd name="adj" fmla="val 9766"/>
            </a:avLst>
          </a:prstGeom>
          <a:solidFill>
            <a:srgbClr val="000000">
              <a:alpha val="0"/>
            </a:srgbClr>
          </a:solidFill>
          <a:ln w="10160">
            <a:solidFill>
              <a:srgbClr val="F2B29C">
                <a:alpha val="18000"/>
              </a:srgbClr>
            </a:solidFill>
            <a:prstDash val="solid"/>
          </a:ln>
        </p:spPr>
      </p:sp>
      <p:sp>
        <p:nvSpPr>
          <p:cNvPr id="3" name="Shape 1"/>
          <p:cNvSpPr/>
          <p:nvPr/>
        </p:nvSpPr>
        <p:spPr>
          <a:xfrm>
            <a:off x="4584268" y="1773987"/>
            <a:ext cx="3023000" cy="2080684"/>
          </a:xfrm>
          <a:prstGeom prst="roundRect">
            <a:avLst>
              <a:gd name="adj" fmla="val 9766"/>
            </a:avLst>
          </a:prstGeom>
          <a:solidFill>
            <a:srgbClr val="000000">
              <a:alpha val="0"/>
            </a:srgbClr>
          </a:solidFill>
          <a:ln w="10160">
            <a:solidFill>
              <a:srgbClr val="F2B29C">
                <a:alpha val="18000"/>
              </a:srgbClr>
            </a:solidFill>
            <a:prstDash val="solid"/>
          </a:ln>
        </p:spPr>
      </p:sp>
      <p:sp>
        <p:nvSpPr>
          <p:cNvPr id="4" name="Shape 2"/>
          <p:cNvSpPr/>
          <p:nvPr/>
        </p:nvSpPr>
        <p:spPr>
          <a:xfrm>
            <a:off x="7898726" y="1773987"/>
            <a:ext cx="3023001" cy="2080684"/>
          </a:xfrm>
          <a:prstGeom prst="roundRect">
            <a:avLst>
              <a:gd name="adj" fmla="val 9766"/>
            </a:avLst>
          </a:prstGeom>
          <a:solidFill>
            <a:srgbClr val="000000">
              <a:alpha val="0"/>
            </a:srgbClr>
          </a:solidFill>
          <a:ln w="10160">
            <a:solidFill>
              <a:srgbClr val="F2B29C">
                <a:alpha val="18000"/>
              </a:srgbClr>
            </a:solidFill>
            <a:prstDash val="solid"/>
          </a:ln>
        </p:spPr>
      </p:sp>
      <p:sp>
        <p:nvSpPr>
          <p:cNvPr id="5" name="Shape 3"/>
          <p:cNvSpPr/>
          <p:nvPr/>
        </p:nvSpPr>
        <p:spPr>
          <a:xfrm>
            <a:off x="1269968" y="4146131"/>
            <a:ext cx="3029668" cy="2080684"/>
          </a:xfrm>
          <a:prstGeom prst="roundRect">
            <a:avLst>
              <a:gd name="adj" fmla="val 9766"/>
            </a:avLst>
          </a:prstGeom>
          <a:solidFill>
            <a:srgbClr val="000000">
              <a:alpha val="0"/>
            </a:srgbClr>
          </a:solidFill>
          <a:ln w="10160">
            <a:solidFill>
              <a:srgbClr val="F2B29C">
                <a:alpha val="18000"/>
              </a:srgbClr>
            </a:solidFill>
            <a:prstDash val="solid"/>
          </a:ln>
        </p:spPr>
      </p:sp>
      <p:sp>
        <p:nvSpPr>
          <p:cNvPr id="6" name="Shape 4"/>
          <p:cNvSpPr/>
          <p:nvPr/>
        </p:nvSpPr>
        <p:spPr>
          <a:xfrm>
            <a:off x="4591094" y="4146131"/>
            <a:ext cx="3029827" cy="2080684"/>
          </a:xfrm>
          <a:prstGeom prst="roundRect">
            <a:avLst>
              <a:gd name="adj" fmla="val 9766"/>
            </a:avLst>
          </a:prstGeom>
          <a:solidFill>
            <a:srgbClr val="000000">
              <a:alpha val="0"/>
            </a:srgbClr>
          </a:solidFill>
          <a:ln w="10160">
            <a:solidFill>
              <a:srgbClr val="F2B29C">
                <a:alpha val="18000"/>
              </a:srgbClr>
            </a:solidFill>
            <a:prstDash val="solid"/>
          </a:ln>
        </p:spPr>
      </p:sp>
      <p:sp>
        <p:nvSpPr>
          <p:cNvPr id="7" name="Text 5"/>
          <p:cNvSpPr/>
          <p:nvPr/>
        </p:nvSpPr>
        <p:spPr>
          <a:xfrm>
            <a:off x="1269968" y="507987"/>
            <a:ext cx="9651759" cy="888978"/>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F2B29C"/>
                </a:solidFill>
                <a:latin typeface="Calibri" pitchFamily="34" charset="0"/>
                <a:ea typeface="Calibri" pitchFamily="34" charset="-122"/>
                <a:cs typeface="Calibri" pitchFamily="34" charset="-120"/>
              </a:rPr>
              <a:t>Key Features
</a:t>
            </a:r>
            <a:endParaRPr lang="en-US" sz="2900" dirty="0"/>
          </a:p>
        </p:txBody>
      </p:sp>
      <p:sp>
        <p:nvSpPr>
          <p:cNvPr id="8" name="Text 6"/>
          <p:cNvSpPr/>
          <p:nvPr/>
        </p:nvSpPr>
        <p:spPr>
          <a:xfrm>
            <a:off x="2130213" y="2116565"/>
            <a:ext cx="1933844" cy="258121"/>
          </a:xfrm>
          <a:prstGeom prst="rect">
            <a:avLst/>
          </a:prstGeom>
          <a:noFill/>
          <a:ln/>
        </p:spPr>
        <p:txBody>
          <a:bodyPr wrap="square" lIns="1016" tIns="1016" rIns="1016" bIns="1016" rtlCol="0" anchor="t"/>
          <a:lstStyle/>
          <a:p>
            <a:pPr marL="0" indent="0" algn="l">
              <a:lnSpc>
                <a:spcPct val="127021"/>
              </a:lnSpc>
              <a:buNone/>
            </a:pPr>
            <a:r>
              <a:rPr lang="en-US" sz="1400" b="1" dirty="0">
                <a:solidFill>
                  <a:srgbClr val="F2B29C"/>
                </a:solidFill>
                <a:latin typeface="Calibri" pitchFamily="34" charset="0"/>
                <a:ea typeface="Calibri" pitchFamily="34" charset="-122"/>
                <a:cs typeface="Calibri" pitchFamily="34" charset="-120"/>
              </a:rPr>
              <a:t>Global Impact
</a:t>
            </a:r>
            <a:endParaRPr lang="en-US" sz="1400" dirty="0"/>
          </a:p>
        </p:txBody>
      </p:sp>
      <p:sp>
        <p:nvSpPr>
          <p:cNvPr id="9" name="Text 7"/>
          <p:cNvSpPr/>
          <p:nvPr/>
        </p:nvSpPr>
        <p:spPr>
          <a:xfrm>
            <a:off x="1498721" y="2609944"/>
            <a:ext cx="2565336" cy="985490"/>
          </a:xfrm>
          <a:prstGeom prst="rect">
            <a:avLst/>
          </a:prstGeom>
          <a:noFill/>
          <a:ln/>
        </p:spPr>
        <p:txBody>
          <a:bodyPr wrap="square" lIns="1016" tIns="1016" rIns="1016" bIns="1016" rtlCol="0" anchor="t"/>
          <a:lstStyle/>
          <a:p>
            <a:pPr marL="0" indent="0" algn="l">
              <a:lnSpc>
                <a:spcPct val="149345"/>
              </a:lnSpc>
              <a:buNone/>
            </a:pPr>
            <a:r>
              <a:rPr lang="en-US" sz="1200" dirty="0">
                <a:solidFill>
                  <a:srgbClr val="F2B29C"/>
                </a:solidFill>
                <a:latin typeface="Calibri" pitchFamily="34" charset="0"/>
                <a:ea typeface="Calibri" pitchFamily="34" charset="-122"/>
                <a:cs typeface="Calibri" pitchFamily="34" charset="-120"/>
              </a:rPr>
              <a:t>Pandemics affect populations worldwide, highlighting the interconnectedness of health systems.
</a:t>
            </a:r>
            <a:endParaRPr lang="en-US" sz="1200" dirty="0"/>
          </a:p>
        </p:txBody>
      </p:sp>
      <p:sp>
        <p:nvSpPr>
          <p:cNvPr id="10" name="Text 8"/>
          <p:cNvSpPr/>
          <p:nvPr/>
        </p:nvSpPr>
        <p:spPr>
          <a:xfrm>
            <a:off x="5444512" y="2116565"/>
            <a:ext cx="1934003" cy="258121"/>
          </a:xfrm>
          <a:prstGeom prst="rect">
            <a:avLst/>
          </a:prstGeom>
          <a:noFill/>
          <a:ln/>
        </p:spPr>
        <p:txBody>
          <a:bodyPr wrap="square" lIns="1016" tIns="1016" rIns="1016" bIns="1016" rtlCol="0" anchor="t"/>
          <a:lstStyle/>
          <a:p>
            <a:pPr marL="0" indent="0" algn="l">
              <a:lnSpc>
                <a:spcPct val="127021"/>
              </a:lnSpc>
              <a:buNone/>
            </a:pPr>
            <a:r>
              <a:rPr lang="en-US" sz="1400" b="1" dirty="0">
                <a:solidFill>
                  <a:srgbClr val="F2B29C"/>
                </a:solidFill>
                <a:latin typeface="Calibri" pitchFamily="34" charset="0"/>
                <a:ea typeface="Calibri" pitchFamily="34" charset="-122"/>
                <a:cs typeface="Calibri" pitchFamily="34" charset="-120"/>
              </a:rPr>
              <a:t>Health Crises
</a:t>
            </a:r>
            <a:endParaRPr lang="en-US" sz="1400" dirty="0"/>
          </a:p>
        </p:txBody>
      </p:sp>
      <p:sp>
        <p:nvSpPr>
          <p:cNvPr id="11" name="Text 9"/>
          <p:cNvSpPr/>
          <p:nvPr/>
        </p:nvSpPr>
        <p:spPr>
          <a:xfrm>
            <a:off x="4813021" y="2609944"/>
            <a:ext cx="2565495" cy="985490"/>
          </a:xfrm>
          <a:prstGeom prst="rect">
            <a:avLst/>
          </a:prstGeom>
          <a:noFill/>
          <a:ln/>
        </p:spPr>
        <p:txBody>
          <a:bodyPr wrap="square" lIns="1016" tIns="1016" rIns="1016" bIns="1016" rtlCol="0" anchor="t"/>
          <a:lstStyle/>
          <a:p>
            <a:pPr marL="0" indent="0" algn="l">
              <a:lnSpc>
                <a:spcPct val="149345"/>
              </a:lnSpc>
              <a:buNone/>
            </a:pPr>
            <a:r>
              <a:rPr lang="en-US" sz="1200" dirty="0">
                <a:solidFill>
                  <a:srgbClr val="F2B29C"/>
                </a:solidFill>
                <a:latin typeface="Calibri" pitchFamily="34" charset="0"/>
                <a:ea typeface="Calibri" pitchFamily="34" charset="-122"/>
                <a:cs typeface="Calibri" pitchFamily="34" charset="-120"/>
              </a:rPr>
              <a:t>Pandemics lead to significant health challenges, overwhelming healthcare systems and resources.
</a:t>
            </a:r>
            <a:endParaRPr lang="en-US" sz="1200" dirty="0"/>
          </a:p>
        </p:txBody>
      </p:sp>
      <p:sp>
        <p:nvSpPr>
          <p:cNvPr id="12" name="Text 10"/>
          <p:cNvSpPr/>
          <p:nvPr/>
        </p:nvSpPr>
        <p:spPr>
          <a:xfrm>
            <a:off x="8758971" y="2002741"/>
            <a:ext cx="1934003" cy="516242"/>
          </a:xfrm>
          <a:prstGeom prst="rect">
            <a:avLst/>
          </a:prstGeom>
          <a:noFill/>
          <a:ln/>
        </p:spPr>
        <p:txBody>
          <a:bodyPr wrap="square" lIns="1016" tIns="1016" rIns="1016" bIns="1016" rtlCol="0" anchor="t"/>
          <a:lstStyle/>
          <a:p>
            <a:pPr marL="0" indent="0" algn="l">
              <a:lnSpc>
                <a:spcPct val="127021"/>
              </a:lnSpc>
              <a:buNone/>
            </a:pPr>
            <a:r>
              <a:rPr lang="en-US" sz="1400" b="1" dirty="0">
                <a:solidFill>
                  <a:srgbClr val="F2B29C"/>
                </a:solidFill>
                <a:latin typeface="Calibri" pitchFamily="34" charset="0"/>
                <a:ea typeface="Calibri" pitchFamily="34" charset="-122"/>
                <a:cs typeface="Calibri" pitchFamily="34" charset="-120"/>
              </a:rPr>
              <a:t>Economic Disruptions
</a:t>
            </a:r>
            <a:endParaRPr lang="en-US" sz="1400" dirty="0"/>
          </a:p>
        </p:txBody>
      </p:sp>
      <p:sp>
        <p:nvSpPr>
          <p:cNvPr id="13" name="Text 11"/>
          <p:cNvSpPr/>
          <p:nvPr/>
        </p:nvSpPr>
        <p:spPr>
          <a:xfrm>
            <a:off x="8127479" y="2640427"/>
            <a:ext cx="2565495" cy="985490"/>
          </a:xfrm>
          <a:prstGeom prst="rect">
            <a:avLst/>
          </a:prstGeom>
          <a:noFill/>
          <a:ln/>
        </p:spPr>
        <p:txBody>
          <a:bodyPr wrap="square" lIns="1016" tIns="1016" rIns="1016" bIns="1016" rtlCol="0" anchor="t"/>
          <a:lstStyle/>
          <a:p>
            <a:pPr marL="0" indent="0" algn="l">
              <a:lnSpc>
                <a:spcPct val="149345"/>
              </a:lnSpc>
              <a:buNone/>
            </a:pPr>
            <a:r>
              <a:rPr lang="en-US" sz="1200" dirty="0">
                <a:solidFill>
                  <a:srgbClr val="F2B29C"/>
                </a:solidFill>
                <a:latin typeface="Calibri" pitchFamily="34" charset="0"/>
                <a:ea typeface="Calibri" pitchFamily="34" charset="-122"/>
                <a:cs typeface="Calibri" pitchFamily="34" charset="-120"/>
              </a:rPr>
              <a:t>Widespread illness can cause severe economic downturns, affecting businesses and employment.
</a:t>
            </a:r>
            <a:endParaRPr lang="en-US" sz="1200" dirty="0"/>
          </a:p>
        </p:txBody>
      </p:sp>
      <p:sp>
        <p:nvSpPr>
          <p:cNvPr id="14" name="Text 12"/>
          <p:cNvSpPr/>
          <p:nvPr/>
        </p:nvSpPr>
        <p:spPr>
          <a:xfrm>
            <a:off x="2130213" y="4488703"/>
            <a:ext cx="1940670" cy="258121"/>
          </a:xfrm>
          <a:prstGeom prst="rect">
            <a:avLst/>
          </a:prstGeom>
          <a:noFill/>
          <a:ln/>
        </p:spPr>
        <p:txBody>
          <a:bodyPr wrap="square" lIns="1016" tIns="1016" rIns="1016" bIns="1016" rtlCol="0" anchor="t"/>
          <a:lstStyle/>
          <a:p>
            <a:pPr marL="0" indent="0" algn="l">
              <a:lnSpc>
                <a:spcPct val="127021"/>
              </a:lnSpc>
              <a:buNone/>
            </a:pPr>
            <a:r>
              <a:rPr lang="en-US" sz="1400" b="1" dirty="0">
                <a:solidFill>
                  <a:srgbClr val="F2B29C"/>
                </a:solidFill>
                <a:latin typeface="Calibri" pitchFamily="34" charset="0"/>
                <a:ea typeface="Calibri" pitchFamily="34" charset="-122"/>
                <a:cs typeface="Calibri" pitchFamily="34" charset="-120"/>
              </a:rPr>
              <a:t>Societal Changes
</a:t>
            </a:r>
            <a:endParaRPr lang="en-US" sz="1400" dirty="0"/>
          </a:p>
        </p:txBody>
      </p:sp>
      <p:sp>
        <p:nvSpPr>
          <p:cNvPr id="15" name="Text 13"/>
          <p:cNvSpPr/>
          <p:nvPr/>
        </p:nvSpPr>
        <p:spPr>
          <a:xfrm>
            <a:off x="1498721" y="4982088"/>
            <a:ext cx="2572162" cy="739122"/>
          </a:xfrm>
          <a:prstGeom prst="rect">
            <a:avLst/>
          </a:prstGeom>
          <a:noFill/>
          <a:ln/>
        </p:spPr>
        <p:txBody>
          <a:bodyPr wrap="square" lIns="1016" tIns="1016" rIns="1016" bIns="1016" rtlCol="0" anchor="t"/>
          <a:lstStyle/>
          <a:p>
            <a:pPr marL="0" indent="0" algn="l">
              <a:lnSpc>
                <a:spcPct val="149345"/>
              </a:lnSpc>
              <a:buNone/>
            </a:pPr>
            <a:r>
              <a:rPr lang="en-US" sz="1200" dirty="0">
                <a:solidFill>
                  <a:srgbClr val="F2B29C"/>
                </a:solidFill>
                <a:latin typeface="Calibri" pitchFamily="34" charset="0"/>
                <a:ea typeface="Calibri" pitchFamily="34" charset="-122"/>
                <a:cs typeface="Calibri" pitchFamily="34" charset="-120"/>
              </a:rPr>
              <a:t>Pandemics can alter social behaviors, impacting daily life and community interactions.
</a:t>
            </a:r>
            <a:endParaRPr lang="en-US" sz="1200" dirty="0"/>
          </a:p>
        </p:txBody>
      </p:sp>
      <p:sp>
        <p:nvSpPr>
          <p:cNvPr id="16" name="Text 14"/>
          <p:cNvSpPr/>
          <p:nvPr/>
        </p:nvSpPr>
        <p:spPr>
          <a:xfrm>
            <a:off x="5451339" y="4374885"/>
            <a:ext cx="1940829" cy="516242"/>
          </a:xfrm>
          <a:prstGeom prst="rect">
            <a:avLst/>
          </a:prstGeom>
          <a:noFill/>
          <a:ln/>
        </p:spPr>
        <p:txBody>
          <a:bodyPr wrap="square" lIns="1016" tIns="1016" rIns="1016" bIns="1016" rtlCol="0" anchor="t"/>
          <a:lstStyle/>
          <a:p>
            <a:pPr marL="0" indent="0" algn="l">
              <a:lnSpc>
                <a:spcPct val="127021"/>
              </a:lnSpc>
              <a:buNone/>
            </a:pPr>
            <a:r>
              <a:rPr lang="en-US" sz="1400" b="1" dirty="0">
                <a:solidFill>
                  <a:srgbClr val="F2B29C"/>
                </a:solidFill>
                <a:latin typeface="Calibri" pitchFamily="34" charset="0"/>
                <a:ea typeface="Calibri" pitchFamily="34" charset="-122"/>
                <a:cs typeface="Calibri" pitchFamily="34" charset="-120"/>
              </a:rPr>
              <a:t>Public Health Measures
</a:t>
            </a:r>
            <a:endParaRPr lang="en-US" sz="1400" dirty="0"/>
          </a:p>
        </p:txBody>
      </p:sp>
      <p:sp>
        <p:nvSpPr>
          <p:cNvPr id="17" name="Text 15"/>
          <p:cNvSpPr/>
          <p:nvPr/>
        </p:nvSpPr>
        <p:spPr>
          <a:xfrm>
            <a:off x="4819847" y="5012565"/>
            <a:ext cx="2572321" cy="985490"/>
          </a:xfrm>
          <a:prstGeom prst="rect">
            <a:avLst/>
          </a:prstGeom>
          <a:noFill/>
          <a:ln/>
        </p:spPr>
        <p:txBody>
          <a:bodyPr wrap="square" lIns="1016" tIns="1016" rIns="1016" bIns="1016" rtlCol="0" anchor="t"/>
          <a:lstStyle/>
          <a:p>
            <a:pPr marL="0" indent="0" algn="l">
              <a:lnSpc>
                <a:spcPct val="149345"/>
              </a:lnSpc>
              <a:buNone/>
            </a:pPr>
            <a:r>
              <a:rPr lang="en-US" sz="1200" dirty="0">
                <a:solidFill>
                  <a:srgbClr val="F2B29C"/>
                </a:solidFill>
                <a:latin typeface="Calibri" pitchFamily="34" charset="0"/>
                <a:ea typeface="Calibri" pitchFamily="34" charset="-122"/>
                <a:cs typeface="Calibri" pitchFamily="34" charset="-120"/>
              </a:rPr>
              <a:t>Effective response strategies, including vaccination and health guidelines, are crucial in managing outbreaks.
</a:t>
            </a:r>
            <a:endParaRPr lang="en-US" sz="1200" dirty="0"/>
          </a:p>
        </p:txBody>
      </p:sp>
      <p:sp>
        <p:nvSpPr>
          <p:cNvPr id="18" name="Shape 16"/>
          <p:cNvSpPr/>
          <p:nvPr/>
        </p:nvSpPr>
        <p:spPr>
          <a:xfrm>
            <a:off x="1498721" y="2002741"/>
            <a:ext cx="485763" cy="485763"/>
          </a:xfrm>
          <a:prstGeom prst="roundRect">
            <a:avLst>
              <a:gd name="adj" fmla="val 25000"/>
            </a:avLst>
          </a:prstGeom>
          <a:solidFill>
            <a:srgbClr val="EBD671">
              <a:alpha val="12000"/>
            </a:srgbClr>
          </a:solidFill>
          <a:ln/>
        </p:spPr>
      </p:sp>
      <p:pic>
        <p:nvPicPr>
          <p:cNvPr id="19"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07939" y="2111956"/>
            <a:ext cx="267170" cy="267170"/>
          </a:xfrm>
          <a:prstGeom prst="rect">
            <a:avLst/>
          </a:prstGeom>
        </p:spPr>
      </p:pic>
      <p:sp>
        <p:nvSpPr>
          <p:cNvPr id="20" name="Shape 17"/>
          <p:cNvSpPr/>
          <p:nvPr/>
        </p:nvSpPr>
        <p:spPr>
          <a:xfrm>
            <a:off x="4813021" y="2002741"/>
            <a:ext cx="485763" cy="485763"/>
          </a:xfrm>
          <a:prstGeom prst="roundRect">
            <a:avLst>
              <a:gd name="adj" fmla="val 25000"/>
            </a:avLst>
          </a:prstGeom>
          <a:solidFill>
            <a:srgbClr val="8B5CF6">
              <a:alpha val="12000"/>
            </a:srgbClr>
          </a:solidFill>
          <a:ln/>
        </p:spPr>
      </p:sp>
      <p:pic>
        <p:nvPicPr>
          <p:cNvPr id="21"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922238" y="2111956"/>
            <a:ext cx="267170" cy="267170"/>
          </a:xfrm>
          <a:prstGeom prst="rect">
            <a:avLst/>
          </a:prstGeom>
        </p:spPr>
      </p:pic>
      <p:sp>
        <p:nvSpPr>
          <p:cNvPr id="22" name="Shape 18"/>
          <p:cNvSpPr/>
          <p:nvPr/>
        </p:nvSpPr>
        <p:spPr>
          <a:xfrm>
            <a:off x="8127479" y="2017985"/>
            <a:ext cx="485763" cy="485763"/>
          </a:xfrm>
          <a:prstGeom prst="roundRect">
            <a:avLst>
              <a:gd name="adj" fmla="val 25000"/>
            </a:avLst>
          </a:prstGeom>
          <a:solidFill>
            <a:srgbClr val="EBD671">
              <a:alpha val="12000"/>
            </a:srgbClr>
          </a:solidFill>
          <a:ln/>
        </p:spPr>
      </p:sp>
      <p:pic>
        <p:nvPicPr>
          <p:cNvPr id="23"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236696" y="2127195"/>
            <a:ext cx="267170" cy="267170"/>
          </a:xfrm>
          <a:prstGeom prst="rect">
            <a:avLst/>
          </a:prstGeom>
        </p:spPr>
      </p:pic>
      <p:sp>
        <p:nvSpPr>
          <p:cNvPr id="24" name="Shape 19"/>
          <p:cNvSpPr/>
          <p:nvPr/>
        </p:nvSpPr>
        <p:spPr>
          <a:xfrm>
            <a:off x="1498721" y="4374885"/>
            <a:ext cx="485763" cy="485763"/>
          </a:xfrm>
          <a:prstGeom prst="roundRect">
            <a:avLst>
              <a:gd name="adj" fmla="val 25000"/>
            </a:avLst>
          </a:prstGeom>
          <a:solidFill>
            <a:srgbClr val="EBD671">
              <a:alpha val="12000"/>
            </a:srgbClr>
          </a:solidFill>
          <a:ln/>
        </p:spPr>
      </p:sp>
      <p:pic>
        <p:nvPicPr>
          <p:cNvPr id="25"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607939" y="4484095"/>
            <a:ext cx="267170" cy="267170"/>
          </a:xfrm>
          <a:prstGeom prst="rect">
            <a:avLst/>
          </a:prstGeom>
        </p:spPr>
      </p:pic>
      <p:sp>
        <p:nvSpPr>
          <p:cNvPr id="26" name="Shape 20"/>
          <p:cNvSpPr/>
          <p:nvPr/>
        </p:nvSpPr>
        <p:spPr>
          <a:xfrm>
            <a:off x="4819847" y="4390123"/>
            <a:ext cx="485763" cy="485763"/>
          </a:xfrm>
          <a:prstGeom prst="roundRect">
            <a:avLst>
              <a:gd name="adj" fmla="val 25000"/>
            </a:avLst>
          </a:prstGeom>
          <a:solidFill>
            <a:srgbClr val="8B5CF6">
              <a:alpha val="12000"/>
            </a:srgbClr>
          </a:solidFill>
          <a:ln/>
        </p:spPr>
      </p:sp>
      <p:pic>
        <p:nvPicPr>
          <p:cNvPr id="27" name="Image 4" descr="preencoded.png"/>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4929064" y="4499334"/>
            <a:ext cx="267170" cy="2671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562B35"/>
        </a:solidFill>
        <a:effectLst/>
      </p:bgPr>
    </p:bg>
    <p:spTree>
      <p:nvGrpSpPr>
        <p:cNvPr id="1" name=""/>
        <p:cNvGrpSpPr/>
        <p:nvPr/>
      </p:nvGrpSpPr>
      <p:grpSpPr>
        <a:xfrm>
          <a:off x="0" y="0"/>
          <a:ext cx="0" cy="0"/>
          <a:chOff x="0" y="0"/>
          <a:chExt cx="0" cy="0"/>
        </a:xfrm>
      </p:grpSpPr>
      <p:sp>
        <p:nvSpPr>
          <p:cNvPr id="2" name="Text 0"/>
          <p:cNvSpPr/>
          <p:nvPr/>
        </p:nvSpPr>
        <p:spPr>
          <a:xfrm>
            <a:off x="1015975" y="761981"/>
            <a:ext cx="10159746"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2B29C"/>
                </a:solidFill>
                <a:latin typeface="Calibri" pitchFamily="34" charset="0"/>
                <a:ea typeface="Calibri" pitchFamily="34" charset="-122"/>
                <a:cs typeface="Calibri" pitchFamily="34" charset="-120"/>
              </a:rPr>
              <a:t>Statistical Comparison of Damages
</a:t>
            </a:r>
            <a:endParaRPr lang="en-US" sz="2900" dirty="0"/>
          </a:p>
        </p:txBody>
      </p:sp>
      <p:graphicFrame>
        <p:nvGraphicFramePr>
          <p:cNvPr id="3" name="Chart 0"/>
          <p:cNvGraphicFramePr/>
          <p:nvPr/>
        </p:nvGraphicFramePr>
        <p:xfrm>
          <a:off x="1015975" y="1727157"/>
          <a:ext cx="10159746" cy="411469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562B35"/>
        </a:solidFill>
        <a:effectLst/>
      </p:bgPr>
    </p:bg>
    <p:spTree>
      <p:nvGrpSpPr>
        <p:cNvPr id="1" name=""/>
        <p:cNvGrpSpPr/>
        <p:nvPr/>
      </p:nvGrpSpPr>
      <p:grpSpPr>
        <a:xfrm>
          <a:off x="0" y="0"/>
          <a:ext cx="0" cy="0"/>
          <a:chOff x="0" y="0"/>
          <a:chExt cx="0" cy="0"/>
        </a:xfrm>
      </p:grpSpPr>
      <p:sp>
        <p:nvSpPr>
          <p:cNvPr id="2" name="Text 0"/>
          <p:cNvSpPr/>
          <p:nvPr/>
        </p:nvSpPr>
        <p:spPr>
          <a:xfrm>
            <a:off x="1015975" y="761981"/>
            <a:ext cx="10159746" cy="660383"/>
          </a:xfrm>
          <a:prstGeom prst="rect">
            <a:avLst/>
          </a:prstGeom>
          <a:noFill/>
          <a:ln/>
        </p:spPr>
        <p:txBody>
          <a:bodyPr wrap="square" lIns="1016" tIns="1016" rIns="1016" bIns="1016" rtlCol="0" anchor="t"/>
          <a:lstStyle/>
          <a:p>
            <a:pPr marL="0" indent="0" algn="l">
              <a:lnSpc>
                <a:spcPct val="120000"/>
              </a:lnSpc>
              <a:buNone/>
            </a:pPr>
            <a:r>
              <a:rPr lang="en-US" sz="2900" b="1" dirty="0">
                <a:solidFill>
                  <a:srgbClr val="F2B29C"/>
                </a:solidFill>
                <a:latin typeface="Calibri" pitchFamily="34" charset="0"/>
                <a:ea typeface="Calibri" pitchFamily="34" charset="-122"/>
                <a:cs typeface="Calibri" pitchFamily="34" charset="-120"/>
              </a:rPr>
              <a:t>Disaster Management Cycle
</a:t>
            </a:r>
            <a:endParaRPr lang="en-US" sz="2900" dirty="0"/>
          </a:p>
        </p:txBody>
      </p:sp>
      <p:pic>
        <p:nvPicPr>
          <p:cNvPr id="3" name="Image 0" descr="preencoded.png"/>
          <p:cNvPicPr>
            <a:picLocks noChangeAspect="1"/>
          </p:cNvPicPr>
          <p:nvPr/>
        </p:nvPicPr>
        <p:blipFill>
          <a:blip r:embed="rId3"/>
          <a:srcRect/>
          <a:stretch/>
        </p:blipFill>
        <p:spPr>
          <a:xfrm>
            <a:off x="1523962" y="1932892"/>
            <a:ext cx="9143771" cy="3703227"/>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562B35"/>
        </a:solidFill>
        <a:effectLst/>
      </p:bgPr>
    </p:bg>
    <p:spTree>
      <p:nvGrpSpPr>
        <p:cNvPr id="1" name=""/>
        <p:cNvGrpSpPr/>
        <p:nvPr/>
      </p:nvGrpSpPr>
      <p:grpSpPr>
        <a:xfrm>
          <a:off x="0" y="0"/>
          <a:ext cx="0" cy="0"/>
          <a:chOff x="0" y="0"/>
          <a:chExt cx="0" cy="0"/>
        </a:xfrm>
      </p:grpSpPr>
      <p:sp>
        <p:nvSpPr>
          <p:cNvPr id="2" name="Shape 0"/>
          <p:cNvSpPr/>
          <p:nvPr/>
        </p:nvSpPr>
        <p:spPr>
          <a:xfrm>
            <a:off x="1346166" y="2423106"/>
            <a:ext cx="2963153" cy="2494220"/>
          </a:xfrm>
          <a:prstGeom prst="roundRect">
            <a:avLst>
              <a:gd name="adj" fmla="val 8147"/>
            </a:avLst>
          </a:prstGeom>
          <a:solidFill>
            <a:srgbClr val="EBD671">
              <a:alpha val="5000"/>
            </a:srgbClr>
          </a:solidFill>
          <a:ln w="10160">
            <a:solidFill>
              <a:srgbClr val="EBD671">
                <a:alpha val="15000"/>
              </a:srgbClr>
            </a:solidFill>
            <a:prstDash val="solid"/>
          </a:ln>
        </p:spPr>
      </p:sp>
      <p:sp>
        <p:nvSpPr>
          <p:cNvPr id="3" name="Shape 1"/>
          <p:cNvSpPr/>
          <p:nvPr/>
        </p:nvSpPr>
        <p:spPr>
          <a:xfrm>
            <a:off x="4614112" y="2423106"/>
            <a:ext cx="2963312" cy="2494220"/>
          </a:xfrm>
          <a:prstGeom prst="roundRect">
            <a:avLst>
              <a:gd name="adj" fmla="val 8147"/>
            </a:avLst>
          </a:prstGeom>
          <a:solidFill>
            <a:srgbClr val="8B5CF6">
              <a:alpha val="5000"/>
            </a:srgbClr>
          </a:solidFill>
          <a:ln w="10160">
            <a:solidFill>
              <a:srgbClr val="8B5CF6">
                <a:alpha val="15000"/>
              </a:srgbClr>
            </a:solidFill>
            <a:prstDash val="solid"/>
          </a:ln>
        </p:spPr>
      </p:sp>
      <p:sp>
        <p:nvSpPr>
          <p:cNvPr id="4" name="Shape 2"/>
          <p:cNvSpPr/>
          <p:nvPr/>
        </p:nvSpPr>
        <p:spPr>
          <a:xfrm>
            <a:off x="7882217" y="2423106"/>
            <a:ext cx="2963312" cy="2494220"/>
          </a:xfrm>
          <a:prstGeom prst="roundRect">
            <a:avLst>
              <a:gd name="adj" fmla="val 8147"/>
            </a:avLst>
          </a:prstGeom>
          <a:solidFill>
            <a:srgbClr val="EBD671">
              <a:alpha val="5000"/>
            </a:srgbClr>
          </a:solidFill>
          <a:ln w="10160">
            <a:solidFill>
              <a:srgbClr val="EBD671">
                <a:alpha val="15000"/>
              </a:srgbClr>
            </a:solidFill>
            <a:prstDash val="solid"/>
          </a:ln>
        </p:spPr>
      </p:sp>
      <p:sp>
        <p:nvSpPr>
          <p:cNvPr id="5" name="Text 3"/>
          <p:cNvSpPr/>
          <p:nvPr/>
        </p:nvSpPr>
        <p:spPr>
          <a:xfrm>
            <a:off x="1269968" y="507987"/>
            <a:ext cx="9651759" cy="888978"/>
          </a:xfrm>
          <a:prstGeom prst="rect">
            <a:avLst/>
          </a:prstGeom>
          <a:noFill/>
          <a:ln/>
        </p:spPr>
        <p:txBody>
          <a:bodyPr wrap="square" lIns="1016" tIns="1016" rIns="1016" bIns="1016" rtlCol="0" anchor="t"/>
          <a:lstStyle/>
          <a:p>
            <a:pPr marL="0" indent="0" algn="l">
              <a:lnSpc>
                <a:spcPct val="130000"/>
              </a:lnSpc>
              <a:buNone/>
            </a:pPr>
            <a:r>
              <a:rPr lang="en-US" sz="2900" b="1" dirty="0">
                <a:solidFill>
                  <a:srgbClr val="F2B29C"/>
                </a:solidFill>
                <a:latin typeface="Calibri" pitchFamily="34" charset="0"/>
                <a:ea typeface="Calibri" pitchFamily="34" charset="-122"/>
                <a:cs typeface="Calibri" pitchFamily="34" charset="-120"/>
              </a:rPr>
              <a:t>The Impact of Disasters: Key Statistics
</a:t>
            </a:r>
            <a:endParaRPr lang="en-US" sz="2900" dirty="0"/>
          </a:p>
        </p:txBody>
      </p:sp>
      <p:sp>
        <p:nvSpPr>
          <p:cNvPr id="6" name="Text 4"/>
          <p:cNvSpPr/>
          <p:nvPr/>
        </p:nvSpPr>
        <p:spPr>
          <a:xfrm>
            <a:off x="1597144" y="2790755"/>
            <a:ext cx="2461199"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EBD671"/>
                </a:solidFill>
                <a:latin typeface="Calibri" pitchFamily="34" charset="0"/>
                <a:ea typeface="Calibri" pitchFamily="34" charset="-122"/>
                <a:cs typeface="Calibri" pitchFamily="34" charset="-120"/>
              </a:rPr>
              <a:t>200M+
</a:t>
            </a:r>
            <a:endParaRPr lang="en-US" sz="4900" dirty="0"/>
          </a:p>
        </p:txBody>
      </p:sp>
      <p:sp>
        <p:nvSpPr>
          <p:cNvPr id="7" name="Text 5"/>
          <p:cNvSpPr/>
          <p:nvPr/>
        </p:nvSpPr>
        <p:spPr>
          <a:xfrm>
            <a:off x="1943845" y="3646719"/>
            <a:ext cx="1767796" cy="285743"/>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F2B29C"/>
                </a:solidFill>
                <a:latin typeface="Calibri" pitchFamily="34" charset="0"/>
                <a:ea typeface="Calibri" pitchFamily="34" charset="-122"/>
                <a:cs typeface="Calibri" pitchFamily="34" charset="-120"/>
              </a:rPr>
              <a:t>People Affected
</a:t>
            </a:r>
            <a:endParaRPr lang="en-US" sz="1600" dirty="0"/>
          </a:p>
        </p:txBody>
      </p:sp>
      <p:sp>
        <p:nvSpPr>
          <p:cNvPr id="8" name="Text 6"/>
          <p:cNvSpPr/>
          <p:nvPr/>
        </p:nvSpPr>
        <p:spPr>
          <a:xfrm>
            <a:off x="1534122" y="4034056"/>
            <a:ext cx="2587243" cy="515613"/>
          </a:xfrm>
          <a:prstGeom prst="rect">
            <a:avLst/>
          </a:prstGeom>
          <a:noFill/>
          <a:ln/>
        </p:spPr>
        <p:txBody>
          <a:bodyPr wrap="square" lIns="1016" tIns="1016" rIns="1016" bIns="1016" rtlCol="0" anchor="t"/>
          <a:lstStyle/>
          <a:p>
            <a:pPr marL="0" indent="0" algn="ctr">
              <a:lnSpc>
                <a:spcPct val="145000"/>
              </a:lnSpc>
              <a:buNone/>
            </a:pPr>
            <a:r>
              <a:rPr lang="en-US" sz="1300" dirty="0">
                <a:solidFill>
                  <a:srgbClr val="E9D8C8"/>
                </a:solidFill>
                <a:latin typeface="Calibri" pitchFamily="34" charset="0"/>
                <a:ea typeface="Calibri" pitchFamily="34" charset="-122"/>
                <a:cs typeface="Calibri" pitchFamily="34" charset="-120"/>
              </a:rPr>
              <a:t>By disasters annually worldwide
</a:t>
            </a:r>
            <a:endParaRPr lang="en-US" sz="1300" dirty="0"/>
          </a:p>
        </p:txBody>
      </p:sp>
      <p:sp>
        <p:nvSpPr>
          <p:cNvPr id="9" name="Text 7"/>
          <p:cNvSpPr/>
          <p:nvPr/>
        </p:nvSpPr>
        <p:spPr>
          <a:xfrm>
            <a:off x="4727933" y="2790755"/>
            <a:ext cx="2735829"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8B5CF6"/>
                </a:solidFill>
                <a:latin typeface="Calibri" pitchFamily="34" charset="0"/>
                <a:ea typeface="Calibri" pitchFamily="34" charset="-122"/>
                <a:cs typeface="Calibri" pitchFamily="34" charset="-120"/>
              </a:rPr>
              <a:t>$300B+
</a:t>
            </a:r>
            <a:endParaRPr lang="en-US" sz="4900" dirty="0"/>
          </a:p>
        </p:txBody>
      </p:sp>
      <p:sp>
        <p:nvSpPr>
          <p:cNvPr id="10" name="Text 8"/>
          <p:cNvSpPr/>
          <p:nvPr/>
        </p:nvSpPr>
        <p:spPr>
          <a:xfrm>
            <a:off x="5132418" y="3646719"/>
            <a:ext cx="1926542" cy="285743"/>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F2B29C"/>
                </a:solidFill>
                <a:latin typeface="Calibri" pitchFamily="34" charset="0"/>
                <a:ea typeface="Calibri" pitchFamily="34" charset="-122"/>
                <a:cs typeface="Calibri" pitchFamily="34" charset="-120"/>
              </a:rPr>
              <a:t>Economic Losses
</a:t>
            </a:r>
            <a:endParaRPr lang="en-US" sz="1600" dirty="0"/>
          </a:p>
        </p:txBody>
      </p:sp>
      <p:sp>
        <p:nvSpPr>
          <p:cNvPr id="11" name="Text 9"/>
          <p:cNvSpPr/>
          <p:nvPr/>
        </p:nvSpPr>
        <p:spPr>
          <a:xfrm>
            <a:off x="4802067" y="4034056"/>
            <a:ext cx="2587402" cy="515613"/>
          </a:xfrm>
          <a:prstGeom prst="rect">
            <a:avLst/>
          </a:prstGeom>
          <a:noFill/>
          <a:ln/>
        </p:spPr>
        <p:txBody>
          <a:bodyPr wrap="square" lIns="1016" tIns="1016" rIns="1016" bIns="1016" rtlCol="0" anchor="t"/>
          <a:lstStyle/>
          <a:p>
            <a:pPr marL="0" indent="0" algn="ctr">
              <a:lnSpc>
                <a:spcPct val="145000"/>
              </a:lnSpc>
              <a:buNone/>
            </a:pPr>
            <a:r>
              <a:rPr lang="en-US" sz="1300" dirty="0">
                <a:solidFill>
                  <a:srgbClr val="E9D8C8"/>
                </a:solidFill>
                <a:latin typeface="Calibri" pitchFamily="34" charset="0"/>
                <a:ea typeface="Calibri" pitchFamily="34" charset="-122"/>
                <a:cs typeface="Calibri" pitchFamily="34" charset="-120"/>
              </a:rPr>
              <a:t>Global losses due to disasters each year
</a:t>
            </a:r>
            <a:endParaRPr lang="en-US" sz="1300" dirty="0"/>
          </a:p>
        </p:txBody>
      </p:sp>
      <p:sp>
        <p:nvSpPr>
          <p:cNvPr id="12" name="Text 10"/>
          <p:cNvSpPr/>
          <p:nvPr/>
        </p:nvSpPr>
        <p:spPr>
          <a:xfrm>
            <a:off x="8636418" y="2661863"/>
            <a:ext cx="1454749" cy="754361"/>
          </a:xfrm>
          <a:prstGeom prst="rect">
            <a:avLst/>
          </a:prstGeom>
          <a:noFill/>
          <a:ln/>
        </p:spPr>
        <p:txBody>
          <a:bodyPr wrap="square" lIns="1016" tIns="1016" rIns="1016" bIns="1016" rtlCol="0" anchor="t"/>
          <a:lstStyle/>
          <a:p>
            <a:pPr marL="0" indent="0" algn="ctr">
              <a:lnSpc>
                <a:spcPct val="110000"/>
              </a:lnSpc>
              <a:buNone/>
            </a:pPr>
            <a:r>
              <a:rPr lang="en-US" sz="4900" b="1" dirty="0">
                <a:solidFill>
                  <a:srgbClr val="EBD671"/>
                </a:solidFill>
                <a:latin typeface="Calibri" pitchFamily="34" charset="0"/>
                <a:ea typeface="Calibri" pitchFamily="34" charset="-122"/>
                <a:cs typeface="Calibri" pitchFamily="34" charset="-120"/>
              </a:rPr>
              <a:t>10%
</a:t>
            </a:r>
            <a:endParaRPr lang="en-US" sz="4900" dirty="0"/>
          </a:p>
        </p:txBody>
      </p:sp>
      <p:sp>
        <p:nvSpPr>
          <p:cNvPr id="13" name="Text 11"/>
          <p:cNvSpPr/>
          <p:nvPr/>
        </p:nvSpPr>
        <p:spPr>
          <a:xfrm>
            <a:off x="8833264" y="3517816"/>
            <a:ext cx="1061058" cy="285743"/>
          </a:xfrm>
          <a:prstGeom prst="rect">
            <a:avLst/>
          </a:prstGeom>
          <a:noFill/>
          <a:ln/>
        </p:spPr>
        <p:txBody>
          <a:bodyPr wrap="square" lIns="1016" tIns="1016" rIns="1016" bIns="1016" rtlCol="0" anchor="t"/>
          <a:lstStyle/>
          <a:p>
            <a:pPr marL="0" indent="0" algn="ctr">
              <a:lnSpc>
                <a:spcPct val="125000"/>
              </a:lnSpc>
              <a:buNone/>
            </a:pPr>
            <a:r>
              <a:rPr lang="en-US" sz="1600" b="1" dirty="0">
                <a:solidFill>
                  <a:srgbClr val="F2B29C"/>
                </a:solidFill>
                <a:latin typeface="Calibri" pitchFamily="34" charset="0"/>
                <a:ea typeface="Calibri" pitchFamily="34" charset="-122"/>
                <a:cs typeface="Calibri" pitchFamily="34" charset="-120"/>
              </a:rPr>
              <a:t>GDP Loss
</a:t>
            </a:r>
            <a:endParaRPr lang="en-US" sz="1600" dirty="0"/>
          </a:p>
        </p:txBody>
      </p:sp>
      <p:sp>
        <p:nvSpPr>
          <p:cNvPr id="14" name="Text 12"/>
          <p:cNvSpPr/>
          <p:nvPr/>
        </p:nvSpPr>
        <p:spPr>
          <a:xfrm>
            <a:off x="8070171" y="3905152"/>
            <a:ext cx="2587402" cy="773411"/>
          </a:xfrm>
          <a:prstGeom prst="rect">
            <a:avLst/>
          </a:prstGeom>
          <a:noFill/>
          <a:ln/>
        </p:spPr>
        <p:txBody>
          <a:bodyPr wrap="square" lIns="1016" tIns="1016" rIns="1016" bIns="1016" rtlCol="0" anchor="t"/>
          <a:lstStyle/>
          <a:p>
            <a:pPr marL="0" indent="0" algn="ctr">
              <a:lnSpc>
                <a:spcPct val="145000"/>
              </a:lnSpc>
              <a:buNone/>
            </a:pPr>
            <a:r>
              <a:rPr lang="en-US" sz="1300" dirty="0">
                <a:solidFill>
                  <a:srgbClr val="E9D8C8"/>
                </a:solidFill>
                <a:latin typeface="Calibri" pitchFamily="34" charset="0"/>
                <a:ea typeface="Calibri" pitchFamily="34" charset="-122"/>
                <a:cs typeface="Calibri" pitchFamily="34" charset="-120"/>
              </a:rPr>
              <a:t>Potential economic impact of pandemics on affected countries
</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562B35"/>
        </a:solidFill>
        <a:effectLst/>
      </p:bgPr>
    </p:bg>
    <p:spTree>
      <p:nvGrpSpPr>
        <p:cNvPr id="1" name=""/>
        <p:cNvGrpSpPr/>
        <p:nvPr/>
      </p:nvGrpSpPr>
      <p:grpSpPr>
        <a:xfrm>
          <a:off x="0" y="0"/>
          <a:ext cx="0" cy="0"/>
          <a:chOff x="0" y="0"/>
          <a:chExt cx="0" cy="0"/>
        </a:xfrm>
      </p:grpSpPr>
      <p:sp>
        <p:nvSpPr>
          <p:cNvPr id="2" name="Shape 0"/>
          <p:cNvSpPr/>
          <p:nvPr/>
        </p:nvSpPr>
        <p:spPr>
          <a:xfrm>
            <a:off x="1269968" y="2343091"/>
            <a:ext cx="9651759" cy="2908227"/>
          </a:xfrm>
          <a:prstGeom prst="roundRect">
            <a:avLst>
              <a:gd name="adj" fmla="val 7860"/>
            </a:avLst>
          </a:prstGeom>
          <a:solidFill>
            <a:srgbClr val="FFFFFF">
              <a:alpha val="6000"/>
            </a:srgbClr>
          </a:solidFill>
          <a:ln w="12700">
            <a:solidFill>
              <a:srgbClr val="FFFFFF"/>
            </a:solidFill>
            <a:prstDash val="solid"/>
          </a:ln>
        </p:spPr>
      </p:sp>
      <p:sp>
        <p:nvSpPr>
          <p:cNvPr id="3" name="Text 1"/>
          <p:cNvSpPr/>
          <p:nvPr/>
        </p:nvSpPr>
        <p:spPr>
          <a:xfrm>
            <a:off x="5333867" y="1682708"/>
            <a:ext cx="1523962" cy="1142971"/>
          </a:xfrm>
          <a:prstGeom prst="rect">
            <a:avLst/>
          </a:prstGeom>
          <a:noFill/>
          <a:ln/>
        </p:spPr>
        <p:txBody>
          <a:bodyPr wrap="square" lIns="1016" tIns="1016" rIns="1016" bIns="1016" rtlCol="0" anchor="t"/>
          <a:lstStyle/>
          <a:p>
            <a:pPr marL="0" indent="0" algn="ctr">
              <a:lnSpc>
                <a:spcPct val="130000"/>
              </a:lnSpc>
              <a:buNone/>
            </a:pPr>
            <a:r>
              <a:rPr lang="en-US" sz="8600" b="1" dirty="0">
                <a:solidFill>
                  <a:srgbClr val="EBD671"/>
                </a:solidFill>
                <a:latin typeface="Calibri" pitchFamily="34" charset="0"/>
                <a:ea typeface="Calibri" pitchFamily="34" charset="-122"/>
                <a:cs typeface="Calibri" pitchFamily="34" charset="-120"/>
              </a:rPr>
              <a:t>“
</a:t>
            </a:r>
            <a:endParaRPr lang="en-US" sz="8600" dirty="0"/>
          </a:p>
        </p:txBody>
      </p:sp>
      <p:sp>
        <p:nvSpPr>
          <p:cNvPr id="4" name="Text 2"/>
          <p:cNvSpPr/>
          <p:nvPr/>
        </p:nvSpPr>
        <p:spPr>
          <a:xfrm>
            <a:off x="1523962" y="2724082"/>
            <a:ext cx="9143771" cy="1003275"/>
          </a:xfrm>
          <a:prstGeom prst="rect">
            <a:avLst/>
          </a:prstGeom>
          <a:noFill/>
          <a:ln/>
        </p:spPr>
        <p:txBody>
          <a:bodyPr wrap="square" lIns="1016" tIns="1016" rIns="1016" bIns="1016" rtlCol="0" anchor="t"/>
          <a:lstStyle/>
          <a:p>
            <a:pPr marL="0" indent="0" algn="ctr">
              <a:lnSpc>
                <a:spcPct val="130000"/>
              </a:lnSpc>
              <a:buNone/>
            </a:pPr>
            <a:r>
              <a:rPr lang="en-US" sz="2500" dirty="0">
                <a:solidFill>
                  <a:srgbClr val="F2B29C"/>
                </a:solidFill>
                <a:latin typeface="Calibri" pitchFamily="34" charset="0"/>
                <a:ea typeface="Calibri" pitchFamily="34" charset="-122"/>
                <a:cs typeface="Calibri" pitchFamily="34" charset="-120"/>
              </a:rPr>
              <a:t>Preparedness today leads to resilience tomorrow.
</a:t>
            </a:r>
            <a:endParaRPr lang="en-US" sz="2500" dirty="0"/>
          </a:p>
        </p:txBody>
      </p:sp>
      <p:sp>
        <p:nvSpPr>
          <p:cNvPr id="5" name="Shape 3"/>
          <p:cNvSpPr/>
          <p:nvPr/>
        </p:nvSpPr>
        <p:spPr>
          <a:xfrm>
            <a:off x="5841854" y="3930552"/>
            <a:ext cx="507987" cy="50799"/>
          </a:xfrm>
          <a:prstGeom prst="rect">
            <a:avLst/>
          </a:prstGeom>
          <a:solidFill>
            <a:srgbClr val="EBD671"/>
          </a:solidFill>
          <a:ln/>
        </p:spPr>
      </p:sp>
      <p:sp>
        <p:nvSpPr>
          <p:cNvPr id="6" name="Text 4"/>
          <p:cNvSpPr/>
          <p:nvPr/>
        </p:nvSpPr>
        <p:spPr>
          <a:xfrm>
            <a:off x="1523962" y="4184545"/>
            <a:ext cx="9143771" cy="330192"/>
          </a:xfrm>
          <a:prstGeom prst="rect">
            <a:avLst/>
          </a:prstGeom>
          <a:noFill/>
          <a:ln/>
        </p:spPr>
        <p:txBody>
          <a:bodyPr wrap="square" lIns="1016" tIns="1016" rIns="1016" bIns="1016" rtlCol="0" anchor="t"/>
          <a:lstStyle/>
          <a:p>
            <a:pPr marL="0" indent="0" algn="ctr">
              <a:lnSpc>
                <a:spcPct val="130000"/>
              </a:lnSpc>
              <a:buNone/>
            </a:pPr>
            <a:r>
              <a:rPr lang="en-US" sz="1400" b="1" dirty="0">
                <a:solidFill>
                  <a:srgbClr val="F2B29C"/>
                </a:solidFill>
                <a:latin typeface="Calibri" pitchFamily="34" charset="0"/>
                <a:ea typeface="Calibri" pitchFamily="34" charset="-122"/>
                <a:cs typeface="Calibri" pitchFamily="34" charset="-120"/>
              </a:rPr>
              <a:t>Unknown
</a:t>
            </a:r>
            <a:endParaRPr lang="en-US" sz="1400" dirty="0"/>
          </a:p>
        </p:txBody>
      </p:sp>
      <p:sp>
        <p:nvSpPr>
          <p:cNvPr id="7" name="Text 5"/>
          <p:cNvSpPr/>
          <p:nvPr/>
        </p:nvSpPr>
        <p:spPr>
          <a:xfrm>
            <a:off x="1523962" y="4565536"/>
            <a:ext cx="9143771" cy="380990"/>
          </a:xfrm>
          <a:prstGeom prst="rect">
            <a:avLst/>
          </a:prstGeom>
          <a:noFill/>
          <a:ln/>
        </p:spPr>
        <p:txBody>
          <a:bodyPr wrap="square" lIns="1016" tIns="1016" rIns="1016" bIns="1016" rtlCol="0" anchor="t"/>
          <a:lstStyle/>
          <a:p>
            <a:pPr marL="0" indent="0" algn="ctr">
              <a:lnSpc>
                <a:spcPct val="130000"/>
              </a:lnSpc>
              <a:buNone/>
            </a:pPr>
            <a:r>
              <a:rPr lang="en-US" sz="1200" dirty="0">
                <a:solidFill>
                  <a:srgbClr val="E6D0C0"/>
                </a:solidFill>
                <a:latin typeface="Calibri" pitchFamily="34" charset="0"/>
                <a:ea typeface="Calibri" pitchFamily="34" charset="-122"/>
                <a:cs typeface="Calibri" pitchFamily="34" charset="-120"/>
              </a:rPr>
              <a:t>This quote emphasizes the importance of proactive measures in disaster management, encouraging communities to be ready for potential hazards.
</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562B35"/>
        </a:solidFill>
        <a:effectLst/>
      </p:bgPr>
    </p:bg>
    <p:spTree>
      <p:nvGrpSpPr>
        <p:cNvPr id="1" name=""/>
        <p:cNvGrpSpPr/>
        <p:nvPr/>
      </p:nvGrpSpPr>
      <p:grpSpPr>
        <a:xfrm>
          <a:off x="0" y="0"/>
          <a:ext cx="0" cy="0"/>
          <a:chOff x="0" y="0"/>
          <a:chExt cx="0" cy="0"/>
        </a:xfrm>
      </p:grpSpPr>
      <p:sp>
        <p:nvSpPr>
          <p:cNvPr id="2" name="Shape 0"/>
          <p:cNvSpPr/>
          <p:nvPr/>
        </p:nvSpPr>
        <p:spPr>
          <a:xfrm>
            <a:off x="5740256" y="2768531"/>
            <a:ext cx="711182" cy="63498"/>
          </a:xfrm>
          <a:prstGeom prst="rect">
            <a:avLst/>
          </a:prstGeom>
          <a:solidFill>
            <a:srgbClr val="EBD671"/>
          </a:solidFill>
          <a:ln/>
        </p:spPr>
      </p:sp>
      <p:sp>
        <p:nvSpPr>
          <p:cNvPr id="3" name="Text 1"/>
          <p:cNvSpPr/>
          <p:nvPr/>
        </p:nvSpPr>
        <p:spPr>
          <a:xfrm>
            <a:off x="4712852" y="2096872"/>
            <a:ext cx="2765991" cy="437501"/>
          </a:xfrm>
          <a:prstGeom prst="rect">
            <a:avLst/>
          </a:prstGeom>
          <a:noFill/>
          <a:ln/>
        </p:spPr>
        <p:txBody>
          <a:bodyPr wrap="square" lIns="1016" tIns="1016" rIns="1016" bIns="1016" rtlCol="0" anchor="t"/>
          <a:lstStyle/>
          <a:p>
            <a:pPr marL="0" indent="0" algn="ctr">
              <a:lnSpc>
                <a:spcPct val="118804"/>
              </a:lnSpc>
              <a:buNone/>
            </a:pPr>
            <a:r>
              <a:rPr lang="en-US" sz="2600" b="1" dirty="0">
                <a:solidFill>
                  <a:srgbClr val="F2B29C"/>
                </a:solidFill>
                <a:latin typeface="Calibri" pitchFamily="34" charset="0"/>
                <a:ea typeface="Calibri" pitchFamily="34" charset="-122"/>
                <a:cs typeface="Calibri" pitchFamily="34" charset="-120"/>
              </a:rPr>
              <a:t>Key Takeaways
</a:t>
            </a:r>
            <a:endParaRPr lang="en-US" sz="2600" dirty="0"/>
          </a:p>
        </p:txBody>
      </p:sp>
      <p:sp>
        <p:nvSpPr>
          <p:cNvPr id="4" name="Text 2"/>
          <p:cNvSpPr/>
          <p:nvPr/>
        </p:nvSpPr>
        <p:spPr>
          <a:xfrm>
            <a:off x="1928605" y="3081090"/>
            <a:ext cx="8334484" cy="2314679"/>
          </a:xfrm>
          <a:prstGeom prst="rect">
            <a:avLst/>
          </a:prstGeom>
          <a:noFill/>
          <a:ln/>
        </p:spPr>
        <p:txBody>
          <a:bodyPr wrap="square" lIns="1016" tIns="1016" rIns="1016" bIns="1016" rtlCol="0" anchor="t"/>
          <a:lstStyle/>
          <a:p>
            <a:pPr marL="0" indent="0" algn="ctr">
              <a:lnSpc>
                <a:spcPct val="162695"/>
              </a:lnSpc>
              <a:buNone/>
            </a:pPr>
            <a:r>
              <a:rPr lang="en-US" sz="1400" dirty="0">
                <a:solidFill>
                  <a:srgbClr val="E9D8C8"/>
                </a:solidFill>
                <a:latin typeface="Calibri" pitchFamily="34" charset="0"/>
                <a:ea typeface="Calibri" pitchFamily="34" charset="-122"/>
                <a:cs typeface="Calibri" pitchFamily="34" charset="-120"/>
              </a:rPr>
              <a:t>This presentation highlighted the critical factors, consequences, and management strategies for natural disasters like earthquakes, floods, cloud bursts, and landslides, alongside the pandemic as a biological hazard. Key recommendations include enhancing early warning systems, improving community preparedness, and fostering interdisciplinary collaboration. Moving forward, it is essential to prioritize sustainable practices and invest in research to mitigate these hazards effectively, ensuring resilience in vulnerable communities.
</a:t>
            </a:r>
            <a:endParaRPr lang="en-US" sz="1400" dirty="0"/>
          </a:p>
        </p:txBody>
      </p:sp>
      <p:sp>
        <p:nvSpPr>
          <p:cNvPr id="5" name="Shape 3"/>
          <p:cNvSpPr/>
          <p:nvPr/>
        </p:nvSpPr>
        <p:spPr>
          <a:xfrm>
            <a:off x="5755496" y="2777414"/>
            <a:ext cx="680544" cy="60644"/>
          </a:xfrm>
          <a:prstGeom prst="ellipse">
            <a:avLst/>
          </a:prstGeom>
          <a:solidFill>
            <a:srgbClr val="EBD671"/>
          </a:solidFill>
          <a:ln/>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1031</Words>
  <Application>Microsoft Office PowerPoint</Application>
  <PresentationFormat>Widescreen</PresentationFormat>
  <Paragraphs>96</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Ranjita Roy Sarkar</cp:lastModifiedBy>
  <cp:revision>2</cp:revision>
  <dcterms:created xsi:type="dcterms:W3CDTF">2026-08-25T18:30:24Z</dcterms:created>
  <dcterms:modified xsi:type="dcterms:W3CDTF">2026-08-25T18:55:07Z</dcterms:modified>
</cp:coreProperties>
</file>