
<file path=[Content_Types].xml><?xml version="1.0" encoding="utf-8"?>
<Types xmlns="http://schemas.openxmlformats.org/package/2006/content-types">
  <Default Extension="xml" ContentType="application/vnd.openxmlformats-officedocument.extended-properties+xml"/>
  <Default Extension="png" ContentType="image/png"/>
  <Default Extension="svg" ContentType="image/svg+xml"/>
  <Default Extension="jpe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charts/chart1.xml" ContentType="application/vnd.openxmlformats-officedocument.drawingml.chart+xml"/>
  <Override PartName="/ppt/slides/slide11.xml" ContentType="application/vnd.openxmlformats-officedocument.presentationml.slide+xml"/>
  <Override PartName="/ppt/notesSlides/notesSlide11.xml" ContentType="application/vnd.openxmlformats-officedocument.presentationml.notesSlide+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viewProps.xml" ContentType="application/vnd.openxmlformats-officedocument.presentationml.viewProps+xml"/>
  <Override PartName="/ppt/slides/slide9.xml" ContentType="application/vnd.openxmlformats-officedocument.presentationml.slide+xml"/>
  <Override PartName="/ppt/notesSlides/notesSlide9.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presProps.xml" ContentType="application/vnd.openxmlformats-officedocument.presentationml.presProp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974" y="106"/>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notesMaster" Target="/ppt/notesMasters/notesMaster1.xml" Id="rId13"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tableStyles" Target="/ppt/tableStyles.xml" Id="rId17" /><Relationship Type="http://schemas.openxmlformats.org/officeDocument/2006/relationships/slide" Target="/ppt/slides/slide1.xml" Id="rId2" /><Relationship Type="http://schemas.openxmlformats.org/officeDocument/2006/relationships/theme" Target="/ppt/theme/theme1.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viewProps" Target="/ppt/viewProps.xml" Id="rId15" /><Relationship Type="http://schemas.openxmlformats.org/officeDocument/2006/relationships/slide" Target="/ppt/slides/slide9.xml" Id="rId10"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presProps" Target="/ppt/presProps.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Response Effectiveness (%)</c:v>
                </c:pt>
              </c:strCache>
            </c:strRef>
          </c:tx>
          <c:spPr>
            <a:solidFill>
              <a:srgbClr val="FF6B6B"/>
            </a:solidFill>
            <a:effectLst/>
          </c:spPr>
          <c:invertIfNegative val="0"/>
          <c:dPt>
            <c:idx val="0"/>
            <c:invertIfNegative val="0"/>
            <c:bubble3D val="0"/>
            <c:extLst>
              <c:ext xmlns:c16="http://schemas.microsoft.com/office/drawing/2014/chart" uri="{C3380CC4-5D6E-409C-BE32-E72D297353CC}">
                <c16:uniqueId val="{00000001-031E-4CCE-8BDC-B7C1BC9A0223}"/>
              </c:ext>
            </c:extLst>
          </c:dPt>
          <c:dPt>
            <c:idx val="1"/>
            <c:invertIfNegative val="0"/>
            <c:bubble3D val="0"/>
            <c:spPr>
              <a:solidFill>
                <a:srgbClr val="4ECDC4"/>
              </a:solidFill>
              <a:effectLst/>
            </c:spPr>
            <c:extLst>
              <c:ext xmlns:c16="http://schemas.microsoft.com/office/drawing/2014/chart" uri="{C3380CC4-5D6E-409C-BE32-E72D297353CC}">
                <c16:uniqueId val="{00000003-031E-4CCE-8BDC-B7C1BC9A0223}"/>
              </c:ext>
            </c:extLst>
          </c:dPt>
          <c:dPt>
            <c:idx val="2"/>
            <c:invertIfNegative val="0"/>
            <c:bubble3D val="0"/>
            <c:spPr>
              <a:solidFill>
                <a:srgbClr val="FFE66D"/>
              </a:solidFill>
              <a:effectLst/>
            </c:spPr>
            <c:extLst>
              <c:ext xmlns:c16="http://schemas.microsoft.com/office/drawing/2014/chart" uri="{C3380CC4-5D6E-409C-BE32-E72D297353CC}">
                <c16:uniqueId val="{00000005-031E-4CCE-8BDC-B7C1BC9A0223}"/>
              </c:ext>
            </c:extLst>
          </c:dPt>
          <c:dPt>
            <c:idx val="3"/>
            <c:invertIfNegative val="0"/>
            <c:bubble3D val="0"/>
            <c:spPr>
              <a:solidFill>
                <a:srgbClr val="A8E6CF"/>
              </a:solidFill>
              <a:effectLst/>
            </c:spPr>
            <c:extLst>
              <c:ext xmlns:c16="http://schemas.microsoft.com/office/drawing/2014/chart" uri="{C3380CC4-5D6E-409C-BE32-E72D297353CC}">
                <c16:uniqueId val="{00000007-031E-4CCE-8BDC-B7C1BC9A0223}"/>
              </c:ext>
            </c:extLst>
          </c:dPt>
          <c:dLbls>
            <c:numFmt formatCode="#,##0" sourceLinked="0"/>
            <c:spPr>
              <a:noFill/>
              <a:ln>
                <a:noFill/>
              </a:ln>
              <a:effectLst/>
            </c:spPr>
            <c:txPr>
              <a:bodyPr/>
              <a:lstStyle/>
              <a:p>
                <a:pPr>
                  <a:defRPr sz="1000" b="0" i="0" u="none" strike="noStrike">
                    <a:solidFill>
                      <a:srgbClr val="FFFFFF"/>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Preparedness</c:v>
                </c:pt>
                <c:pt idx="1">
                  <c:v>Response</c:v>
                </c:pt>
                <c:pt idx="2">
                  <c:v>Recovery</c:v>
                </c:pt>
                <c:pt idx="3">
                  <c:v>Mitigation</c:v>
                </c:pt>
              </c:strCache>
            </c:strRef>
          </c:cat>
          <c:val>
            <c:numRef>
              <c:f>Sheet1!$B$2:$B$5</c:f>
              <c:numCache>
                <c:formatCode>General</c:formatCode>
                <c:ptCount val="4"/>
                <c:pt idx="0">
                  <c:v>75</c:v>
                </c:pt>
                <c:pt idx="1">
                  <c:v>85</c:v>
                </c:pt>
                <c:pt idx="2">
                  <c:v>65</c:v>
                </c:pt>
                <c:pt idx="3">
                  <c:v>70</c:v>
                </c:pt>
              </c:numCache>
            </c:numRef>
          </c:val>
          <c:extLst>
            <c:ext xmlns:c16="http://schemas.microsoft.com/office/drawing/2014/chart" uri="{C3380CC4-5D6E-409C-BE32-E72D297353CC}">
              <c16:uniqueId val="{00000008-031E-4CCE-8BDC-B7C1BC9A022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FFFFFF"/>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998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image" Target="/ppt/media/image5.svg" Id="rId7"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4.png" Id="rId6" /><Relationship Type="http://schemas.openxmlformats.org/officeDocument/2006/relationships/image" Target="/ppt/media/image3.svg" Id="rId5"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10.png" Id="rId8" /><Relationship Type="http://schemas.openxmlformats.org/officeDocument/2006/relationships/image" Target="/ppt/media/image1.png" Id="rId3" /><Relationship Type="http://schemas.openxmlformats.org/officeDocument/2006/relationships/image" Target="/ppt/media/image9.svg" Id="rId7" /><Relationship Type="http://schemas.openxmlformats.org/officeDocument/2006/relationships/image" Target="/ppt/media/image14.jpeg" Id="rId12" /><Relationship Type="http://schemas.openxmlformats.org/officeDocument/2006/relationships/notesSlide" Target="/ppt/notesSlides/notesSlide2.xml" Id="rId2" /><Relationship Type="http://schemas.openxmlformats.org/officeDocument/2006/relationships/slideLayout" Target="/ppt/slideLayouts/slideLayout1.xml" Id="rId1" /><Relationship Type="http://schemas.openxmlformats.org/officeDocument/2006/relationships/image" Target="/ppt/media/image8.png" Id="rId6" /><Relationship Type="http://schemas.openxmlformats.org/officeDocument/2006/relationships/image" Target="/ppt/media/image13.svg" Id="rId11" /><Relationship Type="http://schemas.openxmlformats.org/officeDocument/2006/relationships/image" Target="/ppt/media/image7.svg" Id="rId5" /><Relationship Type="http://schemas.openxmlformats.org/officeDocument/2006/relationships/image" Target="/ppt/media/image12.png" Id="rId10" /><Relationship Type="http://schemas.openxmlformats.org/officeDocument/2006/relationships/image" Target="/ppt/media/image6.png" Id="rId4" /><Relationship Type="http://schemas.openxmlformats.org/officeDocument/2006/relationships/image" Target="/ppt/media/image11.svg" Id="rId9" /></Relationships>
</file>

<file path=ppt/slides/_rels/slide3.xml.rels>&#65279;<?xml version="1.0" encoding="utf-8"?><Relationships xmlns="http://schemas.openxmlformats.org/package/2006/relationships"><Relationship Type="http://schemas.openxmlformats.org/officeDocument/2006/relationships/image" Target="/ppt/media/image20.png" Id="rId8" /><Relationship Type="http://schemas.openxmlformats.org/officeDocument/2006/relationships/image" Target="/ppt/media/image25.svg" Id="rId13" /><Relationship Type="http://schemas.openxmlformats.org/officeDocument/2006/relationships/image" Target="/ppt/media/image15.png" Id="rId3" /><Relationship Type="http://schemas.openxmlformats.org/officeDocument/2006/relationships/image" Target="/ppt/media/image19.svg" Id="rId7" /><Relationship Type="http://schemas.openxmlformats.org/officeDocument/2006/relationships/image" Target="/ppt/media/image24.png" Id="rId12" /><Relationship Type="http://schemas.openxmlformats.org/officeDocument/2006/relationships/notesSlide" Target="/ppt/notesSlides/notesSlide3.xml" Id="rId2" /><Relationship Type="http://schemas.openxmlformats.org/officeDocument/2006/relationships/image" Target="/ppt/media/image28.jpeg" Id="rId16" /><Relationship Type="http://schemas.openxmlformats.org/officeDocument/2006/relationships/slideLayout" Target="/ppt/slideLayouts/slideLayout1.xml" Id="rId1" /><Relationship Type="http://schemas.openxmlformats.org/officeDocument/2006/relationships/image" Target="/ppt/media/image18.png" Id="rId6" /><Relationship Type="http://schemas.openxmlformats.org/officeDocument/2006/relationships/image" Target="/ppt/media/image23.svg" Id="rId11" /><Relationship Type="http://schemas.openxmlformats.org/officeDocument/2006/relationships/image" Target="/ppt/media/image17.svg" Id="rId5" /><Relationship Type="http://schemas.openxmlformats.org/officeDocument/2006/relationships/image" Target="/ppt/media/image27.svg" Id="rId15" /><Relationship Type="http://schemas.openxmlformats.org/officeDocument/2006/relationships/image" Target="/ppt/media/image22.png" Id="rId10" /><Relationship Type="http://schemas.openxmlformats.org/officeDocument/2006/relationships/image" Target="/ppt/media/image16.png" Id="rId4" /><Relationship Type="http://schemas.openxmlformats.org/officeDocument/2006/relationships/image" Target="/ppt/media/image21.svg" Id="rId9" /><Relationship Type="http://schemas.openxmlformats.org/officeDocument/2006/relationships/image" Target="/ppt/media/image26.png" Id="rId14" /></Relationships>
</file>

<file path=ppt/slides/_rels/slide4.xml.rels>&#65279;<?xml version="1.0" encoding="utf-8"?><Relationships xmlns="http://schemas.openxmlformats.org/package/2006/relationships"><Relationship Type="http://schemas.openxmlformats.org/officeDocument/2006/relationships/image" Target="/ppt/media/image29.png" Id="rId8" /><Relationship Type="http://schemas.openxmlformats.org/officeDocument/2006/relationships/image" Target="/ppt/media/image15.png" Id="rId3" /><Relationship Type="http://schemas.openxmlformats.org/officeDocument/2006/relationships/image" Target="/ppt/media/image19.svg" Id="rId7"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8.png" Id="rId6" /><Relationship Type="http://schemas.openxmlformats.org/officeDocument/2006/relationships/image" Target="/ppt/media/image17.svg" Id="rId5" /><Relationship Type="http://schemas.openxmlformats.org/officeDocument/2006/relationships/image" Target="/ppt/media/image16.png" Id="rId4" /><Relationship Type="http://schemas.openxmlformats.org/officeDocument/2006/relationships/image" Target="/ppt/media/image30.svg" Id="rId9" /></Relationships>
</file>

<file path=ppt/slides/_rels/slide5.xml.rels>&#65279;<?xml version="1.0" encoding="utf-8"?><Relationships xmlns="http://schemas.openxmlformats.org/package/2006/relationships"><Relationship Type="http://schemas.openxmlformats.org/officeDocument/2006/relationships/image" Target="/ppt/media/image31.png" Id="rId3" /><Relationship Type="http://schemas.openxmlformats.org/officeDocument/2006/relationships/image" Target="/ppt/media/image35.svg" Id="rId7" /><Relationship Type="http://schemas.openxmlformats.org/officeDocument/2006/relationships/notesSlide" Target="/ppt/notesSlides/notesSlide5.xml" Id="rId2" /><Relationship Type="http://schemas.openxmlformats.org/officeDocument/2006/relationships/slideLayout" Target="/ppt/slideLayouts/slideLayout1.xml" Id="rId1" /><Relationship Type="http://schemas.openxmlformats.org/officeDocument/2006/relationships/image" Target="/ppt/media/image34.png" Id="rId6" /><Relationship Type="http://schemas.openxmlformats.org/officeDocument/2006/relationships/image" Target="/ppt/media/image33.svg" Id="rId5" /><Relationship Type="http://schemas.openxmlformats.org/officeDocument/2006/relationships/image" Target="/ppt/media/image32.png" Id="rId4" /></Relationships>
</file>

<file path=ppt/slides/_rels/slide6.xml.rels>&#65279;<?xml version="1.0" encoding="utf-8"?><Relationships xmlns="http://schemas.openxmlformats.org/package/2006/relationships"><Relationship Type="http://schemas.openxmlformats.org/officeDocument/2006/relationships/image" Target="/ppt/media/image41.svg" Id="rId8" /><Relationship Type="http://schemas.openxmlformats.org/officeDocument/2006/relationships/image" Target="/ppt/media/image36.png" Id="rId3" /><Relationship Type="http://schemas.openxmlformats.org/officeDocument/2006/relationships/image" Target="/ppt/media/image40.png" Id="rId7"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39.svg" Id="rId6" /><Relationship Type="http://schemas.openxmlformats.org/officeDocument/2006/relationships/image" Target="/ppt/media/image38.png" Id="rId5" /><Relationship Type="http://schemas.openxmlformats.org/officeDocument/2006/relationships/image" Target="/ppt/media/image37.svg" Id="rId4" /><Relationship Type="http://schemas.openxmlformats.org/officeDocument/2006/relationships/chart" Target="/ppt/charts/chart1.xml" Id="rId9" /></Relationships>
</file>

<file path=ppt/slides/_rels/slide7.xml.rels>&#65279;<?xml version="1.0" encoding="utf-8"?><Relationships xmlns="http://schemas.openxmlformats.org/package/2006/relationships"><Relationship Type="http://schemas.openxmlformats.org/officeDocument/2006/relationships/image" Target="/ppt/media/image42.png" Id="rId8" /><Relationship Type="http://schemas.openxmlformats.org/officeDocument/2006/relationships/image" Target="/ppt/media/image47.svg" Id="rId13" /><Relationship Type="http://schemas.openxmlformats.org/officeDocument/2006/relationships/image" Target="/ppt/media/image15.png" Id="rId3" /><Relationship Type="http://schemas.openxmlformats.org/officeDocument/2006/relationships/image" Target="/ppt/media/image19.svg" Id="rId7" /><Relationship Type="http://schemas.openxmlformats.org/officeDocument/2006/relationships/image" Target="/ppt/media/image46.png" Id="rId12" /><Relationship Type="http://schemas.openxmlformats.org/officeDocument/2006/relationships/notesSlide" Target="/ppt/notesSlides/notesSlide7.xml" Id="rId2" /><Relationship Type="http://schemas.openxmlformats.org/officeDocument/2006/relationships/image" Target="/ppt/media/image50.jpeg" Id="rId16" /><Relationship Type="http://schemas.openxmlformats.org/officeDocument/2006/relationships/slideLayout" Target="/ppt/slideLayouts/slideLayout1.xml" Id="rId1" /><Relationship Type="http://schemas.openxmlformats.org/officeDocument/2006/relationships/image" Target="/ppt/media/image18.png" Id="rId6" /><Relationship Type="http://schemas.openxmlformats.org/officeDocument/2006/relationships/image" Target="/ppt/media/image45.svg" Id="rId11" /><Relationship Type="http://schemas.openxmlformats.org/officeDocument/2006/relationships/image" Target="/ppt/media/image17.svg" Id="rId5" /><Relationship Type="http://schemas.openxmlformats.org/officeDocument/2006/relationships/image" Target="/ppt/media/image49.svg" Id="rId15" /><Relationship Type="http://schemas.openxmlformats.org/officeDocument/2006/relationships/image" Target="/ppt/media/image44.png" Id="rId10" /><Relationship Type="http://schemas.openxmlformats.org/officeDocument/2006/relationships/image" Target="/ppt/media/image16.png" Id="rId4" /><Relationship Type="http://schemas.openxmlformats.org/officeDocument/2006/relationships/image" Target="/ppt/media/image43.svg" Id="rId9" /><Relationship Type="http://schemas.openxmlformats.org/officeDocument/2006/relationships/image" Target="/ppt/media/image48.png" Id="rId14" /></Relationships>
</file>

<file path=ppt/slides/_rels/slide8.xml.rels>&#65279;<?xml version="1.0" encoding="utf-8"?><Relationships xmlns="http://schemas.openxmlformats.org/package/2006/relationships"><Relationship Type="http://schemas.openxmlformats.org/officeDocument/2006/relationships/image" Target="/ppt/media/image56.jpeg" Id="rId8" /><Relationship Type="http://schemas.openxmlformats.org/officeDocument/2006/relationships/image" Target="/ppt/media/image51.png" Id="rId3" /><Relationship Type="http://schemas.openxmlformats.org/officeDocument/2006/relationships/image" Target="/ppt/media/image55.png" Id="rId7"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image" Target="/ppt/media/image54.svg" Id="rId6" /><Relationship Type="http://schemas.openxmlformats.org/officeDocument/2006/relationships/image" Target="/ppt/media/image53.png" Id="rId5" /><Relationship Type="http://schemas.openxmlformats.org/officeDocument/2006/relationships/image" Target="/ppt/media/image52.svg" Id="rId4" /></Relationships>
</file>

<file path=ppt/slides/_rels/slide9.xml.rels>&#65279;<?xml version="1.0" encoding="utf-8"?><Relationships xmlns="http://schemas.openxmlformats.org/package/2006/relationships"><Relationship Type="http://schemas.openxmlformats.org/officeDocument/2006/relationships/image" Target="/ppt/media/image57.png" Id="rId3" /><Relationship Type="http://schemas.openxmlformats.org/officeDocument/2006/relationships/image" Target="/ppt/media/image61.svg" Id="rId7" /><Relationship Type="http://schemas.openxmlformats.org/officeDocument/2006/relationships/notesSlide" Target="/ppt/notesSlides/notesSlide9.xml" Id="rId2" /><Relationship Type="http://schemas.openxmlformats.org/officeDocument/2006/relationships/slideLayout" Target="/ppt/slideLayouts/slideLayout1.xml" Id="rId1" /><Relationship Type="http://schemas.openxmlformats.org/officeDocument/2006/relationships/image" Target="/ppt/media/image60.png" Id="rId6" /><Relationship Type="http://schemas.openxmlformats.org/officeDocument/2006/relationships/image" Target="/ppt/media/image59.svg" Id="rId5" /><Relationship Type="http://schemas.openxmlformats.org/officeDocument/2006/relationships/image" Target="/ppt/media/image58.png" Id="rId4" /></Relationships>
</file>

<file path=ppt/slides/_rels/slide10.xml.rels>&#65279;<?xml version="1.0" encoding="utf-8"?><Relationships xmlns="http://schemas.openxmlformats.org/package/2006/relationships"><Relationship Type="http://schemas.openxmlformats.org/officeDocument/2006/relationships/image" Target="/ppt/media/image15.png" Id="rId3" /><Relationship Type="http://schemas.openxmlformats.org/officeDocument/2006/relationships/image" Target="/ppt/media/image19.svg" Id="rId7" /><Relationship Type="http://schemas.openxmlformats.org/officeDocument/2006/relationships/notesSlide" Target="/ppt/notesSlides/notesSlide10.xml" Id="rId2" /><Relationship Type="http://schemas.openxmlformats.org/officeDocument/2006/relationships/slideLayout" Target="/ppt/slideLayouts/slideLayout1.xml" Id="rId1" /><Relationship Type="http://schemas.openxmlformats.org/officeDocument/2006/relationships/image" Target="/ppt/media/image18.png" Id="rId6" /><Relationship Type="http://schemas.openxmlformats.org/officeDocument/2006/relationships/image" Target="/ppt/media/image17.svg" Id="rId5" /><Relationship Type="http://schemas.openxmlformats.org/officeDocument/2006/relationships/image" Target="/ppt/media/image16.png" Id="rId4" /></Relationships>
</file>

<file path=ppt/slides/_rels/slide11.xml.rels>&#65279;<?xml version="1.0" encoding="utf-8"?><Relationships xmlns="http://schemas.openxmlformats.org/package/2006/relationships"><Relationship Type="http://schemas.openxmlformats.org/officeDocument/2006/relationships/image" Target="/ppt/media/image66.png" Id="rId8" /><Relationship Type="http://schemas.openxmlformats.org/officeDocument/2006/relationships/image" Target="/ppt/media/image1.png" Id="rId3" /><Relationship Type="http://schemas.openxmlformats.org/officeDocument/2006/relationships/image" Target="/ppt/media/image65.svg" Id="rId7" /><Relationship Type="http://schemas.openxmlformats.org/officeDocument/2006/relationships/notesSlide" Target="/ppt/notesSlides/notesSlide11.xml" Id="rId2" /><Relationship Type="http://schemas.openxmlformats.org/officeDocument/2006/relationships/slideLayout" Target="/ppt/slideLayouts/slideLayout1.xml" Id="rId1" /><Relationship Type="http://schemas.openxmlformats.org/officeDocument/2006/relationships/image" Target="/ppt/media/image64.png" Id="rId6" /><Relationship Type="http://schemas.openxmlformats.org/officeDocument/2006/relationships/image" Target="/ppt/media/image63.svg" Id="rId5" /><Relationship Type="http://schemas.openxmlformats.org/officeDocument/2006/relationships/image" Target="/ppt/media/image62.png" Id="rId4" /><Relationship Type="http://schemas.openxmlformats.org/officeDocument/2006/relationships/image" Target="/ppt/media/image67.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29496"/>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04952" y="-1269968"/>
            <a:ext cx="5079873" cy="5079873"/>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016775" y="3555911"/>
            <a:ext cx="3129201" cy="3256369"/>
          </a:xfrm>
          <a:prstGeom prst="rect">
            <a:avLst/>
          </a:prstGeom>
        </p:spPr>
      </p:pic>
      <p:sp>
        <p:nvSpPr>
          <p:cNvPr id="7"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FFFFFF"/>
                </a:solidFill>
                <a:latin typeface="Calibri" pitchFamily="34" charset="0"/>
                <a:ea typeface="Calibri" pitchFamily="34" charset="-122"/>
                <a:cs typeface="Calibri" pitchFamily="34" charset="-120"/>
              </a:rPr>
              <a:t>National Disaster Management in India</a:t>
            </a:r>
          </a:p>
          <a:p>
            <a:pPr marL="0" indent="0" algn="l">
              <a:lnSpc>
                <a:spcPct val="130000"/>
              </a:lnSpc>
              <a:buNone/>
            </a:pPr>
            <a:r>
              <a:rPr lang="en-US" sz="2000" b="1" dirty="0">
                <a:solidFill>
                  <a:srgbClr val="FFFFFF"/>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FFFFFF"/>
                </a:solidFill>
                <a:latin typeface="Calibri" pitchFamily="34" charset="0"/>
                <a:ea typeface="Calibri" pitchFamily="34" charset="-122"/>
                <a:cs typeface="Calibri" pitchFamily="34" charset="-120"/>
              </a:rPr>
              <a:t>
</a:t>
            </a:r>
            <a:endParaRPr lang="en-US" sz="4100" dirty="0"/>
          </a:p>
        </p:txBody>
      </p:sp>
      <p:sp>
        <p:nvSpPr>
          <p:cNvPr id="11" name="Shape 4"/>
          <p:cNvSpPr/>
          <p:nvPr/>
        </p:nvSpPr>
        <p:spPr>
          <a:xfrm>
            <a:off x="1015975" y="1600160"/>
            <a:ext cx="711182" cy="63498"/>
          </a:xfrm>
          <a:prstGeom prst="rect">
            <a:avLst/>
          </a:prstGeom>
          <a:solidFill>
            <a:srgbClr val="FFE66D"/>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03835" y="-634984"/>
            <a:ext cx="2539937" cy="3809905"/>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381790" y="4317892"/>
            <a:ext cx="3764185" cy="2494388"/>
          </a:xfrm>
          <a:prstGeom prst="rect">
            <a:avLst/>
          </a:prstGeom>
        </p:spPr>
      </p:pic>
      <p:pic>
        <p:nvPicPr>
          <p:cNvPr id="5"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269968" y="3047924"/>
            <a:ext cx="4444889" cy="3764356"/>
          </a:xfrm>
          <a:prstGeom prst="rect">
            <a:avLst/>
          </a:prstGeom>
        </p:spPr>
      </p:pic>
      <p:pic>
        <p:nvPicPr>
          <p:cNvPr id="6"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079873" y="3809905"/>
            <a:ext cx="2539937" cy="2539937"/>
          </a:xfrm>
          <a:prstGeom prst="rect">
            <a:avLst/>
          </a:prstGeom>
        </p:spPr>
      </p:pic>
      <p:pic>
        <p:nvPicPr>
          <p:cNvPr id="7" name="Image 5" descr="preencoded.png"/>
          <p:cNvPicPr>
            <a:picLocks noChangeAspect="1"/>
          </p:cNvPicPr>
          <p:nvPr/>
        </p:nvPicPr>
        <p:blipFill>
          <a:blip r:embed="rId12"/>
          <a:srcRect/>
          <a:stretch/>
        </p:blipFill>
        <p:spPr>
          <a:xfrm>
            <a:off x="7619810" y="1015975"/>
            <a:ext cx="4063898" cy="4825879"/>
          </a:xfrm>
          <a:prstGeom prst="rect">
            <a:avLst/>
          </a:prstGeom>
        </p:spPr>
      </p:pic>
      <p:sp>
        <p:nvSpPr>
          <p:cNvPr id="8" name="Text 0"/>
          <p:cNvSpPr/>
          <p:nvPr/>
        </p:nvSpPr>
        <p:spPr>
          <a:xfrm>
            <a:off x="1015975" y="1803355"/>
            <a:ext cx="5994250"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FFFFFF"/>
                </a:solidFill>
                <a:latin typeface="Calibri" pitchFamily="34" charset="0"/>
                <a:ea typeface="Calibri" pitchFamily="34" charset="-122"/>
                <a:cs typeface="Calibri" pitchFamily="34" charset="-120"/>
              </a:rPr>
              <a:t>National Disaster Management in India
</a:t>
            </a:r>
            <a:endParaRPr lang="en-US" sz="3200" dirty="0"/>
          </a:p>
        </p:txBody>
      </p:sp>
      <p:sp>
        <p:nvSpPr>
          <p:cNvPr id="9" name="Text 1"/>
          <p:cNvSpPr/>
          <p:nvPr/>
        </p:nvSpPr>
        <p:spPr>
          <a:xfrm>
            <a:off x="1015975" y="3276518"/>
            <a:ext cx="5994250"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FFFFFF"/>
                </a:solidFill>
                <a:latin typeface="Calibri" pitchFamily="34" charset="0"/>
                <a:ea typeface="Calibri" pitchFamily="34" charset="-122"/>
                <a:cs typeface="Calibri" pitchFamily="34" charset="-120"/>
              </a:rPr>
              <a:t>This presentation explores the National Disaster Management Act of 2005, highlighting its significance in enhancing disaster preparedness and response in India. We will also examine the pivotal role of the National Institute of Disaster Management (NIDM) in implementing these strategies. By analyzing key metrics and case studies, we aim to provide a comprehensive understanding of disaster management frameworks and their impact on communities across the nation.
</a:t>
            </a:r>
            <a:endParaRPr lang="en-US" sz="1300" dirty="0"/>
          </a:p>
        </p:txBody>
      </p:sp>
      <p:sp>
        <p:nvSpPr>
          <p:cNvPr id="10" name="Shape 2"/>
          <p:cNvSpPr/>
          <p:nvPr/>
        </p:nvSpPr>
        <p:spPr>
          <a:xfrm>
            <a:off x="1015975" y="1498563"/>
            <a:ext cx="711182" cy="63498"/>
          </a:xfrm>
          <a:prstGeom prst="rect">
            <a:avLst/>
          </a:prstGeom>
          <a:solidFill>
            <a:srgbClr val="FFE66D"/>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10624555" y="6553036"/>
            <a:ext cx="1490943" cy="228594"/>
          </a:xfrm>
          <a:prstGeom prst="rect">
            <a:avLst/>
          </a:prstGeom>
          <a:solidFill>
            <a:srgbClr val="000000">
              <a:alpha val="60000"/>
            </a:srgbClr>
          </a:solidFill>
          <a:ln/>
        </p:spPr>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59746" y="4444889"/>
            <a:ext cx="1986229" cy="2367391"/>
          </a:xfrm>
          <a:prstGeom prst="rect">
            <a:avLst/>
          </a:prstGeom>
        </p:spPr>
      </p:pic>
      <p:pic>
        <p:nvPicPr>
          <p:cNvPr id="5"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89778" y="-1269968"/>
            <a:ext cx="3256197" cy="5079873"/>
          </a:xfrm>
          <a:prstGeom prst="rect">
            <a:avLst/>
          </a:prstGeom>
        </p:spPr>
      </p:pic>
      <p:sp>
        <p:nvSpPr>
          <p:cNvPr id="6" name="Text 1"/>
          <p:cNvSpPr/>
          <p:nvPr/>
        </p:nvSpPr>
        <p:spPr>
          <a:xfrm>
            <a:off x="599425" y="1860502"/>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Phases of Disaster Management
</a:t>
            </a:r>
            <a:endParaRPr lang="en-US" sz="1400" dirty="0"/>
          </a:p>
        </p:txBody>
      </p:sp>
      <p:sp>
        <p:nvSpPr>
          <p:cNvPr id="7" name="Text 2"/>
          <p:cNvSpPr/>
          <p:nvPr/>
        </p:nvSpPr>
        <p:spPr>
          <a:xfrm>
            <a:off x="599425" y="2165294"/>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Disaster management encompasses three critical phases: preparedness, response, and recovery, ensuring communities are equipped to handle emergencies effectively.
</a:t>
            </a:r>
            <a:endParaRPr lang="en-US" sz="1300" dirty="0"/>
          </a:p>
        </p:txBody>
      </p:sp>
      <p:sp>
        <p:nvSpPr>
          <p:cNvPr id="8" name="Text 3"/>
          <p:cNvSpPr/>
          <p:nvPr/>
        </p:nvSpPr>
        <p:spPr>
          <a:xfrm>
            <a:off x="4771270" y="1860502"/>
            <a:ext cx="3552101" cy="253994"/>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Key Stakeholders Involved
</a:t>
            </a:r>
            <a:endParaRPr lang="en-US" sz="1400" dirty="0"/>
          </a:p>
        </p:txBody>
      </p:sp>
      <p:sp>
        <p:nvSpPr>
          <p:cNvPr id="9" name="Text 4"/>
          <p:cNvSpPr/>
          <p:nvPr/>
        </p:nvSpPr>
        <p:spPr>
          <a:xfrm>
            <a:off x="4771270" y="2165294"/>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Effective disaster management involves collaboration among government agencies, NGOs, and local communities, each playing a vital role in mitigating disaster impacts.
</a:t>
            </a:r>
            <a:endParaRPr lang="en-US" sz="1300" dirty="0"/>
          </a:p>
        </p:txBody>
      </p:sp>
      <p:sp>
        <p:nvSpPr>
          <p:cNvPr id="10"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Minimizing Societal Impacts
</a:t>
            </a:r>
            <a:endParaRPr lang="en-US" sz="1400" dirty="0"/>
          </a:p>
        </p:txBody>
      </p:sp>
      <p:sp>
        <p:nvSpPr>
          <p:cNvPr id="11" name="Text 6"/>
          <p:cNvSpPr/>
          <p:nvPr/>
        </p:nvSpPr>
        <p:spPr>
          <a:xfrm>
            <a:off x="599425" y="4587124"/>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Proper disaster management strategies can reduce economic losses by up to 30%, highlighting the importance of proactive measures in safeguarding communities.
</a:t>
            </a:r>
            <a:endParaRPr lang="en-US" sz="1300" dirty="0"/>
          </a:p>
        </p:txBody>
      </p:sp>
      <p:sp>
        <p:nvSpPr>
          <p:cNvPr id="12"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Comprehensive Approach Required
</a:t>
            </a:r>
            <a:endParaRPr lang="en-US" sz="1400" dirty="0"/>
          </a:p>
        </p:txBody>
      </p:sp>
      <p:sp>
        <p:nvSpPr>
          <p:cNvPr id="13" name="Text 8"/>
          <p:cNvSpPr/>
          <p:nvPr/>
        </p:nvSpPr>
        <p:spPr>
          <a:xfrm>
            <a:off x="4771270" y="4587124"/>
            <a:ext cx="3552101" cy="128901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A successful disaster management framework requires coordinated efforts across various sectors, integrating technology and community engagement for optimal results.
</a:t>
            </a:r>
            <a:endParaRPr lang="en-US" sz="1300" dirty="0"/>
          </a:p>
        </p:txBody>
      </p:sp>
      <p:sp>
        <p:nvSpPr>
          <p:cNvPr id="14" name="Text 9"/>
          <p:cNvSpPr/>
          <p:nvPr/>
        </p:nvSpPr>
        <p:spPr>
          <a:xfrm>
            <a:off x="10700753" y="6578435"/>
            <a:ext cx="1338547"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Calibri" pitchFamily="34" charset="0"/>
                <a:ea typeface="Calibri" pitchFamily="34" charset="-122"/>
                <a:cs typeface="Calibri" pitchFamily="34" charset="-120"/>
              </a:rPr>
              <a:t>Photo by Jason Leung
</a:t>
            </a:r>
            <a:endParaRPr lang="en-US" sz="900" dirty="0"/>
          </a:p>
        </p:txBody>
      </p:sp>
      <p:sp>
        <p:nvSpPr>
          <p:cNvPr id="15" name="Text 10"/>
          <p:cNvSpPr/>
          <p:nvPr/>
        </p:nvSpPr>
        <p:spPr>
          <a:xfrm>
            <a:off x="380990" y="808970"/>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FFFFFF"/>
                </a:solidFill>
                <a:latin typeface="Calibri" pitchFamily="34" charset="0"/>
                <a:ea typeface="Calibri" pitchFamily="34" charset="-122"/>
                <a:cs typeface="Calibri" pitchFamily="34" charset="-120"/>
              </a:rPr>
              <a:t>Introduction to Disaster Management
</a:t>
            </a:r>
            <a:endParaRPr lang="en-US" sz="2300" dirty="0"/>
          </a:p>
        </p:txBody>
      </p:sp>
      <p:pic>
        <p:nvPicPr>
          <p:cNvPr id="16"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1545552"/>
            <a:ext cx="228594" cy="228594"/>
          </a:xfrm>
          <a:prstGeom prst="rect">
            <a:avLst/>
          </a:prstGeom>
        </p:spPr>
      </p:pic>
      <p:pic>
        <p:nvPicPr>
          <p:cNvPr id="17"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1545552"/>
            <a:ext cx="228594" cy="228594"/>
          </a:xfrm>
          <a:prstGeom prst="rect">
            <a:avLst/>
          </a:prstGeom>
        </p:spPr>
      </p:pic>
      <p:pic>
        <p:nvPicPr>
          <p:cNvPr id="18" name="Image 5"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19" name="Image 6"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0" name="Image 7"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59746" y="4444889"/>
            <a:ext cx="1986229" cy="2367391"/>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89778" y="-1269968"/>
            <a:ext cx="3256197" cy="5079873"/>
          </a:xfrm>
          <a:prstGeom prst="rect">
            <a:avLst/>
          </a:prstGeom>
        </p:spPr>
      </p:pic>
      <p:sp>
        <p:nvSpPr>
          <p:cNvPr id="5"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Overview of the National Disaster Management Act, 2005
</a:t>
            </a:r>
            <a:endParaRPr lang="en-US" sz="2900" dirty="0"/>
          </a:p>
        </p:txBody>
      </p:sp>
      <p:sp>
        <p:nvSpPr>
          <p:cNvPr id="6" name="Text 1"/>
          <p:cNvSpPr/>
          <p:nvPr/>
        </p:nvSpPr>
        <p:spPr>
          <a:xfrm>
            <a:off x="1229329" y="1788115"/>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Establishment of NDMA
</a:t>
            </a:r>
            <a:endParaRPr lang="en-US" sz="1400" dirty="0"/>
          </a:p>
        </p:txBody>
      </p:sp>
      <p:sp>
        <p:nvSpPr>
          <p:cNvPr id="7" name="Text 2"/>
          <p:cNvSpPr/>
          <p:nvPr/>
        </p:nvSpPr>
        <p:spPr>
          <a:xfrm>
            <a:off x="1229329" y="2092907"/>
            <a:ext cx="10190225"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The Act establishes the National Disaster Management Authority (NDMA) to coordinate disaster management efforts at the national level, enhancing response efficiency.
</a:t>
            </a:r>
            <a:endParaRPr lang="en-US" sz="1300" dirty="0"/>
          </a:p>
        </p:txBody>
      </p:sp>
      <p:sp>
        <p:nvSpPr>
          <p:cNvPr id="8" name="Text 3"/>
          <p:cNvSpPr/>
          <p:nvPr/>
        </p:nvSpPr>
        <p:spPr>
          <a:xfrm>
            <a:off x="1229329" y="2857429"/>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State and District Roles
</a:t>
            </a:r>
            <a:endParaRPr lang="en-US" sz="1400" dirty="0"/>
          </a:p>
        </p:txBody>
      </p:sp>
      <p:sp>
        <p:nvSpPr>
          <p:cNvPr id="9" name="Text 4"/>
          <p:cNvSpPr/>
          <p:nvPr/>
        </p:nvSpPr>
        <p:spPr>
          <a:xfrm>
            <a:off x="1229329" y="3162221"/>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It outlines specific roles for state and district disaster management authorities, ensuring localized and effective disaster response and recovery strategies.
</a:t>
            </a:r>
            <a:endParaRPr lang="en-US" sz="1300" dirty="0"/>
          </a:p>
        </p:txBody>
      </p:sp>
      <p:sp>
        <p:nvSpPr>
          <p:cNvPr id="10" name="Text 5"/>
          <p:cNvSpPr/>
          <p:nvPr/>
        </p:nvSpPr>
        <p:spPr>
          <a:xfrm>
            <a:off x="1229329" y="3926740"/>
            <a:ext cx="10190225"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Focus on Risk Reduction
</a:t>
            </a:r>
            <a:endParaRPr lang="en-US" sz="1400" dirty="0"/>
          </a:p>
        </p:txBody>
      </p:sp>
      <p:sp>
        <p:nvSpPr>
          <p:cNvPr id="11" name="Text 6"/>
          <p:cNvSpPr/>
          <p:nvPr/>
        </p:nvSpPr>
        <p:spPr>
          <a:xfrm>
            <a:off x="1229329" y="4231532"/>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The Act emphasizes disaster risk reduction and preparedness strategies, aiming to minimize vulnerabilities and enhance community resilience against disasters.
</a:t>
            </a:r>
            <a:endParaRPr lang="en-US" sz="1300" dirty="0"/>
          </a:p>
        </p:txBody>
      </p:sp>
      <p:sp>
        <p:nvSpPr>
          <p:cNvPr id="12" name="Text 7"/>
          <p:cNvSpPr/>
          <p:nvPr/>
        </p:nvSpPr>
        <p:spPr>
          <a:xfrm>
            <a:off x="1229329" y="4996057"/>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Community Participation
</a:t>
            </a:r>
            <a:endParaRPr lang="en-US" sz="1400" dirty="0"/>
          </a:p>
        </p:txBody>
      </p:sp>
      <p:sp>
        <p:nvSpPr>
          <p:cNvPr id="13" name="Text 8"/>
          <p:cNvSpPr/>
          <p:nvPr/>
        </p:nvSpPr>
        <p:spPr>
          <a:xfrm>
            <a:off x="1229329" y="5300846"/>
            <a:ext cx="10190225"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Promotes community participation in disaster management efforts, recognizing local knowledge and resources as vital for effective disaster response and recovery.
</a:t>
            </a:r>
            <a:endParaRPr lang="en-US" sz="1300" dirty="0"/>
          </a:p>
        </p:txBody>
      </p:sp>
      <p:pic>
        <p:nvPicPr>
          <p:cNvPr id="14"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2" y="1803356"/>
            <a:ext cx="279390" cy="279390"/>
          </a:xfrm>
          <a:prstGeom prst="rect">
            <a:avLst/>
          </a:prstGeom>
        </p:spPr>
      </p:pic>
      <p:pic>
        <p:nvPicPr>
          <p:cNvPr id="15"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1" y="2872668"/>
            <a:ext cx="279393" cy="279393"/>
          </a:xfrm>
          <a:prstGeom prst="rect">
            <a:avLst/>
          </a:prstGeom>
        </p:spPr>
      </p:pic>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1" y="3941979"/>
            <a:ext cx="279393" cy="279393"/>
          </a:xfrm>
          <a:prstGeom prst="rect">
            <a:avLst/>
          </a:prstGeom>
        </p:spPr>
      </p:pic>
      <p:pic>
        <p:nvPicPr>
          <p:cNvPr id="17" name="Image 6"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1982" y="5011295"/>
            <a:ext cx="279390" cy="27939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06870" y="2285943"/>
            <a:ext cx="1777956" cy="2793930"/>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89778" y="-1269968"/>
            <a:ext cx="3256197" cy="5079873"/>
          </a:xfrm>
          <a:prstGeom prst="rect">
            <a:avLst/>
          </a:prstGeom>
        </p:spPr>
      </p:pic>
      <p:sp>
        <p:nvSpPr>
          <p:cNvPr id="5" name="Text 0"/>
          <p:cNvSpPr/>
          <p:nvPr/>
        </p:nvSpPr>
        <p:spPr>
          <a:xfrm>
            <a:off x="761981" y="507987"/>
            <a:ext cx="10667733" cy="888978"/>
          </a:xfrm>
          <a:prstGeom prst="rect">
            <a:avLst/>
          </a:prstGeom>
          <a:noFill/>
          <a:ln/>
        </p:spPr>
        <p:txBody>
          <a:bodyPr wrap="square" lIns="1016" tIns="1016" rIns="1016" bIns="1016" rtlCol="0" anchor="t"/>
          <a:lstStyle/>
          <a:p>
            <a:pPr marL="0" indent="0" algn="l">
              <a:lnSpc>
                <a:spcPct val="130000"/>
              </a:lnSpc>
              <a:buNone/>
            </a:pPr>
            <a:r>
              <a:rPr lang="en-US" sz="2900" dirty="0">
                <a:solidFill>
                  <a:srgbClr val="FFFFFF"/>
                </a:solidFill>
                <a:latin typeface="Calibri" pitchFamily="34" charset="0"/>
                <a:ea typeface="Calibri" pitchFamily="34" charset="-122"/>
                <a:cs typeface="Calibri" pitchFamily="34" charset="-120"/>
              </a:rPr>
              <a:t>Key Features of the NDMA
</a:t>
            </a:r>
            <a:endParaRPr lang="en-US" sz="2900" dirty="0"/>
          </a:p>
        </p:txBody>
      </p:sp>
      <p:sp>
        <p:nvSpPr>
          <p:cNvPr id="6" name="Text 1"/>
          <p:cNvSpPr/>
          <p:nvPr/>
        </p:nvSpPr>
        <p:spPr>
          <a:xfrm>
            <a:off x="761981" y="2501834"/>
            <a:ext cx="5079873"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FFE66D"/>
                </a:solidFill>
                <a:latin typeface="Calibri" pitchFamily="34" charset="0"/>
                <a:ea typeface="Calibri" pitchFamily="34" charset="-122"/>
                <a:cs typeface="Calibri" pitchFamily="34" charset="-120"/>
              </a:rPr>
              <a:t>Policy Formulation and Coordination
</a:t>
            </a:r>
            <a:endParaRPr lang="en-US" sz="1800" dirty="0"/>
          </a:p>
        </p:txBody>
      </p:sp>
      <p:sp>
        <p:nvSpPr>
          <p:cNvPr id="7" name="Text 2"/>
          <p:cNvSpPr/>
          <p:nvPr/>
        </p:nvSpPr>
        <p:spPr>
          <a:xfrm>
            <a:off x="1003275" y="2971726"/>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Formulates comprehensive policies for disaster management in India.
</a:t>
            </a:r>
            <a:endParaRPr lang="en-US" sz="1400" dirty="0"/>
          </a:p>
        </p:txBody>
      </p:sp>
      <p:sp>
        <p:nvSpPr>
          <p:cNvPr id="8" name="Text 3"/>
          <p:cNvSpPr/>
          <p:nvPr/>
        </p:nvSpPr>
        <p:spPr>
          <a:xfrm>
            <a:off x="1003275" y="3695608"/>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Coordinates national response efforts during disasters.
</a:t>
            </a:r>
            <a:endParaRPr lang="en-US" sz="1400" dirty="0"/>
          </a:p>
        </p:txBody>
      </p:sp>
      <p:sp>
        <p:nvSpPr>
          <p:cNvPr id="9" name="Text 4"/>
          <p:cNvSpPr/>
          <p:nvPr/>
        </p:nvSpPr>
        <p:spPr>
          <a:xfrm>
            <a:off x="1003275" y="4419490"/>
            <a:ext cx="4404250"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Establishes guidelines for disaster risk reduction.
</a:t>
            </a:r>
            <a:endParaRPr lang="en-US" sz="1400" dirty="0"/>
          </a:p>
        </p:txBody>
      </p:sp>
      <p:sp>
        <p:nvSpPr>
          <p:cNvPr id="10" name="Text 5"/>
          <p:cNvSpPr/>
          <p:nvPr/>
        </p:nvSpPr>
        <p:spPr>
          <a:xfrm>
            <a:off x="6349841" y="2501834"/>
            <a:ext cx="5079874"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Capacity Building and Research
</a:t>
            </a:r>
            <a:endParaRPr lang="en-US" sz="1800" dirty="0"/>
          </a:p>
        </p:txBody>
      </p:sp>
      <p:sp>
        <p:nvSpPr>
          <p:cNvPr id="11" name="Text 6"/>
          <p:cNvSpPr/>
          <p:nvPr/>
        </p:nvSpPr>
        <p:spPr>
          <a:xfrm>
            <a:off x="6591135" y="2971726"/>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Conducts training programs for disaster management professionals.
</a:t>
            </a:r>
            <a:endParaRPr lang="en-US" sz="1400" dirty="0"/>
          </a:p>
        </p:txBody>
      </p:sp>
      <p:sp>
        <p:nvSpPr>
          <p:cNvPr id="12" name="Text 7"/>
          <p:cNvSpPr/>
          <p:nvPr/>
        </p:nvSpPr>
        <p:spPr>
          <a:xfrm>
            <a:off x="6591135" y="3695608"/>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Promotes research and development in disaster management practices.
</a:t>
            </a:r>
            <a:endParaRPr lang="en-US" sz="1400" dirty="0"/>
          </a:p>
        </p:txBody>
      </p:sp>
      <p:sp>
        <p:nvSpPr>
          <p:cNvPr id="13" name="Text 8"/>
          <p:cNvSpPr/>
          <p:nvPr/>
        </p:nvSpPr>
        <p:spPr>
          <a:xfrm>
            <a:off x="6591135" y="4419490"/>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FFFFF"/>
                </a:solidFill>
                <a:latin typeface="Calibri" pitchFamily="34" charset="0"/>
                <a:ea typeface="Calibri" pitchFamily="34" charset="-122"/>
                <a:cs typeface="Calibri" pitchFamily="34" charset="-120"/>
              </a:rPr>
              <a:t>Facilitates knowledge sharing and best practices among stakeholders.
</a:t>
            </a:r>
            <a:endParaRPr lang="en-US" sz="1400" dirty="0"/>
          </a:p>
        </p:txBody>
      </p:sp>
      <p:sp>
        <p:nvSpPr>
          <p:cNvPr id="14" name="Shape 9"/>
          <p:cNvSpPr/>
          <p:nvPr/>
        </p:nvSpPr>
        <p:spPr>
          <a:xfrm>
            <a:off x="761981" y="3073320"/>
            <a:ext cx="88898" cy="88899"/>
          </a:xfrm>
          <a:prstGeom prst="ellipse">
            <a:avLst/>
          </a:prstGeom>
          <a:solidFill>
            <a:srgbClr val="FFE66D"/>
          </a:solidFill>
          <a:ln/>
        </p:spPr>
      </p:sp>
      <p:sp>
        <p:nvSpPr>
          <p:cNvPr id="15" name="Shape 10"/>
          <p:cNvSpPr/>
          <p:nvPr/>
        </p:nvSpPr>
        <p:spPr>
          <a:xfrm>
            <a:off x="761981" y="3797202"/>
            <a:ext cx="88898" cy="88899"/>
          </a:xfrm>
          <a:prstGeom prst="ellipse">
            <a:avLst/>
          </a:prstGeom>
          <a:solidFill>
            <a:srgbClr val="FFE66D"/>
          </a:solidFill>
          <a:ln/>
        </p:spPr>
      </p:sp>
      <p:sp>
        <p:nvSpPr>
          <p:cNvPr id="16" name="Shape 11"/>
          <p:cNvSpPr/>
          <p:nvPr/>
        </p:nvSpPr>
        <p:spPr>
          <a:xfrm>
            <a:off x="761981" y="4521083"/>
            <a:ext cx="88898" cy="88899"/>
          </a:xfrm>
          <a:prstGeom prst="ellipse">
            <a:avLst/>
          </a:prstGeom>
          <a:solidFill>
            <a:srgbClr val="FFE66D"/>
          </a:solidFill>
          <a:ln/>
        </p:spPr>
      </p:sp>
      <p:sp>
        <p:nvSpPr>
          <p:cNvPr id="17" name="Shape 12"/>
          <p:cNvSpPr/>
          <p:nvPr/>
        </p:nvSpPr>
        <p:spPr>
          <a:xfrm>
            <a:off x="6349841" y="3073320"/>
            <a:ext cx="88898" cy="88899"/>
          </a:xfrm>
          <a:prstGeom prst="ellipse">
            <a:avLst/>
          </a:prstGeom>
          <a:solidFill>
            <a:srgbClr val="8B5CF6"/>
          </a:solidFill>
          <a:ln/>
        </p:spPr>
      </p:sp>
      <p:sp>
        <p:nvSpPr>
          <p:cNvPr id="18" name="Shape 13"/>
          <p:cNvSpPr/>
          <p:nvPr/>
        </p:nvSpPr>
        <p:spPr>
          <a:xfrm>
            <a:off x="6349841" y="3797202"/>
            <a:ext cx="88898" cy="88899"/>
          </a:xfrm>
          <a:prstGeom prst="ellipse">
            <a:avLst/>
          </a:prstGeom>
          <a:solidFill>
            <a:srgbClr val="8B5CF6"/>
          </a:solidFill>
          <a:ln/>
        </p:spPr>
      </p:sp>
      <p:sp>
        <p:nvSpPr>
          <p:cNvPr id="19" name="Shape 14"/>
          <p:cNvSpPr/>
          <p:nvPr/>
        </p:nvSpPr>
        <p:spPr>
          <a:xfrm>
            <a:off x="6349841" y="4521083"/>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62781" y="0"/>
            <a:ext cx="3383194" cy="6812280"/>
          </a:xfrm>
          <a:prstGeom prst="rect">
            <a:avLst/>
          </a:prstGeom>
        </p:spPr>
      </p:pic>
      <p:pic>
        <p:nvPicPr>
          <p:cNvPr id="4"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5975" y="4317892"/>
            <a:ext cx="3174921" cy="2494388"/>
          </a:xfrm>
          <a:prstGeom prst="rect">
            <a:avLst/>
          </a:prstGeom>
        </p:spPr>
      </p:pic>
      <p:sp>
        <p:nvSpPr>
          <p:cNvPr id="5" name="Text 0"/>
          <p:cNvSpPr/>
          <p:nvPr/>
        </p:nvSpPr>
        <p:spPr>
          <a:xfrm>
            <a:off x="380990" y="761981"/>
            <a:ext cx="9397765"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Disaster Response Framework Analysis
</a:t>
            </a:r>
            <a:endParaRPr lang="en-US" sz="2900" dirty="0"/>
          </a:p>
        </p:txBody>
      </p:sp>
      <p:graphicFrame>
        <p:nvGraphicFramePr>
          <p:cNvPr id="6" name="Chart 0"/>
          <p:cNvGraphicFramePr/>
          <p:nvPr/>
        </p:nvGraphicFramePr>
        <p:xfrm>
          <a:off x="380990" y="2184345"/>
          <a:ext cx="9397765" cy="4292493"/>
        </p:xfrm>
        <a:graphic>
          <a:graphicData uri="http://schemas.openxmlformats.org/drawingml/2006/chart">
            <c:chart xmlns:c="http://schemas.openxmlformats.org/drawingml/2006/chart" xmlns:r="http://schemas.openxmlformats.org/officeDocument/2006/relationships" r:id="rId9"/>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289617" y="6562875"/>
            <a:ext cx="1497928" cy="218755"/>
          </a:xfrm>
          <a:prstGeom prst="rect">
            <a:avLst/>
          </a:prstGeom>
          <a:solidFill>
            <a:srgbClr val="000000">
              <a:alpha val="60000"/>
            </a:srgbClr>
          </a:solidFill>
          <a:ln/>
        </p:spPr>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59746" y="4444889"/>
            <a:ext cx="1986229" cy="2367391"/>
          </a:xfrm>
          <a:prstGeom prst="rect">
            <a:avLst/>
          </a:prstGeom>
        </p:spPr>
      </p:pic>
      <p:pic>
        <p:nvPicPr>
          <p:cNvPr id="5"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89778" y="-1269968"/>
            <a:ext cx="3256197" cy="5079873"/>
          </a:xfrm>
          <a:prstGeom prst="rect">
            <a:avLst/>
          </a:prstGeom>
        </p:spPr>
      </p:pic>
      <p:sp>
        <p:nvSpPr>
          <p:cNvPr id="6" name="Text 1"/>
          <p:cNvSpPr/>
          <p:nvPr/>
        </p:nvSpPr>
        <p:spPr>
          <a:xfrm>
            <a:off x="1226789" y="1480941"/>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State Disaster Management Plans
</a:t>
            </a:r>
            <a:endParaRPr lang="en-US" sz="1400" dirty="0"/>
          </a:p>
        </p:txBody>
      </p:sp>
      <p:sp>
        <p:nvSpPr>
          <p:cNvPr id="7" name="Text 2"/>
          <p:cNvSpPr/>
          <p:nvPr/>
        </p:nvSpPr>
        <p:spPr>
          <a:xfrm>
            <a:off x="1226789" y="1772711"/>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FFFFFF"/>
                </a:solidFill>
                <a:latin typeface="Calibri" pitchFamily="34" charset="0"/>
                <a:ea typeface="Calibri" pitchFamily="34" charset="-122"/>
                <a:cs typeface="Calibri" pitchFamily="34" charset="-120"/>
              </a:rPr>
              <a:t>State authorities are responsible for developing comprehensive disaster management plans, ensuring alignment with national guidelines and addressing local vulnerabilities effectively.
</a:t>
            </a:r>
            <a:endParaRPr lang="en-US" sz="1200" dirty="0"/>
          </a:p>
        </p:txBody>
      </p:sp>
      <p:sp>
        <p:nvSpPr>
          <p:cNvPr id="8" name="Text 3"/>
          <p:cNvSpPr/>
          <p:nvPr/>
        </p:nvSpPr>
        <p:spPr>
          <a:xfrm>
            <a:off x="1226789" y="2728206"/>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Localized Strategies Implementation
</a:t>
            </a:r>
            <a:endParaRPr lang="en-US" sz="1400" dirty="0"/>
          </a:p>
        </p:txBody>
      </p:sp>
      <p:sp>
        <p:nvSpPr>
          <p:cNvPr id="9" name="Text 4"/>
          <p:cNvSpPr/>
          <p:nvPr/>
        </p:nvSpPr>
        <p:spPr>
          <a:xfrm>
            <a:off x="1226789" y="3019982"/>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FFFFFF"/>
                </a:solidFill>
                <a:latin typeface="Calibri" pitchFamily="34" charset="0"/>
                <a:ea typeface="Calibri" pitchFamily="34" charset="-122"/>
                <a:cs typeface="Calibri" pitchFamily="34" charset="-120"/>
              </a:rPr>
              <a:t>District authorities implement tailored disaster management strategies, focusing on community-specific risks and enhancing local resilience through targeted interventions.
</a:t>
            </a:r>
            <a:endParaRPr lang="en-US" sz="1200" dirty="0"/>
          </a:p>
        </p:txBody>
      </p:sp>
      <p:sp>
        <p:nvSpPr>
          <p:cNvPr id="10" name="Text 5"/>
          <p:cNvSpPr/>
          <p:nvPr/>
        </p:nvSpPr>
        <p:spPr>
          <a:xfrm>
            <a:off x="1226789" y="3975477"/>
            <a:ext cx="5490073" cy="243196"/>
          </a:xfrm>
          <a:prstGeom prst="rect">
            <a:avLst/>
          </a:prstGeom>
          <a:noFill/>
          <a:ln/>
        </p:spPr>
        <p:txBody>
          <a:bodyPr wrap="square" lIns="1016" tIns="1016" rIns="1016" bIns="1016"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Coordination with NDMA
</a:t>
            </a:r>
            <a:endParaRPr lang="en-US" sz="1400" dirty="0"/>
          </a:p>
        </p:txBody>
      </p:sp>
      <p:sp>
        <p:nvSpPr>
          <p:cNvPr id="11" name="Text 6"/>
          <p:cNvSpPr/>
          <p:nvPr/>
        </p:nvSpPr>
        <p:spPr>
          <a:xfrm>
            <a:off x="1226789" y="4267247"/>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FFFFFF"/>
                </a:solidFill>
                <a:latin typeface="Calibri" pitchFamily="34" charset="0"/>
                <a:ea typeface="Calibri" pitchFamily="34" charset="-122"/>
                <a:cs typeface="Calibri" pitchFamily="34" charset="-120"/>
              </a:rPr>
              <a:t>Regular coordination with the National Disaster Management Authority (NDMA) ensures access to training, resources, and best practices for effective disaster response.
</a:t>
            </a:r>
            <a:endParaRPr lang="en-US" sz="1200" dirty="0"/>
          </a:p>
        </p:txBody>
      </p:sp>
      <p:sp>
        <p:nvSpPr>
          <p:cNvPr id="12" name="Text 7"/>
          <p:cNvSpPr/>
          <p:nvPr/>
        </p:nvSpPr>
        <p:spPr>
          <a:xfrm>
            <a:off x="1226789" y="5222737"/>
            <a:ext cx="5490073" cy="243205"/>
          </a:xfrm>
          <a:prstGeom prst="rect">
            <a:avLst/>
          </a:prstGeom>
          <a:noFill/>
          <a:ln/>
        </p:spPr>
        <p:txBody>
          <a:bodyPr wrap="square" lIns="1016" tIns="1016" rIns="1016" bIns="1016" rtlCol="0" anchor="t"/>
          <a:lstStyle/>
          <a:p>
            <a:pPr marL="0" indent="0">
              <a:lnSpc>
                <a:spcPct val="127742"/>
              </a:lnSpc>
              <a:buNone/>
            </a:pPr>
            <a:r>
              <a:rPr lang="en-US" sz="1400" b="1" dirty="0">
                <a:solidFill>
                  <a:srgbClr val="FFFFFF"/>
                </a:solidFill>
                <a:latin typeface="Calibri" pitchFamily="34" charset="0"/>
                <a:ea typeface="Calibri" pitchFamily="34" charset="-122"/>
                <a:cs typeface="Calibri" pitchFamily="34" charset="-120"/>
              </a:rPr>
              <a:t>Regular Drills and Exercises
</a:t>
            </a:r>
            <a:endParaRPr lang="en-US" sz="1400" dirty="0"/>
          </a:p>
        </p:txBody>
      </p:sp>
      <p:sp>
        <p:nvSpPr>
          <p:cNvPr id="13" name="Text 8"/>
          <p:cNvSpPr/>
          <p:nvPr/>
        </p:nvSpPr>
        <p:spPr>
          <a:xfrm>
            <a:off x="1226789" y="5514518"/>
            <a:ext cx="5490073" cy="740550"/>
          </a:xfrm>
          <a:prstGeom prst="rect">
            <a:avLst/>
          </a:prstGeom>
          <a:noFill/>
          <a:ln/>
        </p:spPr>
        <p:txBody>
          <a:bodyPr wrap="square" lIns="1016" tIns="1016" rIns="1016" bIns="1016" rtlCol="0" anchor="t"/>
          <a:lstStyle/>
          <a:p>
            <a:pPr marL="0" indent="0">
              <a:lnSpc>
                <a:spcPct val="149605"/>
              </a:lnSpc>
              <a:buNone/>
            </a:pPr>
            <a:r>
              <a:rPr lang="en-US" sz="1200" dirty="0">
                <a:solidFill>
                  <a:srgbClr val="FFFFFF"/>
                </a:solidFill>
                <a:latin typeface="Calibri" pitchFamily="34" charset="0"/>
                <a:ea typeface="Calibri" pitchFamily="34" charset="-122"/>
                <a:cs typeface="Calibri" pitchFamily="34" charset="-120"/>
              </a:rPr>
              <a:t>Conducting regular drills and exercises enhances preparedness, allowing authorities to test response plans and improve coordination among various stakeholders.
</a:t>
            </a:r>
            <a:endParaRPr lang="en-US" sz="1200" dirty="0"/>
          </a:p>
        </p:txBody>
      </p:sp>
      <p:sp>
        <p:nvSpPr>
          <p:cNvPr id="14" name="Text 9"/>
          <p:cNvSpPr/>
          <p:nvPr/>
        </p:nvSpPr>
        <p:spPr>
          <a:xfrm>
            <a:off x="7362481" y="6587159"/>
            <a:ext cx="1352199" cy="170179"/>
          </a:xfrm>
          <a:prstGeom prst="rect">
            <a:avLst/>
          </a:prstGeom>
          <a:noFill/>
          <a:ln/>
        </p:spPr>
        <p:txBody>
          <a:bodyPr wrap="square" lIns="1016" tIns="1016" rIns="1016" bIns="1016" rtlCol="0" anchor="t"/>
          <a:lstStyle/>
          <a:p>
            <a:pPr marL="0" indent="0">
              <a:lnSpc>
                <a:spcPct val="134129"/>
              </a:lnSpc>
              <a:buNone/>
            </a:pPr>
            <a:r>
              <a:rPr lang="en-US" sz="900" dirty="0">
                <a:solidFill>
                  <a:srgbClr val="FFFFFF"/>
                </a:solidFill>
                <a:latin typeface="Calibri" pitchFamily="34" charset="0"/>
                <a:ea typeface="Calibri" pitchFamily="34" charset="-122"/>
                <a:cs typeface="Calibri" pitchFamily="34" charset="-120"/>
              </a:rPr>
              <a:t>Photo by Greg Johnson
</a:t>
            </a:r>
            <a:endParaRPr lang="en-US" sz="900" dirty="0"/>
          </a:p>
        </p:txBody>
      </p:sp>
      <p:sp>
        <p:nvSpPr>
          <p:cNvPr id="15" name="Text 10"/>
          <p:cNvSpPr/>
          <p:nvPr/>
        </p:nvSpPr>
        <p:spPr>
          <a:xfrm>
            <a:off x="681338" y="592598"/>
            <a:ext cx="6045684" cy="379562"/>
          </a:xfrm>
          <a:prstGeom prst="rect">
            <a:avLst/>
          </a:prstGeom>
          <a:noFill/>
          <a:ln/>
        </p:spPr>
        <p:txBody>
          <a:bodyPr wrap="square" lIns="1016" tIns="1016" rIns="1016" bIns="1016" rtlCol="0" anchor="t"/>
          <a:lstStyle/>
          <a:p>
            <a:pPr marL="0" indent="0">
              <a:lnSpc>
                <a:spcPct val="119566"/>
              </a:lnSpc>
              <a:buNone/>
            </a:pPr>
            <a:r>
              <a:rPr lang="en-US" sz="2300" b="1" dirty="0">
                <a:solidFill>
                  <a:srgbClr val="FFFFFF"/>
                </a:solidFill>
                <a:latin typeface="Calibri" pitchFamily="34" charset="0"/>
                <a:ea typeface="Calibri" pitchFamily="34" charset="-122"/>
                <a:cs typeface="Calibri" pitchFamily="34" charset="-120"/>
              </a:rPr>
              <a:t>Role of State and District Authorities
</a:t>
            </a:r>
            <a:endParaRPr lang="en-US" sz="2300" dirty="0"/>
          </a:p>
        </p:txBody>
      </p:sp>
      <p:sp>
        <p:nvSpPr>
          <p:cNvPr id="16" name="Shape 11"/>
          <p:cNvSpPr/>
          <p:nvPr/>
        </p:nvSpPr>
        <p:spPr>
          <a:xfrm>
            <a:off x="681338" y="1191068"/>
            <a:ext cx="632603" cy="60801"/>
          </a:xfrm>
          <a:prstGeom prst="ellipse">
            <a:avLst/>
          </a:prstGeom>
          <a:solidFill>
            <a:srgbClr val="FFE66D"/>
          </a:solidFill>
          <a:ln/>
        </p:spPr>
      </p:sp>
      <p:sp>
        <p:nvSpPr>
          <p:cNvPr id="17" name="Shape 12"/>
          <p:cNvSpPr/>
          <p:nvPr/>
        </p:nvSpPr>
        <p:spPr>
          <a:xfrm>
            <a:off x="681338" y="1483482"/>
            <a:ext cx="364957" cy="364956"/>
          </a:xfrm>
          <a:prstGeom prst="ellipse">
            <a:avLst/>
          </a:prstGeom>
          <a:solidFill>
            <a:srgbClr val="FFE66D">
              <a:alpha val="12000"/>
            </a:srgbClr>
          </a:solidFill>
          <a:ln/>
        </p:spPr>
      </p:sp>
      <p:pic>
        <p:nvPicPr>
          <p:cNvPr id="18"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6427" y="1568567"/>
            <a:ext cx="194620" cy="194620"/>
          </a:xfrm>
          <a:prstGeom prst="rect">
            <a:avLst/>
          </a:prstGeom>
        </p:spPr>
      </p:pic>
      <p:sp>
        <p:nvSpPr>
          <p:cNvPr id="19" name="Shape 13"/>
          <p:cNvSpPr/>
          <p:nvPr/>
        </p:nvSpPr>
        <p:spPr>
          <a:xfrm>
            <a:off x="681338" y="2730747"/>
            <a:ext cx="364957" cy="364956"/>
          </a:xfrm>
          <a:prstGeom prst="ellipse">
            <a:avLst/>
          </a:prstGeom>
          <a:solidFill>
            <a:srgbClr val="FFE66D">
              <a:alpha val="12000"/>
            </a:srgbClr>
          </a:solidFill>
          <a:ln/>
        </p:spPr>
      </p:sp>
      <p:pic>
        <p:nvPicPr>
          <p:cNvPr id="20" name="Image 4"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6427" y="2815837"/>
            <a:ext cx="194620" cy="194620"/>
          </a:xfrm>
          <a:prstGeom prst="rect">
            <a:avLst/>
          </a:prstGeom>
        </p:spPr>
      </p:pic>
      <p:sp>
        <p:nvSpPr>
          <p:cNvPr id="21" name="Shape 14"/>
          <p:cNvSpPr/>
          <p:nvPr/>
        </p:nvSpPr>
        <p:spPr>
          <a:xfrm>
            <a:off x="681338" y="3978013"/>
            <a:ext cx="364957" cy="364956"/>
          </a:xfrm>
          <a:prstGeom prst="ellipse">
            <a:avLst/>
          </a:prstGeom>
          <a:solidFill>
            <a:srgbClr val="FFE66D">
              <a:alpha val="12000"/>
            </a:srgbClr>
          </a:solidFill>
          <a:ln/>
        </p:spPr>
      </p:sp>
      <p:pic>
        <p:nvPicPr>
          <p:cNvPr id="22" name="Image 5"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6427" y="4063103"/>
            <a:ext cx="194620" cy="194620"/>
          </a:xfrm>
          <a:prstGeom prst="rect">
            <a:avLst/>
          </a:prstGeom>
        </p:spPr>
      </p:pic>
      <p:sp>
        <p:nvSpPr>
          <p:cNvPr id="23" name="Shape 15"/>
          <p:cNvSpPr/>
          <p:nvPr/>
        </p:nvSpPr>
        <p:spPr>
          <a:xfrm>
            <a:off x="681338" y="5225283"/>
            <a:ext cx="364957" cy="364960"/>
          </a:xfrm>
          <a:prstGeom prst="ellipse">
            <a:avLst/>
          </a:prstGeom>
          <a:solidFill>
            <a:srgbClr val="FFE66D">
              <a:alpha val="12000"/>
            </a:srgbClr>
          </a:solidFill>
          <a:ln/>
        </p:spPr>
      </p:sp>
      <p:pic>
        <p:nvPicPr>
          <p:cNvPr id="24" name="Image 6"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6426" y="5310371"/>
            <a:ext cx="194623" cy="194623"/>
          </a:xfrm>
          <a:prstGeom prst="rect">
            <a:avLst/>
          </a:prstGeom>
        </p:spPr>
      </p:pic>
      <p:sp>
        <p:nvSpPr>
          <p:cNvPr id="25" name="Shape 16"/>
          <p:cNvSpPr/>
          <p:nvPr/>
        </p:nvSpPr>
        <p:spPr>
          <a:xfrm>
            <a:off x="7140555" y="0"/>
            <a:ext cx="72864" cy="6812280"/>
          </a:xfrm>
          <a:prstGeom prst="rect">
            <a:avLst/>
          </a:prstGeom>
          <a:solidFill>
            <a:srgbClr val="FFE66D"/>
          </a:solidFill>
          <a:ln/>
        </p:spPr>
      </p:sp>
      <p:pic>
        <p:nvPicPr>
          <p:cNvPr id="26" name="Image 7" descr="preencoded.png"/>
          <p:cNvPicPr>
            <a:picLocks noChangeAspect="1"/>
          </p:cNvPicPr>
          <p:nvPr/>
        </p:nvPicPr>
        <p:blipFill>
          <a:blip r:embed="rId16"/>
          <a:srcRect/>
          <a:stretch/>
        </p:blipFill>
        <p:spPr>
          <a:xfrm>
            <a:off x="7213419" y="9832"/>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0" y="-19665"/>
            <a:ext cx="12145975" cy="6812280"/>
          </a:xfrm>
          <a:prstGeom prst="rect">
            <a:avLst/>
          </a:prstGeom>
        </p:spPr>
      </p:pic>
      <p:pic>
        <p:nvPicPr>
          <p:cNvPr id="3"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269968" y="0"/>
            <a:ext cx="3428914" cy="6812280"/>
          </a:xfrm>
          <a:prstGeom prst="rect">
            <a:avLst/>
          </a:prstGeom>
        </p:spPr>
      </p:pic>
      <p:pic>
        <p:nvPicPr>
          <p:cNvPr id="4" name="Image 2" descr="preencoded.png"/>
          <p:cNvPicPr>
            <a:picLocks noChangeAspect="1"/>
          </p:cNvPicPr>
          <p:nvPr/>
        </p:nvPicPr>
        <p:blipFill>
          <a:blip r:embed="rId7"/>
          <a:stretch>
            <a:fillRect/>
          </a:stretch>
        </p:blipFill>
        <p:spPr>
          <a:xfrm>
            <a:off x="5714857" y="634984"/>
            <a:ext cx="2539937" cy="2539937"/>
          </a:xfrm>
          <a:prstGeom prst="rect">
            <a:avLst/>
          </a:prstGeom>
        </p:spPr>
      </p:pic>
      <p:pic>
        <p:nvPicPr>
          <p:cNvPr id="5" name="Image 3" descr="preencoded.png"/>
          <p:cNvPicPr>
            <a:picLocks noChangeAspect="1"/>
          </p:cNvPicPr>
          <p:nvPr/>
        </p:nvPicPr>
        <p:blipFill>
          <a:blip r:embed="rId8"/>
          <a:stretch>
            <a:fillRect/>
          </a:stretch>
        </p:blipFill>
        <p:spPr>
          <a:xfrm>
            <a:off x="6349841" y="1735623"/>
            <a:ext cx="5079873" cy="3386582"/>
          </a:xfrm>
          <a:prstGeom prst="rect">
            <a:avLst/>
          </a:prstGeom>
        </p:spPr>
      </p:pic>
      <p:sp>
        <p:nvSpPr>
          <p:cNvPr id="6" name="Text 0"/>
          <p:cNvSpPr/>
          <p:nvPr/>
        </p:nvSpPr>
        <p:spPr>
          <a:xfrm>
            <a:off x="634984" y="507987"/>
            <a:ext cx="507987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Community Engagement in Disaster Management
</a:t>
            </a:r>
            <a:endParaRPr lang="en-US" sz="2900" dirty="0"/>
          </a:p>
        </p:txBody>
      </p:sp>
      <p:sp>
        <p:nvSpPr>
          <p:cNvPr id="7" name="Text 1"/>
          <p:cNvSpPr/>
          <p:nvPr/>
        </p:nvSpPr>
        <p:spPr>
          <a:xfrm>
            <a:off x="634984" y="1777956"/>
            <a:ext cx="5079873" cy="4317892"/>
          </a:xfrm>
          <a:prstGeom prst="rect">
            <a:avLst/>
          </a:prstGeom>
          <a:noFill/>
          <a:ln/>
        </p:spPr>
        <p:txBody>
          <a:bodyPr wrap="square" lIns="1016" tIns="1016" rIns="1016" bIns="1016" rtlCol="0" anchor="t"/>
          <a:lstStyle/>
          <a:p>
            <a:pPr marL="0" indent="0" algn="l">
              <a:lnSpc>
                <a:spcPct val="150000"/>
              </a:lnSpc>
              <a:buNone/>
            </a:pPr>
            <a:r>
              <a:rPr lang="en-US" sz="1300" dirty="0">
                <a:solidFill>
                  <a:srgbClr val="FFFFFF"/>
                </a:solidFill>
                <a:latin typeface="Calibri" pitchFamily="34" charset="0"/>
                <a:ea typeface="Calibri" pitchFamily="34" charset="-122"/>
                <a:cs typeface="Calibri" pitchFamily="34" charset="-120"/>
              </a:rPr>
              <a:t>This visual illustrates the critical role of local participation in disaster management. Engaging communities enhances resilience, ensuring effective response and recovery during disasters. Key takeaway: Local involvement is essential for sustainable disaster preparedness.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1593495"/>
            <a:ext cx="5181470" cy="3391453"/>
          </a:xfrm>
          <a:prstGeom prst="roundRect">
            <a:avLst>
              <a:gd name="adj" fmla="val 5991"/>
            </a:avLst>
          </a:prstGeom>
          <a:solidFill>
            <a:srgbClr val="000000">
              <a:alpha val="0"/>
            </a:srgbClr>
          </a:solidFill>
          <a:ln w="10160">
            <a:solidFill>
              <a:srgbClr val="FFFFFF">
                <a:alpha val="18000"/>
              </a:srgbClr>
            </a:solidFill>
            <a:prstDash val="solid"/>
          </a:ln>
        </p:spPr>
      </p:sp>
      <p:sp>
        <p:nvSpPr>
          <p:cNvPr id="4" name="Shape 1"/>
          <p:cNvSpPr/>
          <p:nvPr/>
        </p:nvSpPr>
        <p:spPr>
          <a:xfrm>
            <a:off x="6248244" y="1593495"/>
            <a:ext cx="5181470" cy="3391453"/>
          </a:xfrm>
          <a:prstGeom prst="roundRect">
            <a:avLst>
              <a:gd name="adj" fmla="val 5991"/>
            </a:avLst>
          </a:prstGeom>
          <a:solidFill>
            <a:srgbClr val="000000">
              <a:alpha val="0"/>
            </a:srgbClr>
          </a:solidFill>
          <a:ln w="10160">
            <a:solidFill>
              <a:srgbClr val="FFFFFF">
                <a:alpha val="18000"/>
              </a:srgbClr>
            </a:solidFill>
            <a:prstDash val="solid"/>
          </a:ln>
        </p:spPr>
      </p:sp>
      <p:sp>
        <p:nvSpPr>
          <p:cNvPr id="5" name="Shape 2"/>
          <p:cNvSpPr/>
          <p:nvPr/>
        </p:nvSpPr>
        <p:spPr>
          <a:xfrm>
            <a:off x="761981" y="5188141"/>
            <a:ext cx="10667733" cy="711185"/>
          </a:xfrm>
          <a:prstGeom prst="roundRect">
            <a:avLst>
              <a:gd name="adj" fmla="val 21428"/>
            </a:avLst>
          </a:prstGeom>
          <a:solidFill>
            <a:srgbClr val="000000">
              <a:alpha val="0"/>
            </a:srgbClr>
          </a:solidFill>
          <a:ln w="10160">
            <a:solidFill>
              <a:srgbClr val="8B5CF6">
                <a:alpha val="33000"/>
              </a:srgbClr>
            </a:solidFill>
            <a:prstDash val="solid"/>
          </a:ln>
        </p:spPr>
      </p:sp>
      <p:pic>
        <p:nvPicPr>
          <p:cNvPr id="6"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25879" y="-1269968"/>
            <a:ext cx="5079873" cy="5079873"/>
          </a:xfrm>
          <a:prstGeom prst="rect">
            <a:avLst/>
          </a:prstGeom>
        </p:spPr>
      </p:pic>
      <p:pic>
        <p:nvPicPr>
          <p:cNvPr id="7"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79873" y="3174921"/>
            <a:ext cx="2031949" cy="1269968"/>
          </a:xfrm>
          <a:prstGeom prst="rect">
            <a:avLst/>
          </a:prstGeom>
        </p:spPr>
      </p:pic>
      <p:sp>
        <p:nvSpPr>
          <p:cNvPr id="8" name="Text 3"/>
          <p:cNvSpPr/>
          <p:nvPr/>
        </p:nvSpPr>
        <p:spPr>
          <a:xfrm>
            <a:off x="761981" y="507987"/>
            <a:ext cx="10667733" cy="888978"/>
          </a:xfrm>
          <a:prstGeom prst="rect">
            <a:avLst/>
          </a:prstGeom>
          <a:noFill/>
          <a:ln/>
        </p:spPr>
        <p:txBody>
          <a:bodyPr wrap="square" lIns="1016" tIns="1016" rIns="1016" bIns="1016" rtlCol="0" anchor="t"/>
          <a:lstStyle/>
          <a:p>
            <a:pPr marL="0" indent="0" algn="l">
              <a:lnSpc>
                <a:spcPct val="130000"/>
              </a:lnSpc>
              <a:buNone/>
            </a:pPr>
            <a:r>
              <a:rPr lang="en-US" sz="2900" dirty="0">
                <a:solidFill>
                  <a:srgbClr val="FFFFFF"/>
                </a:solidFill>
                <a:latin typeface="Calibri" pitchFamily="34" charset="0"/>
                <a:ea typeface="Calibri" pitchFamily="34" charset="-122"/>
                <a:cs typeface="Calibri" pitchFamily="34" charset="-120"/>
              </a:rPr>
              <a:t>Impact of the National Disaster Management Act, 2005
</a:t>
            </a:r>
            <a:endParaRPr lang="en-US" sz="2900" dirty="0"/>
          </a:p>
        </p:txBody>
      </p:sp>
      <p:sp>
        <p:nvSpPr>
          <p:cNvPr id="9" name="Text 4"/>
          <p:cNvSpPr/>
          <p:nvPr/>
        </p:nvSpPr>
        <p:spPr>
          <a:xfrm>
            <a:off x="1000735" y="1883049"/>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FFE66D"/>
                </a:solidFill>
                <a:latin typeface="Calibri" pitchFamily="34" charset="0"/>
                <a:ea typeface="Calibri" pitchFamily="34" charset="-122"/>
                <a:cs typeface="Calibri" pitchFamily="34" charset="-120"/>
              </a:rPr>
              <a:t>Before
</a:t>
            </a:r>
            <a:endParaRPr lang="en-US" sz="1900" dirty="0"/>
          </a:p>
        </p:txBody>
      </p:sp>
      <p:sp>
        <p:nvSpPr>
          <p:cNvPr id="10" name="Text 5"/>
          <p:cNvSpPr/>
          <p:nvPr/>
        </p:nvSpPr>
        <p:spPr>
          <a:xfrm>
            <a:off x="1254728" y="2355476"/>
            <a:ext cx="3659255"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Casualties in disasters: 10,000+ annually
</a:t>
            </a:r>
            <a:endParaRPr lang="en-US" sz="1400" dirty="0"/>
          </a:p>
        </p:txBody>
      </p:sp>
      <p:sp>
        <p:nvSpPr>
          <p:cNvPr id="11" name="Text 6"/>
          <p:cNvSpPr/>
          <p:nvPr/>
        </p:nvSpPr>
        <p:spPr>
          <a:xfrm>
            <a:off x="1254728" y="2784090"/>
            <a:ext cx="4449969"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Funding for disaster management: $50 million/year
</a:t>
            </a:r>
            <a:endParaRPr lang="en-US" sz="1400" dirty="0"/>
          </a:p>
        </p:txBody>
      </p:sp>
      <p:sp>
        <p:nvSpPr>
          <p:cNvPr id="12" name="Text 7"/>
          <p:cNvSpPr/>
          <p:nvPr/>
        </p:nvSpPr>
        <p:spPr>
          <a:xfrm>
            <a:off x="1254728" y="3488922"/>
            <a:ext cx="4099458"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Response time to disasters: 72 hours average
</a:t>
            </a:r>
            <a:endParaRPr lang="en-US" sz="1400" dirty="0"/>
          </a:p>
        </p:txBody>
      </p:sp>
      <p:sp>
        <p:nvSpPr>
          <p:cNvPr id="13" name="Text 8"/>
          <p:cNvSpPr/>
          <p:nvPr/>
        </p:nvSpPr>
        <p:spPr>
          <a:xfrm>
            <a:off x="1254728" y="3917537"/>
            <a:ext cx="4061041"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Coordination among agencies: 30% effective
</a:t>
            </a:r>
            <a:endParaRPr lang="en-US" sz="1400" dirty="0"/>
          </a:p>
        </p:txBody>
      </p:sp>
      <p:sp>
        <p:nvSpPr>
          <p:cNvPr id="14" name="Text 9"/>
          <p:cNvSpPr/>
          <p:nvPr/>
        </p:nvSpPr>
        <p:spPr>
          <a:xfrm>
            <a:off x="6486998" y="1883049"/>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Calibri" pitchFamily="34" charset="0"/>
                <a:ea typeface="Calibri" pitchFamily="34" charset="-122"/>
                <a:cs typeface="Calibri" pitchFamily="34" charset="-120"/>
              </a:rPr>
              <a:t>After
</a:t>
            </a:r>
            <a:endParaRPr lang="en-US" sz="1900" dirty="0"/>
          </a:p>
        </p:txBody>
      </p:sp>
      <p:sp>
        <p:nvSpPr>
          <p:cNvPr id="15" name="Text 10"/>
          <p:cNvSpPr/>
          <p:nvPr/>
        </p:nvSpPr>
        <p:spPr>
          <a:xfrm>
            <a:off x="6740991" y="2355476"/>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Casualties in disasters: Reduced to 3,000 annually
</a:t>
            </a:r>
            <a:endParaRPr lang="en-US" sz="1400" dirty="0"/>
          </a:p>
        </p:txBody>
      </p:sp>
      <p:sp>
        <p:nvSpPr>
          <p:cNvPr id="16" name="Text 11"/>
          <p:cNvSpPr/>
          <p:nvPr/>
        </p:nvSpPr>
        <p:spPr>
          <a:xfrm>
            <a:off x="6740991" y="3060308"/>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Funding for disaster management: Increased to $200 million/year
</a:t>
            </a:r>
            <a:endParaRPr lang="en-US" sz="1400" dirty="0"/>
          </a:p>
        </p:txBody>
      </p:sp>
      <p:sp>
        <p:nvSpPr>
          <p:cNvPr id="17" name="Text 12"/>
          <p:cNvSpPr/>
          <p:nvPr/>
        </p:nvSpPr>
        <p:spPr>
          <a:xfrm>
            <a:off x="6740991" y="3765140"/>
            <a:ext cx="4449968" cy="552436"/>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Response time to disasters: Improved to 24 hours average
</a:t>
            </a:r>
            <a:endParaRPr lang="en-US" sz="1400" dirty="0"/>
          </a:p>
        </p:txBody>
      </p:sp>
      <p:sp>
        <p:nvSpPr>
          <p:cNvPr id="18" name="Text 13"/>
          <p:cNvSpPr/>
          <p:nvPr/>
        </p:nvSpPr>
        <p:spPr>
          <a:xfrm>
            <a:off x="6740991" y="4469973"/>
            <a:ext cx="4054056"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FFFFFF"/>
                </a:solidFill>
                <a:latin typeface="Calibri" pitchFamily="34" charset="0"/>
                <a:ea typeface="Calibri" pitchFamily="34" charset="-122"/>
                <a:cs typeface="Calibri" pitchFamily="34" charset="-120"/>
              </a:rPr>
              <a:t>Coordination among agencies: 85% effective
</a:t>
            </a:r>
            <a:endParaRPr lang="en-US" sz="1400" dirty="0"/>
          </a:p>
        </p:txBody>
      </p:sp>
      <p:sp>
        <p:nvSpPr>
          <p:cNvPr id="19" name="Text 14"/>
          <p:cNvSpPr/>
          <p:nvPr/>
        </p:nvSpPr>
        <p:spPr>
          <a:xfrm>
            <a:off x="1026134" y="5312601"/>
            <a:ext cx="10139426" cy="462266"/>
          </a:xfrm>
          <a:prstGeom prst="rect">
            <a:avLst/>
          </a:prstGeom>
          <a:noFill/>
          <a:ln/>
        </p:spPr>
        <p:txBody>
          <a:bodyPr wrap="square" lIns="1016" tIns="1016" rIns="1016" bIns="1016" rtlCol="0" anchor="t"/>
          <a:lstStyle/>
          <a:p>
            <a:pPr marL="0" indent="0" algn="ctr">
              <a:lnSpc>
                <a:spcPct val="140000"/>
              </a:lnSpc>
              <a:buNone/>
            </a:pPr>
            <a:r>
              <a:rPr lang="en-US" sz="1200" b="1" dirty="0">
                <a:solidFill>
                  <a:srgbClr val="FFFFFF"/>
                </a:solidFill>
                <a:latin typeface="Calibri" pitchFamily="34" charset="0"/>
                <a:ea typeface="Calibri" pitchFamily="34" charset="-122"/>
                <a:cs typeface="Calibri" pitchFamily="34" charset="-120"/>
              </a:rPr>
              <a:t>The NDMA has significantly improved disaster management efficiency and effectiveness, leading to reduced casualties and enhanced resource allocation.
</a:t>
            </a:r>
            <a:endParaRPr lang="en-US" sz="1200" dirty="0"/>
          </a:p>
        </p:txBody>
      </p:sp>
      <p:sp>
        <p:nvSpPr>
          <p:cNvPr id="20" name="Shape 15"/>
          <p:cNvSpPr/>
          <p:nvPr/>
        </p:nvSpPr>
        <p:spPr>
          <a:xfrm>
            <a:off x="772141" y="1603657"/>
            <a:ext cx="5161151" cy="76198"/>
          </a:xfrm>
          <a:prstGeom prst="rect">
            <a:avLst/>
          </a:prstGeom>
          <a:solidFill>
            <a:srgbClr val="FFE66D"/>
          </a:solidFill>
          <a:ln/>
        </p:spPr>
      </p:sp>
      <p:sp>
        <p:nvSpPr>
          <p:cNvPr id="21" name="Shape 16"/>
          <p:cNvSpPr/>
          <p:nvPr/>
        </p:nvSpPr>
        <p:spPr>
          <a:xfrm>
            <a:off x="1000735" y="2444372"/>
            <a:ext cx="101597" cy="101600"/>
          </a:xfrm>
          <a:prstGeom prst="ellipse">
            <a:avLst/>
          </a:prstGeom>
          <a:solidFill>
            <a:srgbClr val="FFE66D"/>
          </a:solidFill>
          <a:ln/>
        </p:spPr>
      </p:sp>
      <p:sp>
        <p:nvSpPr>
          <p:cNvPr id="22" name="Shape 17"/>
          <p:cNvSpPr/>
          <p:nvPr/>
        </p:nvSpPr>
        <p:spPr>
          <a:xfrm>
            <a:off x="1000735" y="2872986"/>
            <a:ext cx="101597" cy="101600"/>
          </a:xfrm>
          <a:prstGeom prst="ellipse">
            <a:avLst/>
          </a:prstGeom>
          <a:solidFill>
            <a:srgbClr val="FFE66D"/>
          </a:solidFill>
          <a:ln/>
        </p:spPr>
      </p:sp>
      <p:sp>
        <p:nvSpPr>
          <p:cNvPr id="23" name="Shape 18"/>
          <p:cNvSpPr/>
          <p:nvPr/>
        </p:nvSpPr>
        <p:spPr>
          <a:xfrm>
            <a:off x="1000735" y="3577818"/>
            <a:ext cx="101597" cy="101600"/>
          </a:xfrm>
          <a:prstGeom prst="ellipse">
            <a:avLst/>
          </a:prstGeom>
          <a:solidFill>
            <a:srgbClr val="FFE66D"/>
          </a:solidFill>
          <a:ln/>
        </p:spPr>
      </p:sp>
      <p:sp>
        <p:nvSpPr>
          <p:cNvPr id="24" name="Shape 19"/>
          <p:cNvSpPr/>
          <p:nvPr/>
        </p:nvSpPr>
        <p:spPr>
          <a:xfrm>
            <a:off x="1000735" y="4006433"/>
            <a:ext cx="101597" cy="101600"/>
          </a:xfrm>
          <a:prstGeom prst="ellipse">
            <a:avLst/>
          </a:prstGeom>
          <a:solidFill>
            <a:srgbClr val="FFE66D"/>
          </a:solidFill>
          <a:ln/>
        </p:spPr>
      </p:sp>
      <p:sp>
        <p:nvSpPr>
          <p:cNvPr id="25" name="Shape 20"/>
          <p:cNvSpPr/>
          <p:nvPr/>
        </p:nvSpPr>
        <p:spPr>
          <a:xfrm>
            <a:off x="6258404" y="1603657"/>
            <a:ext cx="5161151" cy="76198"/>
          </a:xfrm>
          <a:prstGeom prst="rect">
            <a:avLst/>
          </a:prstGeom>
          <a:solidFill>
            <a:srgbClr val="8B5CF6"/>
          </a:solidFill>
          <a:ln/>
        </p:spPr>
      </p:sp>
      <p:sp>
        <p:nvSpPr>
          <p:cNvPr id="26" name="Shape 21"/>
          <p:cNvSpPr/>
          <p:nvPr/>
        </p:nvSpPr>
        <p:spPr>
          <a:xfrm>
            <a:off x="6486998" y="2444372"/>
            <a:ext cx="101598" cy="101600"/>
          </a:xfrm>
          <a:prstGeom prst="ellipse">
            <a:avLst/>
          </a:prstGeom>
          <a:solidFill>
            <a:srgbClr val="8B5CF6"/>
          </a:solidFill>
          <a:ln/>
        </p:spPr>
      </p:sp>
      <p:sp>
        <p:nvSpPr>
          <p:cNvPr id="27" name="Shape 22"/>
          <p:cNvSpPr/>
          <p:nvPr/>
        </p:nvSpPr>
        <p:spPr>
          <a:xfrm>
            <a:off x="6486998" y="3149204"/>
            <a:ext cx="101598" cy="101600"/>
          </a:xfrm>
          <a:prstGeom prst="ellipse">
            <a:avLst/>
          </a:prstGeom>
          <a:solidFill>
            <a:srgbClr val="8B5CF6"/>
          </a:solidFill>
          <a:ln/>
        </p:spPr>
      </p:sp>
      <p:sp>
        <p:nvSpPr>
          <p:cNvPr id="28" name="Shape 23"/>
          <p:cNvSpPr/>
          <p:nvPr/>
        </p:nvSpPr>
        <p:spPr>
          <a:xfrm>
            <a:off x="6486998" y="3854037"/>
            <a:ext cx="101598" cy="101600"/>
          </a:xfrm>
          <a:prstGeom prst="ellipse">
            <a:avLst/>
          </a:prstGeom>
          <a:solidFill>
            <a:srgbClr val="8B5CF6"/>
          </a:solidFill>
          <a:ln/>
        </p:spPr>
      </p:sp>
      <p:sp>
        <p:nvSpPr>
          <p:cNvPr id="29" name="Shape 24"/>
          <p:cNvSpPr/>
          <p:nvPr/>
        </p:nvSpPr>
        <p:spPr>
          <a:xfrm>
            <a:off x="6486998" y="4558869"/>
            <a:ext cx="101598" cy="101600"/>
          </a:xfrm>
          <a:prstGeom prst="ellipse">
            <a:avLst/>
          </a:prstGeom>
          <a:solidFill>
            <a:srgbClr val="8B5CF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159746" y="4444889"/>
            <a:ext cx="1986229" cy="2367391"/>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889778" y="-1269968"/>
            <a:ext cx="3256197" cy="5079873"/>
          </a:xfrm>
          <a:prstGeom prst="rect">
            <a:avLst/>
          </a:prstGeom>
        </p:spPr>
      </p:pic>
      <p:sp>
        <p:nvSpPr>
          <p:cNvPr id="5" name="Text 0"/>
          <p:cNvSpPr/>
          <p:nvPr/>
        </p:nvSpPr>
        <p:spPr>
          <a:xfrm>
            <a:off x="761981" y="634984"/>
            <a:ext cx="10667733" cy="1142971"/>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Challenges and Future Directions
</a:t>
            </a:r>
            <a:endParaRPr lang="en-US" sz="2900" dirty="0"/>
          </a:p>
        </p:txBody>
      </p:sp>
      <p:sp>
        <p:nvSpPr>
          <p:cNvPr id="6" name="Text 1"/>
          <p:cNvSpPr/>
          <p:nvPr/>
        </p:nvSpPr>
        <p:spPr>
          <a:xfrm>
            <a:off x="1382678" y="1808440"/>
            <a:ext cx="10036877"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Continuous Training Needs
</a:t>
            </a:r>
            <a:endParaRPr lang="en-US" sz="1400" dirty="0"/>
          </a:p>
        </p:txBody>
      </p:sp>
      <p:sp>
        <p:nvSpPr>
          <p:cNvPr id="7" name="Text 2"/>
          <p:cNvSpPr/>
          <p:nvPr/>
        </p:nvSpPr>
        <p:spPr>
          <a:xfrm>
            <a:off x="1382678" y="2113232"/>
            <a:ext cx="10036877"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Ongoing training is essential for disaster management personnel, with studies showing that 70% of responders feel unprepared without regular updates and skill enhancement.
</a:t>
            </a:r>
            <a:endParaRPr lang="en-US" sz="1300" dirty="0"/>
          </a:p>
        </p:txBody>
      </p:sp>
      <p:sp>
        <p:nvSpPr>
          <p:cNvPr id="8" name="Text 3"/>
          <p:cNvSpPr/>
          <p:nvPr/>
        </p:nvSpPr>
        <p:spPr>
          <a:xfrm>
            <a:off x="1412999" y="2826951"/>
            <a:ext cx="10006556"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Inter-Agency Coordination
</a:t>
            </a:r>
            <a:endParaRPr lang="en-US" sz="1400" dirty="0"/>
          </a:p>
        </p:txBody>
      </p:sp>
      <p:sp>
        <p:nvSpPr>
          <p:cNvPr id="9" name="Text 4"/>
          <p:cNvSpPr/>
          <p:nvPr/>
        </p:nvSpPr>
        <p:spPr>
          <a:xfrm>
            <a:off x="1412999" y="3131744"/>
            <a:ext cx="10006556"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Effective disaster response requires seamless coordination among agencies. Research indicates that improved collaboration can reduce response times by up to 30% during emergencies.
</a:t>
            </a:r>
            <a:endParaRPr lang="en-US" sz="1300" dirty="0"/>
          </a:p>
        </p:txBody>
      </p:sp>
      <p:sp>
        <p:nvSpPr>
          <p:cNvPr id="10" name="Text 5"/>
          <p:cNvSpPr/>
          <p:nvPr/>
        </p:nvSpPr>
        <p:spPr>
          <a:xfrm>
            <a:off x="1415380" y="3845463"/>
            <a:ext cx="1000417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Climate Change Impacts
</a:t>
            </a:r>
            <a:endParaRPr lang="en-US" sz="1400" dirty="0"/>
          </a:p>
        </p:txBody>
      </p:sp>
      <p:sp>
        <p:nvSpPr>
          <p:cNvPr id="11" name="Text 6"/>
          <p:cNvSpPr/>
          <p:nvPr/>
        </p:nvSpPr>
        <p:spPr>
          <a:xfrm>
            <a:off x="1415380" y="4150256"/>
            <a:ext cx="10004174"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Climate change is increasing disaster frequency, with a 40% rise in extreme weather events over the last decade, necessitating adaptive strategies in disaster management.
</a:t>
            </a:r>
            <a:endParaRPr lang="en-US" sz="1300" dirty="0"/>
          </a:p>
        </p:txBody>
      </p:sp>
      <p:sp>
        <p:nvSpPr>
          <p:cNvPr id="12" name="Text 7"/>
          <p:cNvSpPr/>
          <p:nvPr/>
        </p:nvSpPr>
        <p:spPr>
          <a:xfrm>
            <a:off x="1419983" y="4863985"/>
            <a:ext cx="9999572"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FFFFFF"/>
                </a:solidFill>
                <a:latin typeface="Calibri" pitchFamily="34" charset="0"/>
                <a:ea typeface="Calibri" pitchFamily="34" charset="-122"/>
                <a:cs typeface="Calibri" pitchFamily="34" charset="-120"/>
              </a:rPr>
              <a:t>Technology Integration
</a:t>
            </a:r>
            <a:endParaRPr lang="en-US" sz="1400" dirty="0"/>
          </a:p>
        </p:txBody>
      </p:sp>
      <p:sp>
        <p:nvSpPr>
          <p:cNvPr id="13" name="Text 8"/>
          <p:cNvSpPr/>
          <p:nvPr/>
        </p:nvSpPr>
        <p:spPr>
          <a:xfrm>
            <a:off x="1419983" y="5168778"/>
            <a:ext cx="9999572"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FFFFFF"/>
                </a:solidFill>
                <a:latin typeface="Calibri" pitchFamily="34" charset="0"/>
                <a:ea typeface="Calibri" pitchFamily="34" charset="-122"/>
                <a:cs typeface="Calibri" pitchFamily="34" charset="-120"/>
              </a:rPr>
              <a:t>Incorporating technology, such as GIS and real-time data analytics, can enhance decision-making processes, improving disaster response efficiency by 25% according to recent studies.
</a:t>
            </a:r>
            <a:endParaRPr lang="en-US" sz="1300" dirty="0"/>
          </a:p>
        </p:txBody>
      </p:sp>
      <p:sp>
        <p:nvSpPr>
          <p:cNvPr id="14" name="Shape 9"/>
          <p:cNvSpPr/>
          <p:nvPr/>
        </p:nvSpPr>
        <p:spPr>
          <a:xfrm>
            <a:off x="761981" y="1798277"/>
            <a:ext cx="458141" cy="375913"/>
          </a:xfrm>
          <a:prstGeom prst="ellipse">
            <a:avLst/>
          </a:prstGeom>
          <a:solidFill>
            <a:srgbClr val="FFE66D">
              <a:alpha val="8000"/>
            </a:srgbClr>
          </a:solidFill>
          <a:ln w="10160">
            <a:solidFill>
              <a:srgbClr val="FFE66D">
                <a:alpha val="18000"/>
              </a:srgbClr>
            </a:solidFill>
            <a:prstDash val="solid"/>
          </a:ln>
        </p:spPr>
      </p:sp>
      <p:sp>
        <p:nvSpPr>
          <p:cNvPr id="15" name="Text 10"/>
          <p:cNvSpPr/>
          <p:nvPr/>
        </p:nvSpPr>
        <p:spPr>
          <a:xfrm>
            <a:off x="761981" y="1798277"/>
            <a:ext cx="458141" cy="375913"/>
          </a:xfrm>
          <a:prstGeom prst="rect">
            <a:avLst/>
          </a:prstGeom>
          <a:noFill/>
          <a:ln/>
        </p:spPr>
        <p:txBody>
          <a:bodyPr wrap="square" lIns="0" tIns="0" rIns="0" bIns="0" rtlCol="0" anchor="t"/>
          <a:lstStyle/>
          <a:p>
            <a:pPr marL="0" indent="0">
              <a:lnSpc>
                <a:spcPct val="150000"/>
              </a:lnSpc>
              <a:buNone/>
            </a:pPr>
            <a:r>
              <a:rPr lang="en-US" sz="1100" b="1" dirty="0">
                <a:solidFill>
                  <a:srgbClr val="FFE66D"/>
                </a:solidFill>
                <a:latin typeface="Calibri" pitchFamily="34" charset="0"/>
                <a:ea typeface="Calibri" pitchFamily="34" charset="-122"/>
                <a:cs typeface="Calibri" pitchFamily="34" charset="-120"/>
              </a:rPr>
              <a:t>01
</a:t>
            </a:r>
            <a:endParaRPr lang="en-US" sz="1100" dirty="0"/>
          </a:p>
        </p:txBody>
      </p:sp>
      <p:sp>
        <p:nvSpPr>
          <p:cNvPr id="16" name="Shape 11"/>
          <p:cNvSpPr/>
          <p:nvPr/>
        </p:nvSpPr>
        <p:spPr>
          <a:xfrm>
            <a:off x="761981" y="2816789"/>
            <a:ext cx="488461" cy="375913"/>
          </a:xfrm>
          <a:prstGeom prst="ellipse">
            <a:avLst/>
          </a:prstGeom>
          <a:solidFill>
            <a:srgbClr val="FFE66D">
              <a:alpha val="8000"/>
            </a:srgbClr>
          </a:solidFill>
          <a:ln w="10160">
            <a:solidFill>
              <a:srgbClr val="FFE66D">
                <a:alpha val="18000"/>
              </a:srgbClr>
            </a:solidFill>
            <a:prstDash val="solid"/>
          </a:ln>
        </p:spPr>
      </p:sp>
      <p:sp>
        <p:nvSpPr>
          <p:cNvPr id="17" name="Text 12"/>
          <p:cNvSpPr/>
          <p:nvPr/>
        </p:nvSpPr>
        <p:spPr>
          <a:xfrm>
            <a:off x="761981" y="2816789"/>
            <a:ext cx="488461" cy="375913"/>
          </a:xfrm>
          <a:prstGeom prst="rect">
            <a:avLst/>
          </a:prstGeom>
          <a:noFill/>
          <a:ln/>
        </p:spPr>
        <p:txBody>
          <a:bodyPr wrap="square" lIns="0" tIns="0" rIns="0" bIns="0" rtlCol="0" anchor="t"/>
          <a:lstStyle/>
          <a:p>
            <a:pPr marL="0" indent="0">
              <a:lnSpc>
                <a:spcPct val="150000"/>
              </a:lnSpc>
              <a:buNone/>
            </a:pPr>
            <a:r>
              <a:rPr lang="en-US" sz="1100" b="1" dirty="0">
                <a:solidFill>
                  <a:srgbClr val="FFE66D"/>
                </a:solidFill>
                <a:latin typeface="Calibri" pitchFamily="34" charset="0"/>
                <a:ea typeface="Calibri" pitchFamily="34" charset="-122"/>
                <a:cs typeface="Calibri" pitchFamily="34" charset="-120"/>
              </a:rPr>
              <a:t>02
</a:t>
            </a:r>
            <a:endParaRPr lang="en-US" sz="1100" dirty="0"/>
          </a:p>
        </p:txBody>
      </p:sp>
      <p:sp>
        <p:nvSpPr>
          <p:cNvPr id="18" name="Shape 13"/>
          <p:cNvSpPr/>
          <p:nvPr/>
        </p:nvSpPr>
        <p:spPr>
          <a:xfrm>
            <a:off x="761981" y="3835311"/>
            <a:ext cx="490843" cy="375905"/>
          </a:xfrm>
          <a:prstGeom prst="ellipse">
            <a:avLst/>
          </a:prstGeom>
          <a:solidFill>
            <a:srgbClr val="FFE66D">
              <a:alpha val="8000"/>
            </a:srgbClr>
          </a:solidFill>
          <a:ln w="10160">
            <a:solidFill>
              <a:srgbClr val="FFE66D">
                <a:alpha val="18000"/>
              </a:srgbClr>
            </a:solidFill>
            <a:prstDash val="solid"/>
          </a:ln>
        </p:spPr>
      </p:sp>
      <p:sp>
        <p:nvSpPr>
          <p:cNvPr id="19" name="Text 14"/>
          <p:cNvSpPr/>
          <p:nvPr/>
        </p:nvSpPr>
        <p:spPr>
          <a:xfrm>
            <a:off x="761981" y="3835311"/>
            <a:ext cx="490843" cy="375905"/>
          </a:xfrm>
          <a:prstGeom prst="rect">
            <a:avLst/>
          </a:prstGeom>
          <a:noFill/>
          <a:ln/>
        </p:spPr>
        <p:txBody>
          <a:bodyPr wrap="square" lIns="0" tIns="0" rIns="0" bIns="0" rtlCol="0" anchor="t"/>
          <a:lstStyle/>
          <a:p>
            <a:pPr marL="0" indent="0">
              <a:lnSpc>
                <a:spcPct val="150000"/>
              </a:lnSpc>
              <a:buNone/>
            </a:pPr>
            <a:r>
              <a:rPr lang="en-US" sz="1100" b="1" dirty="0">
                <a:solidFill>
                  <a:srgbClr val="FFE66D"/>
                </a:solidFill>
                <a:latin typeface="Calibri" pitchFamily="34" charset="0"/>
                <a:ea typeface="Calibri" pitchFamily="34" charset="-122"/>
                <a:cs typeface="Calibri" pitchFamily="34" charset="-120"/>
              </a:rPr>
              <a:t>03
</a:t>
            </a:r>
            <a:endParaRPr lang="en-US" sz="1100" dirty="0"/>
          </a:p>
        </p:txBody>
      </p:sp>
      <p:sp>
        <p:nvSpPr>
          <p:cNvPr id="20" name="Shape 15"/>
          <p:cNvSpPr/>
          <p:nvPr/>
        </p:nvSpPr>
        <p:spPr>
          <a:xfrm>
            <a:off x="761981" y="4853823"/>
            <a:ext cx="495446" cy="375913"/>
          </a:xfrm>
          <a:prstGeom prst="ellipse">
            <a:avLst/>
          </a:prstGeom>
          <a:solidFill>
            <a:srgbClr val="FFE66D">
              <a:alpha val="8000"/>
            </a:srgbClr>
          </a:solidFill>
          <a:ln w="10160">
            <a:solidFill>
              <a:srgbClr val="FFE66D">
                <a:alpha val="18000"/>
              </a:srgbClr>
            </a:solidFill>
            <a:prstDash val="solid"/>
          </a:ln>
        </p:spPr>
      </p:sp>
      <p:sp>
        <p:nvSpPr>
          <p:cNvPr id="21" name="Text 16"/>
          <p:cNvSpPr/>
          <p:nvPr/>
        </p:nvSpPr>
        <p:spPr>
          <a:xfrm>
            <a:off x="761981" y="4853823"/>
            <a:ext cx="495446" cy="375913"/>
          </a:xfrm>
          <a:prstGeom prst="rect">
            <a:avLst/>
          </a:prstGeom>
          <a:noFill/>
          <a:ln/>
        </p:spPr>
        <p:txBody>
          <a:bodyPr wrap="square" lIns="0" tIns="0" rIns="0" bIns="0" rtlCol="0" anchor="t"/>
          <a:lstStyle/>
          <a:p>
            <a:pPr marL="0" indent="0">
              <a:lnSpc>
                <a:spcPct val="150000"/>
              </a:lnSpc>
              <a:buNone/>
            </a:pPr>
            <a:r>
              <a:rPr lang="en-US" sz="1100" b="1" dirty="0">
                <a:solidFill>
                  <a:srgbClr val="FFE66D"/>
                </a:solidFill>
                <a:latin typeface="Calibri" pitchFamily="34" charset="0"/>
                <a:ea typeface="Calibri" pitchFamily="34" charset="-122"/>
                <a:cs typeface="Calibri" pitchFamily="34" charset="-120"/>
              </a:rPr>
              <a:t>04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4ECDC4"/>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190895" y="-1015975"/>
            <a:ext cx="3809905" cy="3174921"/>
          </a:xfrm>
          <a:prstGeom prst="rect">
            <a:avLst/>
          </a:prstGeom>
        </p:spPr>
      </p:pic>
      <p:pic>
        <p:nvPicPr>
          <p:cNvPr id="4"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270768" y="2285943"/>
            <a:ext cx="2875207" cy="4444889"/>
          </a:xfrm>
          <a:prstGeom prst="rect">
            <a:avLst/>
          </a:prstGeom>
        </p:spPr>
      </p:pic>
      <p:pic>
        <p:nvPicPr>
          <p:cNvPr id="5" name="Image 3"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23962" y="2285943"/>
            <a:ext cx="4444889" cy="4444889"/>
          </a:xfrm>
          <a:prstGeom prst="rect">
            <a:avLst/>
          </a:prstGeom>
        </p:spPr>
      </p:pic>
      <p:sp>
        <p:nvSpPr>
          <p:cNvPr id="6" name="Text 0"/>
          <p:cNvSpPr/>
          <p:nvPr/>
        </p:nvSpPr>
        <p:spPr>
          <a:xfrm>
            <a:off x="4713646" y="2098307"/>
            <a:ext cx="2764403" cy="437187"/>
          </a:xfrm>
          <a:prstGeom prst="rect">
            <a:avLst/>
          </a:prstGeom>
          <a:noFill/>
          <a:ln/>
        </p:spPr>
        <p:txBody>
          <a:bodyPr wrap="square" lIns="1016" tIns="1016" rIns="1016" bIns="1016" rtlCol="0" anchor="t"/>
          <a:lstStyle/>
          <a:p>
            <a:pPr marL="0" indent="0" algn="ctr">
              <a:lnSpc>
                <a:spcPct val="118725"/>
              </a:lnSpc>
              <a:buNone/>
            </a:pPr>
            <a:r>
              <a:rPr lang="en-US" sz="2600" b="1" dirty="0">
                <a:solidFill>
                  <a:srgbClr val="FFFFFF"/>
                </a:solidFill>
                <a:latin typeface="Calibri" pitchFamily="34" charset="0"/>
                <a:ea typeface="Calibri" pitchFamily="34" charset="-122"/>
                <a:cs typeface="Calibri" pitchFamily="34" charset="-120"/>
              </a:rPr>
              <a:t>Key Takeaways
</a:t>
            </a:r>
            <a:endParaRPr lang="en-US" sz="2600" dirty="0"/>
          </a:p>
        </p:txBody>
      </p:sp>
      <p:sp>
        <p:nvSpPr>
          <p:cNvPr id="7" name="Text 1"/>
          <p:cNvSpPr/>
          <p:nvPr/>
        </p:nvSpPr>
        <p:spPr>
          <a:xfrm>
            <a:off x="1927970" y="3081898"/>
            <a:ext cx="8335754" cy="2312451"/>
          </a:xfrm>
          <a:prstGeom prst="rect">
            <a:avLst/>
          </a:prstGeom>
          <a:noFill/>
          <a:ln/>
        </p:spPr>
        <p:txBody>
          <a:bodyPr wrap="square" lIns="1016" tIns="1016" rIns="1016" bIns="1016" rtlCol="0" anchor="t"/>
          <a:lstStyle/>
          <a:p>
            <a:pPr marL="0" indent="0" algn="ctr">
              <a:lnSpc>
                <a:spcPct val="162588"/>
              </a:lnSpc>
              <a:buNone/>
            </a:pPr>
            <a:r>
              <a:rPr lang="en-US" sz="1400" dirty="0">
                <a:solidFill>
                  <a:srgbClr val="FFFFFF"/>
                </a:solidFill>
                <a:latin typeface="Calibri" pitchFamily="34" charset="0"/>
                <a:ea typeface="Calibri" pitchFamily="34" charset="-122"/>
                <a:cs typeface="Calibri" pitchFamily="34" charset="-120"/>
              </a:rPr>
              <a:t>In conclusion, the National Disaster Management Act, 2005, has significantly enhanced disaster preparedness in India. Key takeaways include the importance of community involvement, the role of the National Institute of Disaster Management in training, and the need for continuous policy evaluation. Moving forward, it is crucial to strengthen local capacities and integrate technology for effective disaster response. By fostering collaboration among stakeholders, we can build a resilient future against disasters.
</a:t>
            </a:r>
            <a:endParaRPr lang="en-US" sz="1400" dirty="0"/>
          </a:p>
        </p:txBody>
      </p:sp>
      <p:sp>
        <p:nvSpPr>
          <p:cNvPr id="8" name="Shape 2"/>
          <p:cNvSpPr/>
          <p:nvPr/>
        </p:nvSpPr>
        <p:spPr>
          <a:xfrm>
            <a:off x="5755814" y="2778371"/>
            <a:ext cx="680068" cy="60644"/>
          </a:xfrm>
          <a:prstGeom prst="ellipse">
            <a:avLst/>
          </a:prstGeom>
          <a:solidFill>
            <a:srgbClr val="FFE66D"/>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934</Words>
  <Application>Microsoft Office PowerPoint</Application>
  <PresentationFormat>Widescreen</PresentationFormat>
  <Paragraphs>83</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4</cp:revision>
  <dcterms:created xsi:type="dcterms:W3CDTF">2026-08-25T18:32:12Z</dcterms:created>
  <dcterms:modified xsi:type="dcterms:W3CDTF">2026-08-25T18:55:50Z</dcterms:modified>
</cp:coreProperties>
</file>