
<file path=[Content_Types].xml><?xml version="1.0" encoding="utf-8"?>
<Types xmlns="http://schemas.openxmlformats.org/package/2006/content-types">
  <Default ContentType="image/png" Extension="png"/>
  <Default ContentType="image/jpeg" Extension="jpeg"/>
  <Default ContentType="application/vnd.openxmlformats-package.relationships+xml" Extension="rels"/>
  <Default ContentType="application/xml" Extension="xml"/>
  <Default ContentType="image/vnd.ms-photo" Extension="wdp"/>
  <Default ContentType="application/vnd.openxmlformats-officedocument.spreadsheetml.sheet" Extension="xlsx"/>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drawingml.chart+xml" PartName="/ppt/charts/chart1.xml"/>
  <Override ContentType="application/vnd.ms-office.chartstyle+xml" PartName="/ppt/charts/style1.xml"/>
  <Override ContentType="application/vnd.ms-office.chartcolorstyle+xml" PartName="/ppt/charts/colors1.xml"/>
  <Override ContentType="application/vnd.openxmlformats-officedocument.drawingml.chart+xml" PartName="/ppt/charts/chart2.xml"/>
  <Override ContentType="application/vnd.ms-office.chartstyle+xml" PartName="/ppt/charts/style2.xml"/>
  <Override ContentType="application/vnd.ms-office.chartcolorstyle+xml" PartName="/ppt/charts/colors2.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5" r:id="rId3"/>
    <p:sldId id="286" r:id="rId4"/>
    <p:sldId id="302" r:id="rId5"/>
    <p:sldId id="304" r:id="rId6"/>
    <p:sldId id="320" r:id="rId7"/>
    <p:sldId id="305" r:id="rId8"/>
    <p:sldId id="306" r:id="rId9"/>
    <p:sldId id="309" r:id="rId10"/>
    <p:sldId id="310" r:id="rId11"/>
    <p:sldId id="324" r:id="rId12"/>
    <p:sldId id="311" r:id="rId13"/>
    <p:sldId id="313" r:id="rId14"/>
    <p:sldId id="314" r:id="rId15"/>
    <p:sldId id="315" r:id="rId16"/>
    <p:sldId id="269" r:id="rId17"/>
    <p:sldId id="270" r:id="rId18"/>
    <p:sldId id="272" r:id="rId19"/>
    <p:sldId id="276" r:id="rId20"/>
    <p:sldId id="275" r:id="rId21"/>
    <p:sldId id="317" r:id="rId22"/>
    <p:sldId id="318" r:id="rId23"/>
    <p:sldId id="321" r:id="rId24"/>
    <p:sldId id="319" r:id="rId25"/>
    <p:sldId id="280" r:id="rId26"/>
    <p:sldId id="282" r:id="rId27"/>
    <p:sldId id="283" r:id="rId28"/>
    <p:sldId id="323" r:id="rId29"/>
    <p:sldId id="28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3E9"/>
    <a:srgbClr val="FDF5ED"/>
    <a:srgbClr val="FEF9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47" autoAdjust="0"/>
    <p:restoredTop sz="94660"/>
  </p:normalViewPr>
  <p:slideViewPr>
    <p:cSldViewPr snapToGrid="0">
      <p:cViewPr varScale="1">
        <p:scale>
          <a:sx n="74" d="100"/>
          <a:sy n="74" d="100"/>
        </p:scale>
        <p:origin x="36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arget="NULL" TargetMode="External" Type="http://schemas.openxmlformats.org/officeDocument/2006/relationships/oleObject"/><Relationship Id="rId2" Target="colors1.xml" Type="http://schemas.microsoft.com/office/2011/relationships/chartColorStyle"/><Relationship Id="rId1" Target="style1.xml" Type="http://schemas.microsoft.com/office/2011/relationships/chartStyle"/></Relationships>
</file>

<file path=ppt/charts/_rels/chart2.xml.rels><?xml version="1.0" encoding="UTF-8" standalone="yes" ?><Relationships xmlns="http://schemas.openxmlformats.org/package/2006/relationships"><Relationship Id="rId3" Target="NULL" TargetMode="External" Type="http://schemas.openxmlformats.org/officeDocument/2006/relationships/oleObject"/><Relationship Id="rId2" Target="colors2.xml" Type="http://schemas.microsoft.com/office/2011/relationships/chartColorStyle"/><Relationship Id="rId1" Target="style2.xml" Type="http://schemas.microsoft.com/office/2011/relationships/chartStyle"/></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400" b="1" i="0" u="none" strike="noStrike" kern="1200" baseline="0">
                <a:solidFill>
                  <a:schemeClr val="dk1"/>
                </a:solidFill>
                <a:latin typeface="+mn-lt"/>
                <a:ea typeface="+mn-ea"/>
                <a:cs typeface="+mn-cs"/>
              </a:defRPr>
            </a:pPr>
            <a:r>
              <a:rPr lang="en-US" sz="1400"/>
              <a:t>Population (in lakhs) in Northern West Bengal</a:t>
            </a:r>
          </a:p>
        </c:rich>
      </c:tx>
      <c:overlay val="0"/>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c:spPr>
      <c:txPr>
        <a:bodyPr rot="0" spcFirstLastPara="1" vertOverflow="ellipsis" vert="horz" wrap="square" anchor="ctr" anchorCtr="1"/>
        <a:lstStyle/>
        <a:p>
          <a:pPr>
            <a:defRPr sz="1400" b="1" i="0" u="none" strike="noStrike" kern="1200" baseline="0">
              <a:solidFill>
                <a:schemeClr val="dk1"/>
              </a:solidFill>
              <a:latin typeface="+mn-lt"/>
              <a:ea typeface="+mn-ea"/>
              <a:cs typeface="+mn-cs"/>
            </a:defRPr>
          </a:pPr>
          <a:endParaRPr lang="en-US"/>
        </a:p>
      </c:txPr>
    </c:title>
    <c:autoTitleDeleted val="0"/>
    <c:plotArea>
      <c:layout>
        <c:manualLayout>
          <c:layoutTarget val="inner"/>
          <c:xMode val="edge"/>
          <c:yMode val="edge"/>
          <c:x val="7.8424696796517548E-2"/>
          <c:y val="0.14675001718608546"/>
          <c:w val="0.87024106891604103"/>
          <c:h val="0.76009978991786453"/>
        </c:manualLayout>
      </c:layout>
      <c:barChart>
        <c:barDir val="col"/>
        <c:grouping val="clustered"/>
        <c:varyColors val="0"/>
        <c:ser>
          <c:idx val="0"/>
          <c:order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1991</c:v>
                </c:pt>
                <c:pt idx="1">
                  <c:v>2001</c:v>
                </c:pt>
                <c:pt idx="2">
                  <c:v>2011</c:v>
                </c:pt>
              </c:numCache>
            </c:numRef>
          </c:cat>
          <c:val>
            <c:numRef>
              <c:f>Sheet1!$B$2:$B$4</c:f>
              <c:numCache>
                <c:formatCode>General</c:formatCode>
                <c:ptCount val="3"/>
                <c:pt idx="0">
                  <c:v>52.33</c:v>
                </c:pt>
                <c:pt idx="1">
                  <c:v>62.87</c:v>
                </c:pt>
                <c:pt idx="2">
                  <c:v>102.82</c:v>
                </c:pt>
              </c:numCache>
            </c:numRef>
          </c:val>
        </c:ser>
        <c:dLbls>
          <c:showLegendKey val="0"/>
          <c:showVal val="1"/>
          <c:showCatName val="0"/>
          <c:showSerName val="0"/>
          <c:showPercent val="0"/>
          <c:showBubbleSize val="0"/>
        </c:dLbls>
        <c:gapWidth val="100"/>
        <c:overlap val="-24"/>
        <c:axId val="347799296"/>
        <c:axId val="347793312"/>
      </c:barChart>
      <c:catAx>
        <c:axId val="34779929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347793312"/>
        <c:crosses val="autoZero"/>
        <c:auto val="1"/>
        <c:lblAlgn val="ctr"/>
        <c:lblOffset val="100"/>
        <c:noMultiLvlLbl val="0"/>
      </c:catAx>
      <c:valAx>
        <c:axId val="347793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347799296"/>
        <c:crosses val="autoZero"/>
        <c:crossBetween val="between"/>
      </c:valAx>
      <c:spPr>
        <a:noFill/>
        <a:ln>
          <a:noFill/>
        </a:ln>
        <a:effectLst/>
      </c:spPr>
    </c:plotArea>
    <c:plotVisOnly val="1"/>
    <c:dispBlanksAs val="gap"/>
    <c:showDLblsOverMax val="0"/>
  </c:chart>
  <c:spPr>
    <a:solidFill>
      <a:schemeClr val="accent3">
        <a:lumMod val="20000"/>
        <a:lumOff val="80000"/>
      </a:schemeClr>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0" u="none" strike="noStrike" kern="1200" cap="all" spc="120" normalizeH="0" baseline="0">
                <a:solidFill>
                  <a:schemeClr val="dk1"/>
                </a:solidFill>
                <a:latin typeface="+mn-lt"/>
                <a:ea typeface="+mn-ea"/>
                <a:cs typeface="+mn-cs"/>
              </a:defRPr>
            </a:pPr>
            <a:r>
              <a:rPr lang="en-IN" sz="1100" b="1" dirty="0">
                <a:solidFill>
                  <a:schemeClr val="dk1"/>
                </a:solidFill>
                <a:latin typeface="+mn-lt"/>
                <a:ea typeface="+mn-ea"/>
                <a:cs typeface="+mn-cs"/>
              </a:rPr>
              <a:t>Population</a:t>
            </a:r>
            <a:r>
              <a:rPr lang="en-IN" sz="1100" b="1" baseline="0" dirty="0">
                <a:solidFill>
                  <a:schemeClr val="dk1"/>
                </a:solidFill>
                <a:latin typeface="+mn-lt"/>
                <a:ea typeface="+mn-ea"/>
                <a:cs typeface="+mn-cs"/>
              </a:rPr>
              <a:t> (in lakhs) in northern west </a:t>
            </a:r>
            <a:r>
              <a:rPr lang="en-IN" sz="1100" b="1" baseline="0" dirty="0" err="1">
                <a:solidFill>
                  <a:schemeClr val="dk1"/>
                </a:solidFill>
                <a:latin typeface="+mn-lt"/>
                <a:ea typeface="+mn-ea"/>
                <a:cs typeface="+mn-cs"/>
              </a:rPr>
              <a:t>bengal</a:t>
            </a:r>
            <a:r>
              <a:rPr lang="en-IN" sz="1100" b="1" dirty="0">
                <a:solidFill>
                  <a:schemeClr val="dk1"/>
                </a:solidFill>
                <a:latin typeface="+mn-lt"/>
                <a:ea typeface="+mn-ea"/>
                <a:cs typeface="+mn-cs"/>
              </a:rPr>
              <a:t> </a:t>
            </a:r>
            <a:endParaRPr lang="en-IN" sz="1100" b="1" dirty="0">
              <a:latin typeface="+mn-lt"/>
            </a:endParaRPr>
          </a:p>
        </c:rich>
      </c:tx>
      <c:overlay val="0"/>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c:spPr>
      <c:txPr>
        <a:bodyPr rot="0" spcFirstLastPara="1" vertOverflow="ellipsis" vert="horz" wrap="square" anchor="ctr" anchorCtr="1"/>
        <a:lstStyle/>
        <a:p>
          <a:pPr>
            <a:defRPr sz="1100" b="1" i="0" u="none" strike="noStrike" kern="1200" cap="all" spc="120" normalizeH="0" baseline="0">
              <a:solidFill>
                <a:schemeClr val="dk1"/>
              </a:solidFill>
              <a:latin typeface="+mn-lt"/>
              <a:ea typeface="+mn-ea"/>
              <a:cs typeface="+mn-cs"/>
            </a:defRPr>
          </a:pPr>
          <a:endParaRPr lang="en-US"/>
        </a:p>
      </c:txPr>
    </c:title>
    <c:autoTitleDeleted val="0"/>
    <c:plotArea>
      <c:layout>
        <c:manualLayout>
          <c:layoutTarget val="inner"/>
          <c:xMode val="edge"/>
          <c:yMode val="edge"/>
          <c:x val="7.3990864008816005E-3"/>
          <c:y val="0.1901859142607174"/>
          <c:w val="0.98308526332628288"/>
          <c:h val="0.72952828813065029"/>
        </c:manualLayout>
      </c:layout>
      <c:barChart>
        <c:barDir val="col"/>
        <c:grouping val="clustered"/>
        <c:varyColors val="0"/>
        <c:ser>
          <c:idx val="0"/>
          <c:order val="0"/>
          <c:tx>
            <c:strRef>
              <c:f>Sheet1!$A$2</c:f>
              <c:strCache>
                <c:ptCount val="1"/>
                <c:pt idx="0">
                  <c:v>1991</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dk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Sheet1!$C$1:$G$1</c:f>
              <c:strCache>
                <c:ptCount val="5"/>
                <c:pt idx="0">
                  <c:v>Jalpaiguri</c:v>
                </c:pt>
                <c:pt idx="1">
                  <c:v>Coochbehar</c:v>
                </c:pt>
                <c:pt idx="2">
                  <c:v>Darjeeling</c:v>
                </c:pt>
                <c:pt idx="3">
                  <c:v>Alipurduar</c:v>
                </c:pt>
                <c:pt idx="4">
                  <c:v>Kalimpong</c:v>
                </c:pt>
              </c:strCache>
            </c:strRef>
          </c:cat>
          <c:val>
            <c:numRef>
              <c:f>Sheet1!$C$2:$G$2</c:f>
              <c:numCache>
                <c:formatCode>General</c:formatCode>
                <c:ptCount val="5"/>
                <c:pt idx="0">
                  <c:v>28.01</c:v>
                </c:pt>
                <c:pt idx="1">
                  <c:v>21.71</c:v>
                </c:pt>
                <c:pt idx="2">
                  <c:v>0.71</c:v>
                </c:pt>
                <c:pt idx="4">
                  <c:v>1.9</c:v>
                </c:pt>
              </c:numCache>
            </c:numRef>
          </c:val>
        </c:ser>
        <c:ser>
          <c:idx val="1"/>
          <c:order val="1"/>
          <c:tx>
            <c:strRef>
              <c:f>Sheet1!$A$3</c:f>
              <c:strCache>
                <c:ptCount val="1"/>
                <c:pt idx="0">
                  <c:v>2001</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dk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Sheet1!$C$1:$G$1</c:f>
              <c:strCache>
                <c:ptCount val="5"/>
                <c:pt idx="0">
                  <c:v>Jalpaiguri</c:v>
                </c:pt>
                <c:pt idx="1">
                  <c:v>Coochbehar</c:v>
                </c:pt>
                <c:pt idx="2">
                  <c:v>Darjeeling</c:v>
                </c:pt>
                <c:pt idx="3">
                  <c:v>Alipurduar</c:v>
                </c:pt>
                <c:pt idx="4">
                  <c:v>Kalimpong</c:v>
                </c:pt>
              </c:strCache>
            </c:strRef>
          </c:cat>
          <c:val>
            <c:numRef>
              <c:f>Sheet1!$C$3:$G$3</c:f>
              <c:numCache>
                <c:formatCode>General</c:formatCode>
                <c:ptCount val="5"/>
                <c:pt idx="0">
                  <c:v>34.01</c:v>
                </c:pt>
                <c:pt idx="1">
                  <c:v>24.79</c:v>
                </c:pt>
                <c:pt idx="2">
                  <c:v>1.0900000000000001</c:v>
                </c:pt>
                <c:pt idx="3">
                  <c:v>0.73</c:v>
                </c:pt>
                <c:pt idx="4">
                  <c:v>2.25</c:v>
                </c:pt>
              </c:numCache>
            </c:numRef>
          </c:val>
        </c:ser>
        <c:ser>
          <c:idx val="2"/>
          <c:order val="2"/>
          <c:tx>
            <c:strRef>
              <c:f>Sheet1!$A$4</c:f>
              <c:strCache>
                <c:ptCount val="1"/>
                <c:pt idx="0">
                  <c:v>2011</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dk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Sheet1!$C$1:$G$1</c:f>
              <c:strCache>
                <c:ptCount val="5"/>
                <c:pt idx="0">
                  <c:v>Jalpaiguri</c:v>
                </c:pt>
                <c:pt idx="1">
                  <c:v>Coochbehar</c:v>
                </c:pt>
                <c:pt idx="2">
                  <c:v>Darjeeling</c:v>
                </c:pt>
                <c:pt idx="3">
                  <c:v>Alipurduar</c:v>
                </c:pt>
                <c:pt idx="4">
                  <c:v>Kalimpong</c:v>
                </c:pt>
              </c:strCache>
            </c:strRef>
          </c:cat>
          <c:val>
            <c:numRef>
              <c:f>Sheet1!$C$4:$G$4</c:f>
              <c:numCache>
                <c:formatCode>General</c:formatCode>
                <c:ptCount val="5"/>
                <c:pt idx="0">
                  <c:v>38.72</c:v>
                </c:pt>
                <c:pt idx="1">
                  <c:v>28.19</c:v>
                </c:pt>
                <c:pt idx="2">
                  <c:v>18.5</c:v>
                </c:pt>
                <c:pt idx="3">
                  <c:v>14.91</c:v>
                </c:pt>
                <c:pt idx="4">
                  <c:v>2.5</c:v>
                </c:pt>
              </c:numCache>
            </c:numRef>
          </c:val>
        </c:ser>
        <c:ser>
          <c:idx val="3"/>
          <c:order val="3"/>
          <c:tx>
            <c:strRef>
              <c:f>Sheet1!$A$5</c:f>
              <c:strCache>
                <c:ptCount val="1"/>
                <c:pt idx="0">
                  <c:v>2021</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dk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Sheet1!$C$1:$G$1</c:f>
              <c:strCache>
                <c:ptCount val="5"/>
                <c:pt idx="0">
                  <c:v>Jalpaiguri</c:v>
                </c:pt>
                <c:pt idx="1">
                  <c:v>Coochbehar</c:v>
                </c:pt>
                <c:pt idx="2">
                  <c:v>Darjeeling</c:v>
                </c:pt>
                <c:pt idx="3">
                  <c:v>Alipurduar</c:v>
                </c:pt>
                <c:pt idx="4">
                  <c:v>Kalimpong</c:v>
                </c:pt>
              </c:strCache>
            </c:strRef>
          </c:cat>
          <c:val>
            <c:numRef>
              <c:f>Sheet1!$C$5:$G$5</c:f>
              <c:numCache>
                <c:formatCode>General</c:formatCode>
                <c:ptCount val="5"/>
                <c:pt idx="0">
                  <c:v>41.24</c:v>
                </c:pt>
                <c:pt idx="1">
                  <c:v>30.02</c:v>
                </c:pt>
                <c:pt idx="2">
                  <c:v>19.66</c:v>
                </c:pt>
              </c:numCache>
            </c:numRef>
          </c:val>
        </c:ser>
        <c:dLbls>
          <c:dLblPos val="outEnd"/>
          <c:showLegendKey val="0"/>
          <c:showVal val="1"/>
          <c:showCatName val="0"/>
          <c:showSerName val="0"/>
          <c:showPercent val="0"/>
          <c:showBubbleSize val="0"/>
        </c:dLbls>
        <c:gapWidth val="444"/>
        <c:overlap val="-90"/>
        <c:axId val="347797120"/>
        <c:axId val="347791680"/>
      </c:barChart>
      <c:catAx>
        <c:axId val="3477971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1" i="0" u="none" strike="noStrike" kern="1200" cap="all" spc="120" normalizeH="0" baseline="0">
                <a:solidFill>
                  <a:schemeClr val="dk1"/>
                </a:solidFill>
                <a:latin typeface="+mn-lt"/>
                <a:ea typeface="+mn-ea"/>
                <a:cs typeface="+mn-cs"/>
              </a:defRPr>
            </a:pPr>
            <a:endParaRPr lang="en-US"/>
          </a:p>
        </c:txPr>
        <c:crossAx val="347791680"/>
        <c:crosses val="autoZero"/>
        <c:auto val="1"/>
        <c:lblAlgn val="ctr"/>
        <c:lblOffset val="100"/>
        <c:noMultiLvlLbl val="0"/>
      </c:catAx>
      <c:valAx>
        <c:axId val="347791680"/>
        <c:scaling>
          <c:orientation val="minMax"/>
        </c:scaling>
        <c:delete val="1"/>
        <c:axPos val="l"/>
        <c:numFmt formatCode="General" sourceLinked="1"/>
        <c:majorTickMark val="none"/>
        <c:minorTickMark val="none"/>
        <c:tickLblPos val="nextTo"/>
        <c:crossAx val="347797120"/>
        <c:crosses val="autoZero"/>
        <c:crossBetween val="between"/>
      </c:valAx>
      <c:spPr>
        <a:noFill/>
        <a:ln>
          <a:noFill/>
        </a:ln>
        <a:effectLst/>
      </c:spPr>
    </c:plotArea>
    <c:legend>
      <c:legendPos val="t"/>
      <c:layout>
        <c:manualLayout>
          <c:xMode val="edge"/>
          <c:yMode val="edge"/>
          <c:x val="0.67058036460946657"/>
          <c:y val="0.190653944305093"/>
          <c:w val="0.30377357018996537"/>
          <c:h val="0.1175812721057658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dk1"/>
              </a:solidFill>
              <a:latin typeface="+mn-lt"/>
              <a:ea typeface="+mn-ea"/>
              <a:cs typeface="+mn-cs"/>
            </a:defRPr>
          </a:pPr>
          <a:endParaRPr lang="en-US"/>
        </a:p>
      </c:txPr>
    </c:legend>
    <c:plotVisOnly val="1"/>
    <c:dispBlanksAs val="gap"/>
    <c:showDLblsOverMax val="0"/>
  </c:chart>
  <c:spPr>
    <a:solidFill>
      <a:schemeClr val="accent5">
        <a:lumMod val="20000"/>
        <a:lumOff val="80000"/>
      </a:schemeClr>
    </a:solidFill>
    <a:ln w="6350" cap="flat" cmpd="sng" algn="ctr">
      <a:solidFill>
        <a:schemeClr val="accent6"/>
      </a:solid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629C2C12-BE17-4E50-81AD-A8379748D4AF}" type="datetimeFigureOut">
              <a:rPr lang="en-IN" smtClean="0"/>
              <a:t>13-08-2021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38E310F-6653-4D92-AB26-E30498327330}" type="slidenum">
              <a:rPr lang="en-IN" smtClean="0"/>
              <a:t>‹#›</a:t>
            </a:fld>
            <a:endParaRPr lang="en-IN"/>
          </a:p>
        </p:txBody>
      </p:sp>
    </p:spTree>
    <p:extLst>
      <p:ext uri="{BB962C8B-B14F-4D97-AF65-F5344CB8AC3E}">
        <p14:creationId xmlns:p14="http://schemas.microsoft.com/office/powerpoint/2010/main" val="1096909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29C2C12-BE17-4E50-81AD-A8379748D4AF}" type="datetimeFigureOut">
              <a:rPr lang="en-IN" smtClean="0"/>
              <a:t>13-08-2021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38E310F-6653-4D92-AB26-E30498327330}" type="slidenum">
              <a:rPr lang="en-IN" smtClean="0"/>
              <a:t>‹#›</a:t>
            </a:fld>
            <a:endParaRPr lang="en-IN"/>
          </a:p>
        </p:txBody>
      </p:sp>
    </p:spTree>
    <p:extLst>
      <p:ext uri="{BB962C8B-B14F-4D97-AF65-F5344CB8AC3E}">
        <p14:creationId xmlns:p14="http://schemas.microsoft.com/office/powerpoint/2010/main" val="171721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9C2C12-BE17-4E50-81AD-A8379748D4AF}" type="datetimeFigureOut">
              <a:rPr lang="en-IN" smtClean="0"/>
              <a:t>13-08-2021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38E310F-6653-4D92-AB26-E30498327330}" type="slidenum">
              <a:rPr lang="en-IN" smtClean="0"/>
              <a:t>‹#›</a:t>
            </a:fld>
            <a:endParaRPr lang="en-IN"/>
          </a:p>
        </p:txBody>
      </p:sp>
    </p:spTree>
    <p:extLst>
      <p:ext uri="{BB962C8B-B14F-4D97-AF65-F5344CB8AC3E}">
        <p14:creationId xmlns:p14="http://schemas.microsoft.com/office/powerpoint/2010/main" val="1424206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629C2C12-BE17-4E50-81AD-A8379748D4AF}" type="datetimeFigureOut">
              <a:rPr lang="en-IN" smtClean="0"/>
              <a:t>13-08-2021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38E310F-6653-4D92-AB26-E30498327330}" type="slidenum">
              <a:rPr lang="en-IN" smtClean="0"/>
              <a:t>‹#›</a:t>
            </a:fld>
            <a:endParaRPr lang="en-IN"/>
          </a:p>
        </p:txBody>
      </p:sp>
    </p:spTree>
    <p:extLst>
      <p:ext uri="{BB962C8B-B14F-4D97-AF65-F5344CB8AC3E}">
        <p14:creationId xmlns:p14="http://schemas.microsoft.com/office/powerpoint/2010/main" val="2110975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629C2C12-BE17-4E50-81AD-A8379748D4AF}" type="datetimeFigureOut">
              <a:rPr lang="en-IN" smtClean="0"/>
              <a:t>13-08-2021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38E310F-6653-4D92-AB26-E30498327330}" type="slidenum">
              <a:rPr lang="en-IN" smtClean="0"/>
              <a:t>‹#›</a:t>
            </a:fld>
            <a:endParaRPr lang="en-IN"/>
          </a:p>
        </p:txBody>
      </p:sp>
    </p:spTree>
    <p:extLst>
      <p:ext uri="{BB962C8B-B14F-4D97-AF65-F5344CB8AC3E}">
        <p14:creationId xmlns:p14="http://schemas.microsoft.com/office/powerpoint/2010/main" val="2363527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629C2C12-BE17-4E50-81AD-A8379748D4AF}" type="datetimeFigureOut">
              <a:rPr lang="en-IN" smtClean="0"/>
              <a:t>13-08-2021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38E310F-6653-4D92-AB26-E30498327330}" type="slidenum">
              <a:rPr lang="en-IN" smtClean="0"/>
              <a:t>‹#›</a:t>
            </a:fld>
            <a:endParaRPr lang="en-IN"/>
          </a:p>
        </p:txBody>
      </p:sp>
    </p:spTree>
    <p:extLst>
      <p:ext uri="{BB962C8B-B14F-4D97-AF65-F5344CB8AC3E}">
        <p14:creationId xmlns:p14="http://schemas.microsoft.com/office/powerpoint/2010/main" val="3571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9C2C12-BE17-4E50-81AD-A8379748D4AF}" type="datetimeFigureOut">
              <a:rPr lang="en-IN" smtClean="0"/>
              <a:t>13-08-2021</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38E310F-6653-4D92-AB26-E30498327330}" type="slidenum">
              <a:rPr lang="en-IN" smtClean="0"/>
              <a:t>‹#›</a:t>
            </a:fld>
            <a:endParaRPr lang="en-IN"/>
          </a:p>
        </p:txBody>
      </p:sp>
    </p:spTree>
    <p:extLst>
      <p:ext uri="{BB962C8B-B14F-4D97-AF65-F5344CB8AC3E}">
        <p14:creationId xmlns:p14="http://schemas.microsoft.com/office/powerpoint/2010/main" val="887886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9C2C12-BE17-4E50-81AD-A8379748D4AF}" type="datetimeFigureOut">
              <a:rPr lang="en-IN" smtClean="0"/>
              <a:t>13-08-2021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38E310F-6653-4D92-AB26-E30498327330}" type="slidenum">
              <a:rPr lang="en-IN" smtClean="0"/>
              <a:t>‹#›</a:t>
            </a:fld>
            <a:endParaRPr lang="en-IN"/>
          </a:p>
        </p:txBody>
      </p:sp>
    </p:spTree>
    <p:extLst>
      <p:ext uri="{BB962C8B-B14F-4D97-AF65-F5344CB8AC3E}">
        <p14:creationId xmlns:p14="http://schemas.microsoft.com/office/powerpoint/2010/main" val="3302137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9C2C12-BE17-4E50-81AD-A8379748D4AF}" type="datetimeFigureOut">
              <a:rPr lang="en-IN" smtClean="0"/>
              <a:t>13-08-2021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38E310F-6653-4D92-AB26-E30498327330}" type="slidenum">
              <a:rPr lang="en-IN" smtClean="0"/>
              <a:t>‹#›</a:t>
            </a:fld>
            <a:endParaRPr lang="en-IN"/>
          </a:p>
        </p:txBody>
      </p:sp>
    </p:spTree>
    <p:extLst>
      <p:ext uri="{BB962C8B-B14F-4D97-AF65-F5344CB8AC3E}">
        <p14:creationId xmlns:p14="http://schemas.microsoft.com/office/powerpoint/2010/main" val="1786732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29C2C12-BE17-4E50-81AD-A8379748D4AF}" type="datetimeFigureOut">
              <a:rPr lang="en-IN" smtClean="0"/>
              <a:t>13-08-2021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38E310F-6653-4D92-AB26-E30498327330}" type="slidenum">
              <a:rPr lang="en-IN" smtClean="0"/>
              <a:t>‹#›</a:t>
            </a:fld>
            <a:endParaRPr lang="en-IN"/>
          </a:p>
        </p:txBody>
      </p:sp>
    </p:spTree>
    <p:extLst>
      <p:ext uri="{BB962C8B-B14F-4D97-AF65-F5344CB8AC3E}">
        <p14:creationId xmlns:p14="http://schemas.microsoft.com/office/powerpoint/2010/main" val="1336559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629C2C12-BE17-4E50-81AD-A8379748D4AF}" type="datetimeFigureOut">
              <a:rPr lang="en-IN" smtClean="0"/>
              <a:t>13-08-2021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38E310F-6653-4D92-AB26-E30498327330}" type="slidenum">
              <a:rPr lang="en-IN" smtClean="0"/>
              <a:t>‹#›</a:t>
            </a:fld>
            <a:endParaRPr lang="en-IN"/>
          </a:p>
        </p:txBody>
      </p:sp>
    </p:spTree>
    <p:extLst>
      <p:ext uri="{BB962C8B-B14F-4D97-AF65-F5344CB8AC3E}">
        <p14:creationId xmlns:p14="http://schemas.microsoft.com/office/powerpoint/2010/main" val="2352203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4000">
              <a:schemeClr val="accent6">
                <a:lumMod val="110000"/>
                <a:satMod val="105000"/>
                <a:tint val="67000"/>
              </a:schemeClr>
            </a:gs>
            <a:gs pos="54000">
              <a:schemeClr val="accent6">
                <a:lumMod val="60000"/>
                <a:lumOff val="40000"/>
              </a:schemeClr>
            </a:gs>
            <a:gs pos="74000">
              <a:srgbClr val="A3CE8A"/>
            </a:gs>
            <a:gs pos="94000">
              <a:schemeClr val="accent6">
                <a:lumMod val="105000"/>
                <a:satMod val="109000"/>
                <a:tint val="81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9C2C12-BE17-4E50-81AD-A8379748D4AF}" type="datetimeFigureOut">
              <a:rPr lang="en-IN" smtClean="0"/>
              <a:t>13-08-2021</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E310F-6653-4D92-AB26-E30498327330}" type="slidenum">
              <a:rPr lang="en-IN" smtClean="0"/>
              <a:t>‹#›</a:t>
            </a:fld>
            <a:endParaRPr lang="en-IN"/>
          </a:p>
        </p:txBody>
      </p:sp>
    </p:spTree>
    <p:extLst>
      <p:ext uri="{BB962C8B-B14F-4D97-AF65-F5344CB8AC3E}">
        <p14:creationId xmlns:p14="http://schemas.microsoft.com/office/powerpoint/2010/main" val="2204447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arget="../media/image22.jpeg" Type="http://schemas.openxmlformats.org/officeDocument/2006/relationships/image"/><Relationship Id="rId2" Target="../media/image21.png" Type="http://schemas.openxmlformats.org/officeDocument/2006/relationships/image"/><Relationship Id="rId1" Target="../slideLayouts/slideLayout2.xml" Type="http://schemas.openxmlformats.org/officeDocument/2006/relationships/slideLayout"/><Relationship Id="rId4" Target="../media/image23.png" Type="http://schemas.openxmlformats.org/officeDocument/2006/relationships/image"/></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arget="../media/image27.jpeg" Type="http://schemas.openxmlformats.org/officeDocument/2006/relationships/image"/><Relationship Id="rId2" Target="../media/image26.jpeg" Type="http://schemas.openxmlformats.org/officeDocument/2006/relationships/image"/><Relationship Id="rId1" Target="../slideLayouts/slideLayout2.xml" Type="http://schemas.openxmlformats.org/officeDocument/2006/relationships/slideLayout"/><Relationship Id="rId4" Target="../media/image28.jpg" Type="http://schemas.openxmlformats.org/officeDocument/2006/relationships/image"/></Relationships>
</file>

<file path=ppt/slides/_rels/slide20.xml.rels><?xml version="1.0" encoding="UTF-8" standalone="yes" ?><Relationships xmlns="http://schemas.openxmlformats.org/package/2006/relationships"><Relationship Id="rId3" Target="../media/image30.png" Type="http://schemas.openxmlformats.org/officeDocument/2006/relationships/image"/><Relationship Id="rId2" Target="../media/image29.jpeg" Type="http://schemas.openxmlformats.org/officeDocument/2006/relationships/image"/><Relationship Id="rId1" Target="../slideLayouts/slideLayout2.xml" Type="http://schemas.openxmlformats.org/officeDocument/2006/relationships/slideLayout"/><Relationship Id="rId5" Target="../media/image32.png" Type="http://schemas.openxmlformats.org/officeDocument/2006/relationships/image"/><Relationship Id="rId4" Target="../media/image31.jpg" Type="http://schemas.openxmlformats.org/officeDocument/2006/relationships/image"/></Relationships>
</file>

<file path=ppt/slides/_rels/slide21.xml.rels><?xml version="1.0" encoding="UTF-8" standalone="yes" ?><Relationships xmlns="http://schemas.openxmlformats.org/package/2006/relationships"><Relationship Id="rId3" Target="../media/image34.png" Type="http://schemas.openxmlformats.org/officeDocument/2006/relationships/image"/><Relationship Id="rId2" Target="../media/image33.jpeg" Type="http://schemas.openxmlformats.org/officeDocument/2006/relationships/image"/><Relationship Id="rId1" Target="../slideLayouts/slideLayout7.xml" Type="http://schemas.openxmlformats.org/officeDocument/2006/relationships/slideLayout"/></Relationships>
</file>

<file path=ppt/slides/_rels/slide2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2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27.xml.rels><?xml version="1.0" encoding="UTF-8" standalone="yes"?>
<Relationships xmlns="http://schemas.openxmlformats.org/package/2006/relationships"><Relationship Id="rId2" Type="http://schemas.openxmlformats.org/officeDocument/2006/relationships/hyperlink" Target="http://www.fao.org/3/a-au241e.pdf"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doi.org/10.1371/journal.pone.0204528" TargetMode="External"/><Relationship Id="rId2" Type="http://schemas.openxmlformats.org/officeDocument/2006/relationships/hyperlink" Target="https://doi.org/10.1371/journal.pone.0210580"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saturation sat="66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8" name="TextBox 7"/>
          <p:cNvSpPr txBox="1"/>
          <p:nvPr/>
        </p:nvSpPr>
        <p:spPr>
          <a:xfrm>
            <a:off x="6948488" y="4550867"/>
            <a:ext cx="5029200" cy="1692771"/>
          </a:xfrm>
          <a:prstGeom prst="rect">
            <a:avLst/>
          </a:prstGeom>
          <a:noFill/>
        </p:spPr>
        <p:txBody>
          <a:bodyPr wrap="square" rtlCol="0">
            <a:spAutoFit/>
          </a:bodyPr>
          <a:lstStyle/>
          <a:p>
            <a:pPr algn="ctr"/>
            <a:r>
              <a:rPr lang="en-US" sz="2400" b="1" dirty="0">
                <a:latin typeface="Aharoni" pitchFamily="2" charset="-79"/>
                <a:cs typeface="Aharoni" pitchFamily="2" charset="-79"/>
              </a:rPr>
              <a:t>Meeta Bala</a:t>
            </a:r>
          </a:p>
          <a:p>
            <a:pPr algn="ctr"/>
            <a:r>
              <a:rPr lang="en-US" sz="2000" b="1" dirty="0">
                <a:latin typeface="Aharoni" pitchFamily="2" charset="-79"/>
                <a:cs typeface="Aharoni" pitchFamily="2" charset="-79"/>
              </a:rPr>
              <a:t>Assistant Professor</a:t>
            </a:r>
          </a:p>
          <a:p>
            <a:pPr algn="ctr"/>
            <a:r>
              <a:rPr lang="en-US" sz="2000" b="1" dirty="0">
                <a:latin typeface="Aharoni" pitchFamily="2" charset="-79"/>
                <a:cs typeface="Aharoni" pitchFamily="2" charset="-79"/>
              </a:rPr>
              <a:t>Department of Environmental Studies</a:t>
            </a:r>
          </a:p>
          <a:p>
            <a:pPr algn="ctr"/>
            <a:r>
              <a:rPr lang="en-US" sz="2000" b="1" dirty="0">
                <a:latin typeface="Aharoni" pitchFamily="2" charset="-79"/>
                <a:cs typeface="Aharoni" pitchFamily="2" charset="-79"/>
              </a:rPr>
              <a:t>Kalipada Ghosh Tarai Mahavidyalaya</a:t>
            </a:r>
          </a:p>
          <a:p>
            <a:pPr algn="ctr"/>
            <a:r>
              <a:rPr lang="en-US" sz="2000" b="1" dirty="0">
                <a:latin typeface="Aharoni" pitchFamily="2" charset="-79"/>
                <a:cs typeface="Aharoni" pitchFamily="2" charset="-79"/>
              </a:rPr>
              <a:t>Bagdogra, </a:t>
            </a:r>
            <a:r>
              <a:rPr lang="en-US" sz="2000" b="1" dirty="0" smtClean="0">
                <a:latin typeface="Aharoni" pitchFamily="2" charset="-79"/>
                <a:cs typeface="Aharoni" pitchFamily="2" charset="-79"/>
              </a:rPr>
              <a:t>Darjeeling</a:t>
            </a:r>
            <a:endParaRPr lang="en-US" b="1" dirty="0"/>
          </a:p>
        </p:txBody>
      </p:sp>
      <p:sp>
        <p:nvSpPr>
          <p:cNvPr id="4" name="TextBox 3"/>
          <p:cNvSpPr txBox="1"/>
          <p:nvPr/>
        </p:nvSpPr>
        <p:spPr>
          <a:xfrm>
            <a:off x="1300768" y="940158"/>
            <a:ext cx="9762186" cy="2123658"/>
          </a:xfrm>
          <a:prstGeom prst="rect">
            <a:avLst/>
          </a:prstGeom>
          <a:noFill/>
        </p:spPr>
        <p:txBody>
          <a:bodyPr wrap="square" rtlCol="0">
            <a:spAutoFit/>
          </a:bodyPr>
          <a:lstStyle/>
          <a:p>
            <a:pPr algn="ctr"/>
            <a:r>
              <a:rPr lang="en-US" sz="4400" b="1" dirty="0" smtClean="0">
                <a:latin typeface="Franklin Gothic Demi" panose="020B0703020102020204" pitchFamily="34" charset="0"/>
              </a:rPr>
              <a:t>Reconciling Man and Animal Conflicts to Promote Biodiversity Conservation in Northern West Bengal</a:t>
            </a:r>
            <a:endParaRPr lang="en-IN" sz="4400" b="1" dirty="0">
              <a:latin typeface="Franklin Gothic Demi" panose="020B0703020102020204" pitchFamily="34" charset="0"/>
            </a:endParaRPr>
          </a:p>
        </p:txBody>
      </p:sp>
    </p:spTree>
    <p:extLst>
      <p:ext uri="{BB962C8B-B14F-4D97-AF65-F5344CB8AC3E}">
        <p14:creationId xmlns:p14="http://schemas.microsoft.com/office/powerpoint/2010/main" val="863776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4546" y="1050080"/>
            <a:ext cx="11848564" cy="2677656"/>
          </a:xfrm>
          <a:prstGeom prst="rect">
            <a:avLst/>
          </a:prstGeom>
          <a:noFill/>
        </p:spPr>
        <p:txBody>
          <a:bodyPr wrap="square" rtlCol="0">
            <a:spAutoFit/>
          </a:bodyPr>
          <a:lstStyle/>
          <a:p>
            <a:pPr algn="just"/>
            <a:r>
              <a:rPr lang="en-US" sz="2800" dirty="0" smtClean="0">
                <a:latin typeface="Franklin Gothic Medium Cond" panose="020B0606030402020204" pitchFamily="34" charset="0"/>
              </a:rPr>
              <a:t>Northern West </a:t>
            </a:r>
            <a:r>
              <a:rPr lang="en-US" sz="2800" dirty="0">
                <a:latin typeface="Franklin Gothic Medium Cond" panose="020B0606030402020204" pitchFamily="34" charset="0"/>
              </a:rPr>
              <a:t>Bengal comprising the districts of Darjeeling, </a:t>
            </a:r>
            <a:r>
              <a:rPr lang="en-US" sz="2800" dirty="0" smtClean="0">
                <a:latin typeface="Franklin Gothic Medium Cond" panose="020B0606030402020204" pitchFamily="34" charset="0"/>
              </a:rPr>
              <a:t>Kalimpong, Jalpaiguri</a:t>
            </a:r>
            <a:r>
              <a:rPr lang="en-US" sz="2800" dirty="0">
                <a:latin typeface="Franklin Gothic Medium Cond" panose="020B0606030402020204" pitchFamily="34" charset="0"/>
              </a:rPr>
              <a:t>, </a:t>
            </a:r>
            <a:r>
              <a:rPr lang="en-US" sz="2800" dirty="0" smtClean="0">
                <a:latin typeface="Franklin Gothic Medium Cond" panose="020B0606030402020204" pitchFamily="34" charset="0"/>
              </a:rPr>
              <a:t>Alipurduar and </a:t>
            </a:r>
            <a:r>
              <a:rPr lang="en-US" sz="2800" dirty="0">
                <a:latin typeface="Franklin Gothic Medium Cond" panose="020B0606030402020204" pitchFamily="34" charset="0"/>
              </a:rPr>
              <a:t>Coochbehar,</a:t>
            </a:r>
            <a:r>
              <a:rPr lang="en-US" sz="2800" dirty="0" smtClean="0">
                <a:latin typeface="Franklin Gothic Medium Cond" panose="020B0606030402020204" pitchFamily="34" charset="0"/>
              </a:rPr>
              <a:t> lies </a:t>
            </a:r>
            <a:r>
              <a:rPr lang="en-US" sz="2800" dirty="0">
                <a:latin typeface="Franklin Gothic Medium Cond" panose="020B0606030402020204" pitchFamily="34" charset="0"/>
              </a:rPr>
              <a:t>at the foothill of the great Himalayas. The area covers the moist and dense riverine forests of the Bengal Dooars (Duars) and the stark foothills of the snow-capped Kanchenjunga range. The unique climatic and ecological conditions makes </a:t>
            </a:r>
            <a:r>
              <a:rPr lang="en-US" sz="2800" dirty="0" smtClean="0">
                <a:latin typeface="Franklin Gothic Medium Cond" panose="020B0606030402020204" pitchFamily="34" charset="0"/>
              </a:rPr>
              <a:t>Northern West </a:t>
            </a:r>
            <a:r>
              <a:rPr lang="en-US" sz="2800" dirty="0">
                <a:latin typeface="Franklin Gothic Medium Cond" panose="020B0606030402020204" pitchFamily="34" charset="0"/>
              </a:rPr>
              <a:t>Bengal a unique home for a large variety of mega-fauna &amp; superb restricted bird species.</a:t>
            </a:r>
            <a:endParaRPr lang="en-IN" sz="2800" dirty="0">
              <a:latin typeface="Franklin Gothic Medium Cond" panose="020B0606030402020204" pitchFamily="34" charset="0"/>
            </a:endParaRPr>
          </a:p>
        </p:txBody>
      </p:sp>
      <p:sp>
        <p:nvSpPr>
          <p:cNvPr id="3" name="TextBox 2"/>
          <p:cNvSpPr txBox="1"/>
          <p:nvPr/>
        </p:nvSpPr>
        <p:spPr>
          <a:xfrm>
            <a:off x="4185634" y="347730"/>
            <a:ext cx="3412900" cy="52322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2800" dirty="0" smtClean="0">
                <a:latin typeface="Franklin Gothic Medium Cond" panose="020B0606030402020204" pitchFamily="34" charset="0"/>
              </a:rPr>
              <a:t>Northern West Bengal</a:t>
            </a:r>
            <a:endParaRPr lang="en-IN" sz="2800" dirty="0">
              <a:latin typeface="Franklin Gothic Medium Cond" panose="020B0606030402020204" pitchFamily="34" charset="0"/>
            </a:endParaRPr>
          </a:p>
        </p:txBody>
      </p:sp>
      <p:sp>
        <p:nvSpPr>
          <p:cNvPr id="4" name="TextBox 3"/>
          <p:cNvSpPr txBox="1"/>
          <p:nvPr/>
        </p:nvSpPr>
        <p:spPr>
          <a:xfrm>
            <a:off x="212500" y="3837905"/>
            <a:ext cx="11790610" cy="2677656"/>
          </a:xfrm>
          <a:prstGeom prst="rect">
            <a:avLst/>
          </a:prstGeom>
          <a:noFill/>
        </p:spPr>
        <p:txBody>
          <a:bodyPr wrap="square" rtlCol="0">
            <a:spAutoFit/>
          </a:bodyPr>
          <a:lstStyle/>
          <a:p>
            <a:pPr algn="just"/>
            <a:r>
              <a:rPr lang="en-US" sz="2800" dirty="0">
                <a:latin typeface="Franklin Gothic Medium Cond" panose="020B0606030402020204" pitchFamily="34" charset="0"/>
              </a:rPr>
              <a:t>Terai and Duars are the largest forests of the Eastern Himalayan region housing diverse varieties of endemic flora and fauna that includes 450 species of trees, 250 species of shrubs, 400 species of herbs, 111 species of climbers, </a:t>
            </a:r>
            <a:r>
              <a:rPr lang="en-US" sz="2800" dirty="0" smtClean="0">
                <a:latin typeface="Franklin Gothic Medium Cond" panose="020B0606030402020204" pitchFamily="34" charset="0"/>
              </a:rPr>
              <a:t>150 </a:t>
            </a:r>
            <a:r>
              <a:rPr lang="en-US" sz="2800" dirty="0">
                <a:latin typeface="Franklin Gothic Medium Cond" panose="020B0606030402020204" pitchFamily="34" charset="0"/>
              </a:rPr>
              <a:t>species of Orchids, 100 species of grasses, and 112 species of medicinal plants, and among fauna 73 species of mammals, 76 species of reptiles, more than 284 species of birds, 5 species of amphibian along with 33 species of fishes can be found. </a:t>
            </a:r>
          </a:p>
        </p:txBody>
      </p:sp>
    </p:spTree>
    <p:extLst>
      <p:ext uri="{BB962C8B-B14F-4D97-AF65-F5344CB8AC3E}">
        <p14:creationId xmlns:p14="http://schemas.microsoft.com/office/powerpoint/2010/main" val="6688054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88972127"/>
              </p:ext>
            </p:extLst>
          </p:nvPr>
        </p:nvGraphicFramePr>
        <p:xfrm>
          <a:off x="5602308" y="502270"/>
          <a:ext cx="6220498" cy="5872771"/>
        </p:xfrm>
        <a:graphic>
          <a:graphicData uri="http://schemas.openxmlformats.org/drawingml/2006/table">
            <a:tbl>
              <a:tblPr firstRow="1" firstCol="1" lastRow="1" lastCol="1" bandRow="1" bandCol="1">
                <a:tableStyleId>{B301B821-A1FF-4177-AEE7-76D212191A09}</a:tableStyleId>
              </a:tblPr>
              <a:tblGrid>
                <a:gridCol w="2343561"/>
                <a:gridCol w="1621706"/>
                <a:gridCol w="2255231"/>
              </a:tblGrid>
              <a:tr h="369467">
                <a:tc>
                  <a:txBody>
                    <a:bodyPr/>
                    <a:lstStyle/>
                    <a:p>
                      <a:pPr marL="509905" indent="30480">
                        <a:lnSpc>
                          <a:spcPts val="1050"/>
                        </a:lnSpc>
                        <a:spcAft>
                          <a:spcPts val="0"/>
                        </a:spcAft>
                      </a:pPr>
                      <a:r>
                        <a:rPr lang="en-US" sz="1200" dirty="0">
                          <a:effectLst/>
                        </a:rPr>
                        <a:t>Protected areas</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461010" marR="457200" algn="ctr">
                        <a:lnSpc>
                          <a:spcPts val="1050"/>
                        </a:lnSpc>
                        <a:spcAft>
                          <a:spcPts val="0"/>
                        </a:spcAft>
                      </a:pPr>
                      <a:r>
                        <a:rPr lang="en-US" sz="1200">
                          <a:effectLst/>
                        </a:rPr>
                        <a:t>Area (km</a:t>
                      </a:r>
                      <a:r>
                        <a:rPr lang="en-US" sz="1200" baseline="30000">
                          <a:effectLst/>
                        </a:rPr>
                        <a:t>2</a:t>
                      </a:r>
                      <a:r>
                        <a:rPr lang="en-US" sz="1200">
                          <a:effectLst/>
                        </a:rPr>
                        <a:t>)</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ts val="1050"/>
                        </a:lnSpc>
                        <a:spcAft>
                          <a:spcPts val="0"/>
                        </a:spcAft>
                      </a:pPr>
                      <a:r>
                        <a:rPr lang="en-US" sz="1200" dirty="0">
                          <a:effectLst/>
                        </a:rPr>
                        <a:t>District</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12404">
                <a:tc gridSpan="3">
                  <a:txBody>
                    <a:bodyPr/>
                    <a:lstStyle/>
                    <a:p>
                      <a:pPr marL="67945" indent="30480" algn="ctr">
                        <a:lnSpc>
                          <a:spcPts val="1050"/>
                        </a:lnSpc>
                        <a:spcAft>
                          <a:spcPts val="0"/>
                        </a:spcAft>
                      </a:pPr>
                      <a:r>
                        <a:rPr lang="en-US" sz="1200" dirty="0" smtClean="0">
                          <a:effectLst/>
                        </a:rPr>
                        <a:t>Wildlife sanctuaries (W.L.S.)</a:t>
                      </a:r>
                      <a:endParaRPr lang="en-IN" sz="12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pPr algn="ctr">
                        <a:lnSpc>
                          <a:spcPct val="107000"/>
                        </a:lnSpc>
                        <a:spcAft>
                          <a:spcPts val="0"/>
                        </a:spcAft>
                      </a:pP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pPr algn="ctr">
                        <a:lnSpc>
                          <a:spcPct val="107000"/>
                        </a:lnSpc>
                        <a:spcAft>
                          <a:spcPts val="0"/>
                        </a:spcAft>
                      </a:pP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12404">
                <a:tc>
                  <a:txBody>
                    <a:bodyPr/>
                    <a:lstStyle/>
                    <a:p>
                      <a:pPr marL="67945" indent="30480" algn="ctr">
                        <a:lnSpc>
                          <a:spcPts val="1050"/>
                        </a:lnSpc>
                        <a:spcAft>
                          <a:spcPts val="0"/>
                        </a:spcAft>
                      </a:pPr>
                      <a:r>
                        <a:rPr lang="en-US" sz="1200">
                          <a:effectLst/>
                        </a:rPr>
                        <a:t>Buxa WLS</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462280" marR="455295" algn="ctr">
                        <a:lnSpc>
                          <a:spcPts val="1050"/>
                        </a:lnSpc>
                        <a:spcAft>
                          <a:spcPts val="0"/>
                        </a:spcAft>
                      </a:pPr>
                      <a:r>
                        <a:rPr lang="en-US" sz="1200" dirty="0">
                          <a:effectLst/>
                        </a:rPr>
                        <a:t>267.92</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ts val="1050"/>
                        </a:lnSpc>
                        <a:spcAft>
                          <a:spcPts val="0"/>
                        </a:spcAft>
                      </a:pPr>
                      <a:r>
                        <a:rPr lang="en-US" sz="1200" dirty="0">
                          <a:effectLst/>
                        </a:rPr>
                        <a:t>Alipurduar</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12404">
                <a:tc>
                  <a:txBody>
                    <a:bodyPr/>
                    <a:lstStyle/>
                    <a:p>
                      <a:pPr marL="67945" indent="30480" algn="ctr">
                        <a:lnSpc>
                          <a:spcPts val="1050"/>
                        </a:lnSpc>
                        <a:spcAft>
                          <a:spcPts val="0"/>
                        </a:spcAft>
                      </a:pPr>
                      <a:r>
                        <a:rPr lang="en-US" sz="1200">
                          <a:effectLst/>
                        </a:rPr>
                        <a:t>Chapramari WLS</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462280" marR="457200" algn="ctr">
                        <a:lnSpc>
                          <a:spcPts val="1050"/>
                        </a:lnSpc>
                        <a:spcAft>
                          <a:spcPts val="0"/>
                        </a:spcAft>
                      </a:pPr>
                      <a:r>
                        <a:rPr lang="en-US" sz="1200" dirty="0">
                          <a:effectLst/>
                        </a:rPr>
                        <a:t>9.60</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ts val="1050"/>
                        </a:lnSpc>
                        <a:spcAft>
                          <a:spcPts val="0"/>
                        </a:spcAft>
                      </a:pPr>
                      <a:r>
                        <a:rPr lang="en-US" sz="1200">
                          <a:effectLst/>
                        </a:rPr>
                        <a:t>Jalpaiguri</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12404">
                <a:tc>
                  <a:txBody>
                    <a:bodyPr/>
                    <a:lstStyle/>
                    <a:p>
                      <a:pPr marL="67945" indent="30480" algn="ctr">
                        <a:lnSpc>
                          <a:spcPts val="1050"/>
                        </a:lnSpc>
                        <a:spcAft>
                          <a:spcPts val="0"/>
                        </a:spcAft>
                      </a:pPr>
                      <a:r>
                        <a:rPr lang="en-US" sz="1200">
                          <a:effectLst/>
                        </a:rPr>
                        <a:t>Jorepokhri Salamander WLS</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462280" marR="457200" algn="ctr">
                        <a:lnSpc>
                          <a:spcPts val="1050"/>
                        </a:lnSpc>
                        <a:spcAft>
                          <a:spcPts val="0"/>
                        </a:spcAft>
                      </a:pPr>
                      <a:r>
                        <a:rPr lang="en-US" sz="1200" dirty="0">
                          <a:effectLst/>
                        </a:rPr>
                        <a:t>0.04</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ts val="1050"/>
                        </a:lnSpc>
                        <a:spcAft>
                          <a:spcPts val="0"/>
                        </a:spcAft>
                      </a:pPr>
                      <a:r>
                        <a:rPr lang="en-US" sz="1200">
                          <a:effectLst/>
                        </a:rPr>
                        <a:t>Darjeeling</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12404">
                <a:tc>
                  <a:txBody>
                    <a:bodyPr/>
                    <a:lstStyle/>
                    <a:p>
                      <a:pPr marL="67945" indent="30480" algn="ctr">
                        <a:lnSpc>
                          <a:spcPts val="1050"/>
                        </a:lnSpc>
                        <a:spcAft>
                          <a:spcPts val="0"/>
                        </a:spcAft>
                      </a:pPr>
                      <a:r>
                        <a:rPr lang="en-US" sz="1200">
                          <a:effectLst/>
                        </a:rPr>
                        <a:t>Mahananda WLS</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462280" marR="455295" algn="ctr">
                        <a:lnSpc>
                          <a:spcPts val="1050"/>
                        </a:lnSpc>
                        <a:spcAft>
                          <a:spcPts val="0"/>
                        </a:spcAft>
                      </a:pPr>
                      <a:r>
                        <a:rPr lang="en-US" sz="1200" dirty="0">
                          <a:effectLst/>
                        </a:rPr>
                        <a:t>158.04</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ts val="1050"/>
                        </a:lnSpc>
                        <a:spcAft>
                          <a:spcPts val="0"/>
                        </a:spcAft>
                      </a:pPr>
                      <a:r>
                        <a:rPr lang="en-US" sz="1200">
                          <a:effectLst/>
                        </a:rPr>
                        <a:t>Darjeeling &amp; partly at Jalpaiguri</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12404">
                <a:tc>
                  <a:txBody>
                    <a:bodyPr/>
                    <a:lstStyle/>
                    <a:p>
                      <a:pPr marL="67945" indent="30480" algn="ctr">
                        <a:lnSpc>
                          <a:spcPts val="1050"/>
                        </a:lnSpc>
                        <a:spcAft>
                          <a:spcPts val="0"/>
                        </a:spcAft>
                      </a:pPr>
                      <a:r>
                        <a:rPr lang="en-US" sz="1200">
                          <a:effectLst/>
                        </a:rPr>
                        <a:t>Senchal WLS</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462280" marR="457200" algn="ctr">
                        <a:lnSpc>
                          <a:spcPts val="1050"/>
                        </a:lnSpc>
                        <a:spcAft>
                          <a:spcPts val="0"/>
                        </a:spcAft>
                      </a:pPr>
                      <a:r>
                        <a:rPr lang="en-US" sz="1200" dirty="0">
                          <a:effectLst/>
                        </a:rPr>
                        <a:t>38.88</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ts val="1050"/>
                        </a:lnSpc>
                        <a:spcAft>
                          <a:spcPts val="0"/>
                        </a:spcAft>
                      </a:pPr>
                      <a:r>
                        <a:rPr lang="en-US" sz="1200">
                          <a:effectLst/>
                        </a:rPr>
                        <a:t>Darjeeling</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12404">
                <a:tc>
                  <a:txBody>
                    <a:bodyPr/>
                    <a:lstStyle/>
                    <a:p>
                      <a:pPr marL="67945" indent="30480" algn="ctr">
                        <a:lnSpc>
                          <a:spcPts val="1050"/>
                        </a:lnSpc>
                        <a:spcAft>
                          <a:spcPts val="0"/>
                        </a:spcAft>
                      </a:pPr>
                      <a:r>
                        <a:rPr lang="en-US" sz="1200">
                          <a:effectLst/>
                        </a:rPr>
                        <a:t>Pankhi Bitan (Bird Sanctuary)</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462280" marR="457200" algn="ctr">
                        <a:lnSpc>
                          <a:spcPts val="1050"/>
                        </a:lnSpc>
                        <a:spcAft>
                          <a:spcPts val="0"/>
                        </a:spcAft>
                      </a:pPr>
                      <a:r>
                        <a:rPr lang="en-US" sz="1200" dirty="0">
                          <a:effectLst/>
                        </a:rPr>
                        <a:t>14.09</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ts val="1050"/>
                        </a:lnSpc>
                        <a:spcAft>
                          <a:spcPts val="0"/>
                        </a:spcAft>
                      </a:pPr>
                      <a:r>
                        <a:rPr lang="en-US" sz="1200">
                          <a:effectLst/>
                        </a:rPr>
                        <a:t>Jalpaiguri</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12404">
                <a:tc gridSpan="3">
                  <a:txBody>
                    <a:bodyPr/>
                    <a:lstStyle/>
                    <a:p>
                      <a:pPr marL="67945" indent="30480" algn="ctr">
                        <a:lnSpc>
                          <a:spcPts val="1050"/>
                        </a:lnSpc>
                        <a:spcAft>
                          <a:spcPts val="0"/>
                        </a:spcAft>
                      </a:pPr>
                      <a:r>
                        <a:rPr lang="en-US" sz="1200" dirty="0">
                          <a:effectLst/>
                        </a:rPr>
                        <a:t>National parks (</a:t>
                      </a:r>
                      <a:r>
                        <a:rPr lang="en-US" sz="1200" dirty="0" smtClean="0">
                          <a:effectLst/>
                        </a:rPr>
                        <a:t>N.P.)</a:t>
                      </a:r>
                      <a:endParaRPr lang="en-IN" sz="12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pPr algn="ctr">
                        <a:lnSpc>
                          <a:spcPct val="107000"/>
                        </a:lnSpc>
                        <a:spcAft>
                          <a:spcPts val="0"/>
                        </a:spcAft>
                      </a:pP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pPr algn="ctr">
                        <a:lnSpc>
                          <a:spcPct val="107000"/>
                        </a:lnSpc>
                        <a:spcAft>
                          <a:spcPts val="0"/>
                        </a:spcAft>
                      </a:pP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12404">
                <a:tc>
                  <a:txBody>
                    <a:bodyPr/>
                    <a:lstStyle/>
                    <a:p>
                      <a:pPr marL="67945" indent="30480" algn="ctr">
                        <a:lnSpc>
                          <a:spcPts val="1050"/>
                        </a:lnSpc>
                        <a:spcAft>
                          <a:spcPts val="0"/>
                        </a:spcAft>
                      </a:pPr>
                      <a:r>
                        <a:rPr lang="en-US" sz="1200">
                          <a:effectLst/>
                        </a:rPr>
                        <a:t>Buxa N.P.</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462280" marR="455930" algn="ctr">
                        <a:lnSpc>
                          <a:spcPts val="1050"/>
                        </a:lnSpc>
                        <a:spcAft>
                          <a:spcPts val="0"/>
                        </a:spcAft>
                      </a:pPr>
                      <a:r>
                        <a:rPr lang="en-US" sz="1200">
                          <a:effectLst/>
                        </a:rPr>
                        <a:t>117.10</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ts val="1050"/>
                        </a:lnSpc>
                        <a:spcAft>
                          <a:spcPts val="0"/>
                        </a:spcAft>
                      </a:pPr>
                      <a:r>
                        <a:rPr lang="en-US" sz="1200">
                          <a:effectLst/>
                        </a:rPr>
                        <a:t>Alipurduar</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12404">
                <a:tc>
                  <a:txBody>
                    <a:bodyPr/>
                    <a:lstStyle/>
                    <a:p>
                      <a:pPr marL="67945" indent="30480" algn="ctr">
                        <a:lnSpc>
                          <a:spcPts val="1115"/>
                        </a:lnSpc>
                        <a:spcAft>
                          <a:spcPts val="0"/>
                        </a:spcAft>
                      </a:pPr>
                      <a:r>
                        <a:rPr lang="en-US" sz="1200">
                          <a:effectLst/>
                        </a:rPr>
                        <a:t>Jaldapara N.P.</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462280" marR="455930" algn="ctr">
                        <a:lnSpc>
                          <a:spcPts val="1115"/>
                        </a:lnSpc>
                        <a:spcAft>
                          <a:spcPts val="0"/>
                        </a:spcAft>
                      </a:pPr>
                      <a:r>
                        <a:rPr lang="en-US" sz="1200">
                          <a:effectLst/>
                        </a:rPr>
                        <a:t>216.51</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137160" algn="ctr">
                        <a:lnSpc>
                          <a:spcPts val="1115"/>
                        </a:lnSpc>
                        <a:spcAft>
                          <a:spcPts val="0"/>
                        </a:spcAft>
                      </a:pPr>
                      <a:r>
                        <a:rPr lang="en-US" sz="1200">
                          <a:effectLst/>
                        </a:rPr>
                        <a:t>Jalpaiguri and Cooch Behar</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12404">
                <a:tc>
                  <a:txBody>
                    <a:bodyPr/>
                    <a:lstStyle/>
                    <a:p>
                      <a:pPr marL="67945" indent="30480" algn="ctr">
                        <a:lnSpc>
                          <a:spcPts val="1050"/>
                        </a:lnSpc>
                        <a:spcAft>
                          <a:spcPts val="0"/>
                        </a:spcAft>
                      </a:pPr>
                      <a:r>
                        <a:rPr lang="en-US" sz="1200">
                          <a:effectLst/>
                        </a:rPr>
                        <a:t>Gorumara N.P.</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462280" marR="457200" algn="ctr">
                        <a:lnSpc>
                          <a:spcPts val="1050"/>
                        </a:lnSpc>
                        <a:spcAft>
                          <a:spcPts val="0"/>
                        </a:spcAft>
                      </a:pPr>
                      <a:r>
                        <a:rPr lang="en-US" sz="1200">
                          <a:effectLst/>
                        </a:rPr>
                        <a:t>79.45</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ts val="1050"/>
                        </a:lnSpc>
                        <a:spcAft>
                          <a:spcPts val="0"/>
                        </a:spcAft>
                      </a:pPr>
                      <a:r>
                        <a:rPr lang="en-US" sz="1200">
                          <a:effectLst/>
                        </a:rPr>
                        <a:t>Jalpaiguri</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12404">
                <a:tc>
                  <a:txBody>
                    <a:bodyPr/>
                    <a:lstStyle/>
                    <a:p>
                      <a:pPr marL="67945" indent="30480" algn="ctr">
                        <a:lnSpc>
                          <a:spcPts val="1050"/>
                        </a:lnSpc>
                        <a:spcAft>
                          <a:spcPts val="0"/>
                        </a:spcAft>
                      </a:pPr>
                      <a:r>
                        <a:rPr lang="en-US" sz="1200">
                          <a:effectLst/>
                        </a:rPr>
                        <a:t>Neora Valley N.P.</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462280" marR="457200" algn="ctr">
                        <a:lnSpc>
                          <a:spcPts val="1050"/>
                        </a:lnSpc>
                        <a:spcAft>
                          <a:spcPts val="0"/>
                        </a:spcAft>
                      </a:pPr>
                      <a:r>
                        <a:rPr lang="en-US" sz="1200">
                          <a:effectLst/>
                        </a:rPr>
                        <a:t>88.00</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ts val="1050"/>
                        </a:lnSpc>
                        <a:spcAft>
                          <a:spcPts val="0"/>
                        </a:spcAft>
                      </a:pPr>
                      <a:r>
                        <a:rPr lang="en-US" sz="1200">
                          <a:effectLst/>
                        </a:rPr>
                        <a:t>Kalimpong</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12404">
                <a:tc>
                  <a:txBody>
                    <a:bodyPr/>
                    <a:lstStyle/>
                    <a:p>
                      <a:pPr marL="67945" indent="30480" algn="ctr">
                        <a:lnSpc>
                          <a:spcPts val="1050"/>
                        </a:lnSpc>
                        <a:spcAft>
                          <a:spcPts val="0"/>
                        </a:spcAft>
                      </a:pPr>
                      <a:r>
                        <a:rPr lang="en-US" sz="1200">
                          <a:effectLst/>
                        </a:rPr>
                        <a:t>Singalila N.P.</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marL="462280" marR="457200" algn="ctr">
                        <a:lnSpc>
                          <a:spcPts val="1050"/>
                        </a:lnSpc>
                        <a:spcAft>
                          <a:spcPts val="0"/>
                        </a:spcAft>
                      </a:pPr>
                      <a:r>
                        <a:rPr lang="en-US" sz="1200">
                          <a:effectLst/>
                        </a:rPr>
                        <a:t>78.60</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ts val="1050"/>
                        </a:lnSpc>
                        <a:spcAft>
                          <a:spcPts val="0"/>
                        </a:spcAft>
                      </a:pPr>
                      <a:r>
                        <a:rPr lang="en-US" sz="1200">
                          <a:effectLst/>
                        </a:rPr>
                        <a:t>Darjeeling</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312404">
                <a:tc gridSpan="3">
                  <a:txBody>
                    <a:bodyPr/>
                    <a:lstStyle/>
                    <a:p>
                      <a:pPr marL="67945" indent="30480" algn="ctr">
                        <a:lnSpc>
                          <a:spcPts val="1050"/>
                        </a:lnSpc>
                        <a:spcAft>
                          <a:spcPts val="0"/>
                        </a:spcAft>
                      </a:pPr>
                      <a:r>
                        <a:rPr lang="en-US" sz="1200" dirty="0" smtClean="0">
                          <a:effectLst/>
                        </a:rPr>
                        <a:t>Reserves</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pPr algn="ctr">
                        <a:lnSpc>
                          <a:spcPct val="107000"/>
                        </a:lnSpc>
                        <a:spcAft>
                          <a:spcPts val="0"/>
                        </a:spcAft>
                      </a:pP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pPr algn="ctr">
                        <a:lnSpc>
                          <a:spcPct val="107000"/>
                        </a:lnSpc>
                        <a:spcAft>
                          <a:spcPts val="0"/>
                        </a:spcAft>
                      </a:pPr>
                      <a:endParaRPr lang="en-IN"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564824">
                <a:tc>
                  <a:txBody>
                    <a:bodyPr/>
                    <a:lstStyle/>
                    <a:p>
                      <a:pPr marL="67945" indent="30480" algn="ctr">
                        <a:lnSpc>
                          <a:spcPts val="1050"/>
                        </a:lnSpc>
                        <a:spcAft>
                          <a:spcPts val="0"/>
                        </a:spcAft>
                      </a:pPr>
                      <a:r>
                        <a:rPr lang="en-US" sz="1200">
                          <a:effectLst/>
                        </a:rPr>
                        <a:t>Buxa Tiger Reserve</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ts val="1050"/>
                        </a:lnSpc>
                        <a:spcAft>
                          <a:spcPts val="0"/>
                        </a:spcAft>
                      </a:pPr>
                      <a:r>
                        <a:rPr lang="en-US" sz="1200" dirty="0">
                          <a:effectLst/>
                        </a:rPr>
                        <a:t>760.87</a:t>
                      </a:r>
                      <a:endParaRPr lang="en-IN" sz="1200" dirty="0">
                        <a:effectLst/>
                      </a:endParaRPr>
                    </a:p>
                    <a:p>
                      <a:pPr algn="ctr">
                        <a:lnSpc>
                          <a:spcPts val="1050"/>
                        </a:lnSpc>
                        <a:spcAft>
                          <a:spcPts val="0"/>
                        </a:spcAft>
                      </a:pPr>
                      <a:r>
                        <a:rPr lang="en-US" sz="1200" dirty="0">
                          <a:effectLst/>
                        </a:rPr>
                        <a:t>Core Area: 390.58</a:t>
                      </a:r>
                      <a:endParaRPr lang="en-IN" sz="1200" dirty="0">
                        <a:effectLst/>
                      </a:endParaRPr>
                    </a:p>
                    <a:p>
                      <a:pPr algn="ctr">
                        <a:lnSpc>
                          <a:spcPts val="1050"/>
                        </a:lnSpc>
                        <a:spcAft>
                          <a:spcPts val="0"/>
                        </a:spcAft>
                      </a:pPr>
                      <a:r>
                        <a:rPr lang="en-US" sz="1200" dirty="0">
                          <a:effectLst/>
                        </a:rPr>
                        <a:t>Buffer area: 370.29</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ts val="1050"/>
                        </a:lnSpc>
                        <a:spcAft>
                          <a:spcPts val="0"/>
                        </a:spcAft>
                      </a:pPr>
                      <a:r>
                        <a:rPr lang="en-US" sz="1200" dirty="0">
                          <a:effectLst/>
                        </a:rPr>
                        <a:t>Alipurduar</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r h="564824">
                <a:tc>
                  <a:txBody>
                    <a:bodyPr/>
                    <a:lstStyle/>
                    <a:p>
                      <a:pPr marL="67945" indent="30480" algn="ctr">
                        <a:lnSpc>
                          <a:spcPts val="1115"/>
                        </a:lnSpc>
                        <a:spcAft>
                          <a:spcPts val="0"/>
                        </a:spcAft>
                      </a:pPr>
                      <a:r>
                        <a:rPr lang="en-US" sz="1200">
                          <a:effectLst/>
                        </a:rPr>
                        <a:t>Eastern Duars Elephant Reserve</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ts val="1115"/>
                        </a:lnSpc>
                        <a:spcAft>
                          <a:spcPts val="0"/>
                        </a:spcAft>
                      </a:pPr>
                      <a:r>
                        <a:rPr lang="en-US" sz="1200">
                          <a:effectLst/>
                        </a:rPr>
                        <a:t>977.51</a:t>
                      </a:r>
                      <a:endParaRPr lang="en-IN" sz="1200">
                        <a:effectLst/>
                      </a:endParaRPr>
                    </a:p>
                    <a:p>
                      <a:pPr algn="ctr">
                        <a:lnSpc>
                          <a:spcPts val="1115"/>
                        </a:lnSpc>
                        <a:spcAft>
                          <a:spcPts val="0"/>
                        </a:spcAft>
                      </a:pPr>
                      <a:r>
                        <a:rPr lang="en-US" sz="1200">
                          <a:effectLst/>
                        </a:rPr>
                        <a:t>Core area: 484</a:t>
                      </a:r>
                      <a:endParaRPr lang="en-IN" sz="1200">
                        <a:effectLst/>
                      </a:endParaRPr>
                    </a:p>
                    <a:p>
                      <a:pPr algn="ctr">
                        <a:lnSpc>
                          <a:spcPts val="1115"/>
                        </a:lnSpc>
                        <a:spcAft>
                          <a:spcPts val="0"/>
                        </a:spcAft>
                      </a:pPr>
                      <a:r>
                        <a:rPr lang="en-US" sz="1200">
                          <a:effectLst/>
                        </a:rPr>
                        <a:t>Buffer area: 493.51</a:t>
                      </a:r>
                      <a:endParaRPr lang="en-IN"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ts val="1115"/>
                        </a:lnSpc>
                        <a:spcAft>
                          <a:spcPts val="0"/>
                        </a:spcAft>
                      </a:pPr>
                      <a:r>
                        <a:rPr lang="en-US" sz="1200" dirty="0">
                          <a:effectLst/>
                        </a:rPr>
                        <a:t>Alipurduar and Jalpaiguri</a:t>
                      </a:r>
                      <a:endParaRPr lang="en-IN"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r>
            </a:tbl>
          </a:graphicData>
        </a:graphic>
      </p:graphicFrame>
      <p:sp>
        <p:nvSpPr>
          <p:cNvPr id="3" name="Rectangle 2"/>
          <p:cNvSpPr/>
          <p:nvPr/>
        </p:nvSpPr>
        <p:spPr>
          <a:xfrm>
            <a:off x="0" y="428985"/>
            <a:ext cx="5434885" cy="6196568"/>
          </a:xfrm>
          <a:prstGeom prst="rect">
            <a:avLst/>
          </a:prstGeom>
        </p:spPr>
        <p:txBody>
          <a:bodyPr wrap="square">
            <a:spAutoFit/>
          </a:bodyPr>
          <a:lstStyle/>
          <a:p>
            <a:pPr marL="285750" indent="-285750" algn="just">
              <a:lnSpc>
                <a:spcPct val="107000"/>
              </a:lnSpc>
              <a:spcAft>
                <a:spcPts val="800"/>
              </a:spcAft>
              <a:buFont typeface="Arial" panose="020B0604020202020204" pitchFamily="34" charset="0"/>
              <a:buChar char="•"/>
            </a:pP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This region is characterized by moist tropical and sub-tropical forests along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the foothills </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of the Eastern Himalaya and includes 5 National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Parks, 6 Wildlife Sanctuaries and 2 Forest Reserves. </a:t>
            </a:r>
          </a:p>
          <a:p>
            <a:pPr marL="285750" indent="-285750" algn="just">
              <a:lnSpc>
                <a:spcPct val="107000"/>
              </a:lnSpc>
              <a:spcAft>
                <a:spcPts val="800"/>
              </a:spcAft>
              <a:buFont typeface="Arial" panose="020B0604020202020204" pitchFamily="34" charset="0"/>
              <a:buChar char="•"/>
            </a:pP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This </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region houses 3051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sq.km</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 of forested area which is 26% of the total forested area of the State</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a:t>
            </a:r>
            <a:endParaRPr lang="en-IN" sz="2200" dirty="0">
              <a:latin typeface="Franklin Gothic Medium Cond" panose="020B060603040202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The major mammalian fauna of this region are the endangered one-horned rhinoceros (</a:t>
            </a:r>
            <a:r>
              <a:rPr lang="en-IN" sz="2200" i="1" dirty="0">
                <a:latin typeface="Franklin Gothic Medium Cond" panose="020B0606030402020204" pitchFamily="34" charset="0"/>
                <a:ea typeface="Calibri" panose="020F0502020204030204" pitchFamily="34" charset="0"/>
                <a:cs typeface="Times New Roman" panose="02020603050405020304" pitchFamily="18" charset="0"/>
              </a:rPr>
              <a:t>Rhinoceros unicornis</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Asian elephants </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a:t>
            </a:r>
            <a:r>
              <a:rPr lang="en-IN" sz="2200" i="1" dirty="0" err="1">
                <a:latin typeface="Franklin Gothic Medium Cond" panose="020B0606030402020204" pitchFamily="34" charset="0"/>
                <a:ea typeface="Calibri" panose="020F0502020204030204" pitchFamily="34" charset="0"/>
                <a:cs typeface="Times New Roman" panose="02020603050405020304" pitchFamily="18" charset="0"/>
              </a:rPr>
              <a:t>Elephas</a:t>
            </a:r>
            <a:r>
              <a:rPr lang="en-IN" sz="2200" i="1" dirty="0">
                <a:latin typeface="Franklin Gothic Medium Cond" panose="020B0606030402020204" pitchFamily="34" charset="0"/>
                <a:ea typeface="Calibri" panose="020F0502020204030204" pitchFamily="34" charset="0"/>
                <a:cs typeface="Times New Roman" panose="02020603050405020304" pitchFamily="18" charset="0"/>
              </a:rPr>
              <a:t> </a:t>
            </a:r>
            <a:r>
              <a:rPr lang="en-IN" sz="2200" i="1" dirty="0" err="1">
                <a:latin typeface="Franklin Gothic Medium Cond" panose="020B0606030402020204" pitchFamily="34" charset="0"/>
                <a:ea typeface="Calibri" panose="020F0502020204030204" pitchFamily="34" charset="0"/>
                <a:cs typeface="Times New Roman" panose="02020603050405020304" pitchFamily="18" charset="0"/>
              </a:rPr>
              <a:t>maximus</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 gaur (</a:t>
            </a:r>
            <a:r>
              <a:rPr lang="en-IN" sz="2200" i="1" dirty="0" err="1">
                <a:latin typeface="Franklin Gothic Medium Cond" panose="020B0606030402020204" pitchFamily="34" charset="0"/>
                <a:ea typeface="Calibri" panose="020F0502020204030204" pitchFamily="34" charset="0"/>
                <a:cs typeface="Times New Roman" panose="02020603050405020304" pitchFamily="18" charset="0"/>
              </a:rPr>
              <a:t>Bos</a:t>
            </a:r>
            <a:r>
              <a:rPr lang="en-IN" sz="2200" i="1" dirty="0">
                <a:latin typeface="Franklin Gothic Medium Cond" panose="020B0606030402020204" pitchFamily="34" charset="0"/>
                <a:ea typeface="Calibri" panose="020F0502020204030204" pitchFamily="34" charset="0"/>
                <a:cs typeface="Times New Roman" panose="02020603050405020304" pitchFamily="18" charset="0"/>
              </a:rPr>
              <a:t> </a:t>
            </a:r>
            <a:r>
              <a:rPr lang="en-IN" sz="2200" i="1" dirty="0" err="1">
                <a:latin typeface="Franklin Gothic Medium Cond" panose="020B0606030402020204" pitchFamily="34" charset="0"/>
                <a:ea typeface="Calibri" panose="020F0502020204030204" pitchFamily="34" charset="0"/>
                <a:cs typeface="Times New Roman" panose="02020603050405020304" pitchFamily="18" charset="0"/>
              </a:rPr>
              <a:t>gaurus</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 sambar (</a:t>
            </a:r>
            <a:r>
              <a:rPr lang="en-IN" sz="2200" i="1" dirty="0" err="1">
                <a:latin typeface="Franklin Gothic Medium Cond" panose="020B0606030402020204" pitchFamily="34" charset="0"/>
                <a:ea typeface="Calibri" panose="020F0502020204030204" pitchFamily="34" charset="0"/>
                <a:cs typeface="Times New Roman" panose="02020603050405020304" pitchFamily="18" charset="0"/>
              </a:rPr>
              <a:t>Rusa</a:t>
            </a:r>
            <a:r>
              <a:rPr lang="en-IN" sz="2200" i="1" dirty="0">
                <a:latin typeface="Franklin Gothic Medium Cond" panose="020B0606030402020204" pitchFamily="34" charset="0"/>
                <a:ea typeface="Calibri" panose="020F0502020204030204" pitchFamily="34" charset="0"/>
                <a:cs typeface="Times New Roman" panose="02020603050405020304" pitchFamily="18" charset="0"/>
              </a:rPr>
              <a:t> unicolor</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 chital (</a:t>
            </a:r>
            <a:r>
              <a:rPr lang="en-IN" sz="2200" i="1" dirty="0">
                <a:latin typeface="Franklin Gothic Medium Cond" panose="020B0606030402020204" pitchFamily="34" charset="0"/>
                <a:ea typeface="Calibri" panose="020F0502020204030204" pitchFamily="34" charset="0"/>
                <a:cs typeface="Times New Roman" panose="02020603050405020304" pitchFamily="18" charset="0"/>
              </a:rPr>
              <a:t>Axis axis</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 rhesus macaque (</a:t>
            </a:r>
            <a:r>
              <a:rPr lang="en-IN" sz="2200" i="1" dirty="0" err="1">
                <a:latin typeface="Franklin Gothic Medium Cond" panose="020B0606030402020204" pitchFamily="34" charset="0"/>
                <a:ea typeface="Calibri" panose="020F0502020204030204" pitchFamily="34" charset="0"/>
                <a:cs typeface="Times New Roman" panose="02020603050405020304" pitchFamily="18" charset="0"/>
              </a:rPr>
              <a:t>Macaca</a:t>
            </a:r>
            <a:r>
              <a:rPr lang="en-IN" sz="2200" i="1" dirty="0">
                <a:latin typeface="Franklin Gothic Medium Cond" panose="020B0606030402020204" pitchFamily="34" charset="0"/>
                <a:ea typeface="Calibri" panose="020F0502020204030204" pitchFamily="34" charset="0"/>
                <a:cs typeface="Times New Roman" panose="02020603050405020304" pitchFamily="18" charset="0"/>
              </a:rPr>
              <a:t> </a:t>
            </a:r>
            <a:r>
              <a:rPr lang="en-IN" sz="2200" i="1" dirty="0" err="1">
                <a:latin typeface="Franklin Gothic Medium Cond" panose="020B0606030402020204" pitchFamily="34" charset="0"/>
                <a:ea typeface="Calibri" panose="020F0502020204030204" pitchFamily="34" charset="0"/>
                <a:cs typeface="Times New Roman" panose="02020603050405020304" pitchFamily="18" charset="0"/>
              </a:rPr>
              <a:t>mullata</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 and a host of diverse fauna and flora with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tiger (</a:t>
            </a:r>
            <a:r>
              <a:rPr lang="en-IN" sz="2200" dirty="0" err="1" smtClean="0">
                <a:latin typeface="Franklin Gothic Medium Cond" panose="020B0606030402020204" pitchFamily="34" charset="0"/>
                <a:ea typeface="Calibri" panose="020F0502020204030204" pitchFamily="34" charset="0"/>
                <a:cs typeface="Times New Roman" panose="02020603050405020304" pitchFamily="18" charset="0"/>
              </a:rPr>
              <a:t>Panthera</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 </a:t>
            </a:r>
            <a:r>
              <a:rPr lang="en-IN" sz="2200" dirty="0" err="1" smtClean="0">
                <a:latin typeface="Franklin Gothic Medium Cond" panose="020B0606030402020204" pitchFamily="34" charset="0"/>
                <a:ea typeface="Calibri" panose="020F0502020204030204" pitchFamily="34" charset="0"/>
                <a:cs typeface="Times New Roman" panose="02020603050405020304" pitchFamily="18" charset="0"/>
              </a:rPr>
              <a:t>tigris</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 and leopard (</a:t>
            </a:r>
            <a:r>
              <a:rPr lang="en-IN" sz="2200" i="1" dirty="0" err="1" smtClean="0">
                <a:latin typeface="Franklin Gothic Medium Cond" panose="020B0606030402020204" pitchFamily="34" charset="0"/>
                <a:ea typeface="Calibri" panose="020F0502020204030204" pitchFamily="34" charset="0"/>
                <a:cs typeface="Times New Roman" panose="02020603050405020304" pitchFamily="18" charset="0"/>
              </a:rPr>
              <a:t>Panthera</a:t>
            </a:r>
            <a:r>
              <a:rPr lang="en-IN" sz="2200" i="1" dirty="0" smtClean="0">
                <a:latin typeface="Franklin Gothic Medium Cond" panose="020B0606030402020204" pitchFamily="34" charset="0"/>
                <a:ea typeface="Calibri" panose="020F0502020204030204" pitchFamily="34" charset="0"/>
                <a:cs typeface="Times New Roman" panose="02020603050405020304" pitchFamily="18" charset="0"/>
              </a:rPr>
              <a:t> </a:t>
            </a:r>
            <a:r>
              <a:rPr lang="en-IN" sz="2200" i="1" dirty="0" err="1" smtClean="0">
                <a:latin typeface="Franklin Gothic Medium Cond" panose="020B0606030402020204" pitchFamily="34" charset="0"/>
                <a:ea typeface="Calibri" panose="020F0502020204030204" pitchFamily="34" charset="0"/>
                <a:cs typeface="Times New Roman" panose="02020603050405020304" pitchFamily="18" charset="0"/>
              </a:rPr>
              <a:t>pardus</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 being </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the apex predator and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large carnivores </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present.</a:t>
            </a:r>
            <a:endParaRPr lang="en-IN" sz="2200" dirty="0">
              <a:effectLst/>
              <a:latin typeface="Franklin Gothic Medium Cond" panose="020B06060304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9215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9837" y="313610"/>
            <a:ext cx="8152326" cy="600789"/>
          </a:xfrm>
          <a:solidFill>
            <a:schemeClr val="accent5">
              <a:lumMod val="20000"/>
              <a:lumOff val="80000"/>
            </a:schemeClr>
          </a:solidFill>
        </p:spPr>
        <p:style>
          <a:lnRef idx="1">
            <a:schemeClr val="accent1"/>
          </a:lnRef>
          <a:fillRef idx="2">
            <a:schemeClr val="accent1"/>
          </a:fillRef>
          <a:effectRef idx="1">
            <a:schemeClr val="accent1"/>
          </a:effectRef>
          <a:fontRef idx="minor">
            <a:schemeClr val="dk1"/>
          </a:fontRef>
        </p:style>
        <p:txBody>
          <a:bodyPr>
            <a:noAutofit/>
          </a:bodyPr>
          <a:lstStyle/>
          <a:p>
            <a:pPr algn="ctr"/>
            <a:r>
              <a:rPr lang="en-US" sz="3200" dirty="0" smtClean="0">
                <a:latin typeface="Franklin Gothic Medium Cond" panose="020B0606030402020204" pitchFamily="34" charset="0"/>
              </a:rPr>
              <a:t>Man-Animal Conflict in Northern West Bengal </a:t>
            </a:r>
            <a:endParaRPr lang="en-IN" sz="3200" dirty="0">
              <a:latin typeface="Franklin Gothic Medium Cond" panose="020B0606030402020204" pitchFamily="34" charset="0"/>
            </a:endParaRPr>
          </a:p>
        </p:txBody>
      </p:sp>
      <p:sp>
        <p:nvSpPr>
          <p:cNvPr id="3" name="Content Placeholder 2"/>
          <p:cNvSpPr>
            <a:spLocks noGrp="1"/>
          </p:cNvSpPr>
          <p:nvPr>
            <p:ph idx="1"/>
          </p:nvPr>
        </p:nvSpPr>
        <p:spPr>
          <a:xfrm>
            <a:off x="206062" y="1107583"/>
            <a:ext cx="11147738" cy="5108017"/>
          </a:xfrm>
        </p:spPr>
        <p:txBody>
          <a:bodyPr anchor="ctr">
            <a:normAutofit/>
          </a:bodyPr>
          <a:lstStyle/>
          <a:p>
            <a:pPr marL="0" indent="0">
              <a:buNone/>
            </a:pPr>
            <a:r>
              <a:rPr lang="en-US" dirty="0" smtClean="0">
                <a:latin typeface="Franklin Gothic Medium Cond" panose="020B0606030402020204" pitchFamily="34" charset="0"/>
              </a:rPr>
              <a:t>What </a:t>
            </a:r>
            <a:r>
              <a:rPr lang="en-US" dirty="0">
                <a:latin typeface="Franklin Gothic Medium Cond" panose="020B0606030402020204" pitchFamily="34" charset="0"/>
              </a:rPr>
              <a:t>is </a:t>
            </a:r>
            <a:r>
              <a:rPr lang="en-US" dirty="0" smtClean="0">
                <a:latin typeface="Franklin Gothic Medium Cond" panose="020B0606030402020204" pitchFamily="34" charset="0"/>
              </a:rPr>
              <a:t>Man-Animal Conflict?</a:t>
            </a:r>
          </a:p>
          <a:p>
            <a:pPr marL="0" indent="0">
              <a:buNone/>
            </a:pPr>
            <a:r>
              <a:rPr lang="en-US" dirty="0" smtClean="0">
                <a:latin typeface="Franklin Gothic Medium Cond" panose="020B0606030402020204" pitchFamily="34" charset="0"/>
              </a:rPr>
              <a:t>Man-Animal </a:t>
            </a:r>
            <a:r>
              <a:rPr lang="en-US" dirty="0">
                <a:latin typeface="Franklin Gothic Medium Cond" pitchFamily="34" charset="0"/>
              </a:rPr>
              <a:t>Conflict is defined as ‘interaction between humans and wildlife where negative consequences, whether perceived or real, exists for one or both the parties when action of one has an adverse effect on the other party’</a:t>
            </a:r>
          </a:p>
          <a:p>
            <a:pPr marL="3657600" lvl="8" indent="0">
              <a:buNone/>
            </a:pPr>
            <a:r>
              <a:rPr lang="en-US" sz="2800" dirty="0">
                <a:latin typeface="Franklin Gothic Medium Cond" pitchFamily="34" charset="0"/>
              </a:rPr>
              <a:t>		-- Conover</a:t>
            </a:r>
          </a:p>
          <a:p>
            <a:pPr marL="0" indent="0">
              <a:buNone/>
            </a:pPr>
            <a:r>
              <a:rPr lang="en-US" dirty="0" smtClean="0">
                <a:latin typeface="Franklin Gothic Medium Cond" pitchFamily="34" charset="0"/>
              </a:rPr>
              <a:t>The </a:t>
            </a:r>
            <a:r>
              <a:rPr lang="en-US" dirty="0">
                <a:latin typeface="Franklin Gothic Medium Cond" panose="020B0606030402020204" pitchFamily="34" charset="0"/>
              </a:rPr>
              <a:t>dominant species which have occasionally attacks on humans in Northern West Bengal are </a:t>
            </a:r>
            <a:r>
              <a:rPr lang="en-US" b="1" dirty="0">
                <a:latin typeface="Franklin Gothic Medium Cond" panose="020B0606030402020204" pitchFamily="34" charset="0"/>
              </a:rPr>
              <a:t>elephant, </a:t>
            </a:r>
            <a:r>
              <a:rPr lang="en-US" b="1" dirty="0" smtClean="0">
                <a:latin typeface="Franklin Gothic Medium Cond" panose="020B0606030402020204" pitchFamily="34" charset="0"/>
              </a:rPr>
              <a:t>leopard, rhino and </a:t>
            </a:r>
            <a:r>
              <a:rPr lang="en-US" b="1" dirty="0">
                <a:latin typeface="Franklin Gothic Medium Cond" panose="020B0606030402020204" pitchFamily="34" charset="0"/>
              </a:rPr>
              <a:t>gaur. </a:t>
            </a:r>
            <a:endParaRPr lang="en-US" b="1" dirty="0" smtClean="0">
              <a:latin typeface="Franklin Gothic Medium Cond" panose="020B0606030402020204" pitchFamily="34" charset="0"/>
            </a:endParaRPr>
          </a:p>
          <a:p>
            <a:pPr marL="0" indent="0">
              <a:buNone/>
            </a:pPr>
            <a:r>
              <a:rPr lang="en-US" dirty="0" smtClean="0">
                <a:latin typeface="Franklin Gothic Medium Cond" panose="020B0606030402020204" pitchFamily="34" charset="0"/>
              </a:rPr>
              <a:t>The </a:t>
            </a:r>
            <a:r>
              <a:rPr lang="en-US" dirty="0">
                <a:latin typeface="Franklin Gothic Medium Cond" panose="020B0606030402020204" pitchFamily="34" charset="0"/>
              </a:rPr>
              <a:t>areas which reported very frequently for MAC are tea estates, villages close to the protected </a:t>
            </a:r>
            <a:r>
              <a:rPr lang="en-US" dirty="0" smtClean="0">
                <a:latin typeface="Franklin Gothic Medium Cond" panose="020B0606030402020204" pitchFamily="34" charset="0"/>
              </a:rPr>
              <a:t>areas (PA).</a:t>
            </a:r>
            <a:endParaRPr lang="en-IN" dirty="0">
              <a:latin typeface="Franklin Gothic Medium Cond" panose="020B0606030402020204" pitchFamily="34" charset="0"/>
            </a:endParaRPr>
          </a:p>
        </p:txBody>
      </p:sp>
    </p:spTree>
    <p:extLst>
      <p:ext uri="{BB962C8B-B14F-4D97-AF65-F5344CB8AC3E}">
        <p14:creationId xmlns:p14="http://schemas.microsoft.com/office/powerpoint/2010/main" val="9225396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151" y="661314"/>
            <a:ext cx="5151549" cy="6001643"/>
          </a:xfrm>
          <a:prstGeom prst="rect">
            <a:avLst/>
          </a:prstGeom>
        </p:spPr>
        <p:txBody>
          <a:bodyPr wrap="square">
            <a:spAutoFit/>
          </a:bodyPr>
          <a:lstStyle/>
          <a:p>
            <a:pPr marL="285750" indent="-285750">
              <a:buFont typeface="Arial" panose="020B0604020202020204" pitchFamily="34" charset="0"/>
              <a:buChar char="•"/>
            </a:pPr>
            <a:r>
              <a:rPr lang="en-US" sz="2400" dirty="0" smtClean="0">
                <a:latin typeface="Franklin Gothic Medium Cond" panose="020B0606030402020204" pitchFamily="34" charset="0"/>
              </a:rPr>
              <a:t>Number human casualties reported </a:t>
            </a:r>
            <a:r>
              <a:rPr lang="en-US" sz="2400" dirty="0">
                <a:latin typeface="Franklin Gothic Medium Cond" panose="020B0606030402020204" pitchFamily="34" charset="0"/>
              </a:rPr>
              <a:t>from protected areas </a:t>
            </a:r>
            <a:r>
              <a:rPr lang="en-US" sz="2400" dirty="0" smtClean="0">
                <a:latin typeface="Franklin Gothic Medium Cond" panose="020B0606030402020204" pitchFamily="34" charset="0"/>
              </a:rPr>
              <a:t>has increased through last 2 decades. Total number of human casualties were 248 in 2001-2010 but it raised to 910 in 2011-2015.</a:t>
            </a:r>
          </a:p>
          <a:p>
            <a:pPr marL="285750" indent="-285750">
              <a:buFont typeface="Arial" panose="020B0604020202020204" pitchFamily="34" charset="0"/>
              <a:buChar char="•"/>
            </a:pPr>
            <a:endParaRPr lang="en-US" sz="2400" dirty="0" smtClean="0">
              <a:latin typeface="Franklin Gothic Medium Cond" panose="020B0606030402020204" pitchFamily="34" charset="0"/>
            </a:endParaRPr>
          </a:p>
          <a:p>
            <a:pPr marL="285750" indent="-285750">
              <a:buFont typeface="Arial" panose="020B0604020202020204" pitchFamily="34" charset="0"/>
              <a:buChar char="•"/>
            </a:pPr>
            <a:r>
              <a:rPr lang="en-US" sz="2400" dirty="0" smtClean="0">
                <a:latin typeface="Franklin Gothic Medium Cond" panose="020B0606030402020204" pitchFamily="34" charset="0"/>
              </a:rPr>
              <a:t>Similarly, number of wildlife death in human-animal conflict shown a drastic increase between 2011-2015 and it continues the same trend.</a:t>
            </a:r>
          </a:p>
          <a:p>
            <a:pPr marL="285750" indent="-285750">
              <a:buFont typeface="Arial" panose="020B0604020202020204" pitchFamily="34" charset="0"/>
              <a:buChar char="•"/>
            </a:pPr>
            <a:endParaRPr lang="en-US" sz="2400" dirty="0" smtClean="0">
              <a:latin typeface="Franklin Gothic Medium Cond" panose="020B0606030402020204" pitchFamily="34" charset="0"/>
            </a:endParaRPr>
          </a:p>
          <a:p>
            <a:pPr marL="285750" indent="-285750">
              <a:buFont typeface="Arial" panose="020B0604020202020204" pitchFamily="34" charset="0"/>
              <a:buChar char="•"/>
            </a:pPr>
            <a:r>
              <a:rPr lang="en-US" sz="2400" dirty="0" smtClean="0">
                <a:latin typeface="Franklin Gothic Medium Cond" panose="020B0606030402020204" pitchFamily="34" charset="0"/>
              </a:rPr>
              <a:t>Being </a:t>
            </a:r>
            <a:r>
              <a:rPr lang="en-US" sz="2400" dirty="0">
                <a:latin typeface="Franklin Gothic Medium Cond" panose="020B0606030402020204" pitchFamily="34" charset="0"/>
              </a:rPr>
              <a:t>wide-ranging mega </a:t>
            </a:r>
            <a:r>
              <a:rPr lang="en-US" sz="2400" dirty="0" smtClean="0">
                <a:latin typeface="Franklin Gothic Medium Cond" panose="020B0606030402020204" pitchFamily="34" charset="0"/>
              </a:rPr>
              <a:t>fauna, the </a:t>
            </a:r>
            <a:r>
              <a:rPr lang="en-US" sz="2400" dirty="0">
                <a:latin typeface="Franklin Gothic Medium Cond" panose="020B0606030402020204" pitchFamily="34" charset="0"/>
              </a:rPr>
              <a:t>influence zone of </a:t>
            </a:r>
            <a:r>
              <a:rPr lang="en-US" sz="2400" b="1" dirty="0">
                <a:latin typeface="Franklin Gothic Medium Cond" panose="020B0606030402020204" pitchFamily="34" charset="0"/>
              </a:rPr>
              <a:t>elephant</a:t>
            </a:r>
            <a:r>
              <a:rPr lang="en-US" sz="2400" dirty="0">
                <a:latin typeface="Franklin Gothic Medium Cond" panose="020B0606030402020204" pitchFamily="34" charset="0"/>
              </a:rPr>
              <a:t> and </a:t>
            </a:r>
            <a:r>
              <a:rPr lang="en-US" sz="2400" b="1" dirty="0">
                <a:latin typeface="Franklin Gothic Medium Cond" panose="020B0606030402020204" pitchFamily="34" charset="0"/>
              </a:rPr>
              <a:t>leopard</a:t>
            </a:r>
            <a:r>
              <a:rPr lang="en-US" sz="2400" dirty="0">
                <a:latin typeface="Franklin Gothic Medium Cond" panose="020B0606030402020204" pitchFamily="34" charset="0"/>
              </a:rPr>
              <a:t> have been increasing and </a:t>
            </a:r>
            <a:r>
              <a:rPr lang="en-US" sz="2400" dirty="0" smtClean="0">
                <a:latin typeface="Franklin Gothic Medium Cond" panose="020B0606030402020204" pitchFamily="34" charset="0"/>
              </a:rPr>
              <a:t>seen to migrating or straying long </a:t>
            </a:r>
            <a:r>
              <a:rPr lang="en-US" sz="2400" dirty="0">
                <a:latin typeface="Franklin Gothic Medium Cond" panose="020B0606030402020204" pitchFamily="34" charset="0"/>
              </a:rPr>
              <a:t>distance in search of food and habitat</a:t>
            </a:r>
            <a:r>
              <a:rPr lang="en-US" sz="2400" dirty="0" smtClean="0">
                <a:latin typeface="Franklin Gothic Medium Cond" panose="020B0606030402020204" pitchFamily="34" charset="0"/>
              </a:rPr>
              <a:t>.</a:t>
            </a:r>
          </a:p>
        </p:txBody>
      </p:sp>
      <p:sp>
        <p:nvSpPr>
          <p:cNvPr id="5" name="TextBox 4"/>
          <p:cNvSpPr txBox="1"/>
          <p:nvPr/>
        </p:nvSpPr>
        <p:spPr>
          <a:xfrm>
            <a:off x="2331076" y="103031"/>
            <a:ext cx="7662930" cy="461665"/>
          </a:xfrm>
          <a:prstGeom prst="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400" dirty="0" smtClean="0">
                <a:latin typeface="Franklin Gothic Medium Cond" panose="020B0606030402020204" pitchFamily="34" charset="0"/>
              </a:rPr>
              <a:t>Status of Man-Animal Conflict in Northern West Bengal</a:t>
            </a:r>
            <a:endParaRPr lang="en-IN" sz="2400" dirty="0">
              <a:latin typeface="Franklin Gothic Medium Cond" panose="020B0606030402020204" pitchFamily="34" charset="0"/>
            </a:endParaRPr>
          </a:p>
        </p:txBody>
      </p:sp>
      <p:pic>
        <p:nvPicPr>
          <p:cNvPr id="2" name="Picture 1"/>
          <p:cNvPicPr>
            <a:picLocks noChangeAspect="1"/>
          </p:cNvPicPr>
          <p:nvPr/>
        </p:nvPicPr>
        <p:blipFill>
          <a:blip r:embed="rId2"/>
          <a:stretch>
            <a:fillRect/>
          </a:stretch>
        </p:blipFill>
        <p:spPr>
          <a:xfrm>
            <a:off x="5241700" y="661314"/>
            <a:ext cx="6709893" cy="2996285"/>
          </a:xfrm>
          <a:prstGeom prst="rect">
            <a:avLst/>
          </a:prstGeom>
        </p:spPr>
      </p:pic>
      <p:pic>
        <p:nvPicPr>
          <p:cNvPr id="3" name="Picture 2"/>
          <p:cNvPicPr>
            <a:picLocks noChangeAspect="1"/>
          </p:cNvPicPr>
          <p:nvPr/>
        </p:nvPicPr>
        <p:blipFill>
          <a:blip r:embed="rId3"/>
          <a:stretch>
            <a:fillRect/>
          </a:stretch>
        </p:blipFill>
        <p:spPr>
          <a:xfrm>
            <a:off x="5241700" y="3801291"/>
            <a:ext cx="6709894" cy="2923521"/>
          </a:xfrm>
          <a:prstGeom prst="rect">
            <a:avLst/>
          </a:prstGeom>
        </p:spPr>
      </p:pic>
    </p:spTree>
    <p:extLst>
      <p:ext uri="{BB962C8B-B14F-4D97-AF65-F5344CB8AC3E}">
        <p14:creationId xmlns:p14="http://schemas.microsoft.com/office/powerpoint/2010/main" val="251946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extBox 1"/>
          <p:cNvSpPr txBox="1"/>
          <p:nvPr/>
        </p:nvSpPr>
        <p:spPr>
          <a:xfrm>
            <a:off x="199663" y="598313"/>
            <a:ext cx="7914025" cy="2308324"/>
          </a:xfrm>
          <a:prstGeom prst="rect">
            <a:avLst/>
          </a:prstGeom>
          <a:noFill/>
        </p:spPr>
        <p:txBody>
          <a:bodyPr rtlCol="0" wrap="square">
            <a:spAutoFit/>
          </a:bodyPr>
          <a:lstStyle/>
          <a:p>
            <a:r>
              <a:rPr b="1" dirty="0" lang="en-US" smtClean="0" sz="2400">
                <a:latin charset="0" panose="020B0606030402020204" pitchFamily="34" typeface="Franklin Gothic Medium Cond"/>
              </a:rPr>
              <a:t>Elephant</a:t>
            </a:r>
            <a:r>
              <a:rPr dirty="0" lang="en-US" smtClean="0" sz="2400">
                <a:latin charset="0" panose="020B0606030402020204" pitchFamily="34" typeface="Franklin Gothic Medium Cond"/>
              </a:rPr>
              <a:t> is an wide-ranging mega fauna that consumes 150-200 kg of food and 200-300 liter of water per day. A herd of elephant needs a contiguous habitat patch of </a:t>
            </a:r>
            <a:r>
              <a:rPr b="1" dirty="0" lang="en-US" smtClean="0" sz="2400">
                <a:latin charset="0" panose="020B0606030402020204" pitchFamily="34" typeface="Franklin Gothic Medium Cond"/>
              </a:rPr>
              <a:t>250-300 sq. km. </a:t>
            </a:r>
            <a:r>
              <a:rPr dirty="0" lang="en-US" smtClean="0" sz="2400">
                <a:latin charset="0" panose="020B0606030402020204" pitchFamily="34" typeface="Franklin Gothic Medium Cond"/>
              </a:rPr>
              <a:t>for sustenance.</a:t>
            </a:r>
          </a:p>
          <a:p>
            <a:endParaRPr dirty="0" lang="en-US" sz="2400">
              <a:latin charset="0" panose="020B0606030402020204" pitchFamily="34" typeface="Franklin Gothic Medium Cond"/>
            </a:endParaRPr>
          </a:p>
          <a:p>
            <a:r>
              <a:rPr dirty="0" lang="en-US" smtClean="0" sz="2400">
                <a:latin charset="0" panose="020B0606030402020204" pitchFamily="34" typeface="Franklin Gothic Medium Cond"/>
              </a:rPr>
              <a:t>The average size of Protected Areas (PA) in this region are </a:t>
            </a:r>
            <a:r>
              <a:rPr b="1" dirty="0" lang="en-US" smtClean="0" sz="2400">
                <a:latin charset="0" panose="020B0606030402020204" pitchFamily="34" typeface="Franklin Gothic Medium Cond"/>
              </a:rPr>
              <a:t>110 sq. Km. </a:t>
            </a:r>
            <a:r>
              <a:rPr dirty="0" lang="en-US" smtClean="0" sz="2400">
                <a:latin charset="0" panose="020B0606030402020204" pitchFamily="34" typeface="Franklin Gothic Medium Cond"/>
              </a:rPr>
              <a:t>which is not substantial enough to support a sizable population.</a:t>
            </a:r>
            <a:endParaRPr dirty="0" lang="en-IN" sz="2400">
              <a:latin charset="0" panose="020B0606030402020204" pitchFamily="34" typeface="Franklin Gothic Medium Cond"/>
            </a:endParaRPr>
          </a:p>
        </p:txBody>
      </p:sp>
      <p:sp>
        <p:nvSpPr>
          <p:cNvPr id="3" name="TextBox 2"/>
          <p:cNvSpPr txBox="1"/>
          <p:nvPr/>
        </p:nvSpPr>
        <p:spPr>
          <a:xfrm>
            <a:off x="199664" y="3216300"/>
            <a:ext cx="7914025" cy="3416320"/>
          </a:xfrm>
          <a:prstGeom prst="rect">
            <a:avLst/>
          </a:prstGeom>
          <a:noFill/>
        </p:spPr>
        <p:txBody>
          <a:bodyPr rtlCol="0" wrap="square">
            <a:spAutoFit/>
          </a:bodyPr>
          <a:lstStyle/>
          <a:p>
            <a:r>
              <a:rPr b="1" dirty="0" lang="en-US" smtClean="0" sz="2400">
                <a:latin charset="0" panose="020B0606030402020204" pitchFamily="34" typeface="Franklin Gothic Medium Cond"/>
              </a:rPr>
              <a:t>Leopards</a:t>
            </a:r>
            <a:r>
              <a:rPr dirty="0" lang="en-US" smtClean="0" sz="2400">
                <a:latin charset="0" panose="020B0606030402020204" pitchFamily="34" typeface="Franklin Gothic Medium Cond"/>
              </a:rPr>
              <a:t> are stalk and ambush predators and Tea </a:t>
            </a:r>
            <a:r>
              <a:rPr dirty="0" lang="en-US" sz="2400">
                <a:latin charset="0" panose="020B0606030402020204" pitchFamily="34" typeface="Franklin Gothic Medium Cond"/>
              </a:rPr>
              <a:t>Estates provide </a:t>
            </a:r>
            <a:r>
              <a:rPr dirty="0" lang="en-US" smtClean="0" sz="2400">
                <a:latin charset="0" panose="020B0606030402020204" pitchFamily="34" typeface="Franklin Gothic Medium Cond"/>
              </a:rPr>
              <a:t>them an ideal site for prey. </a:t>
            </a:r>
            <a:r>
              <a:rPr dirty="0" lang="en-US" sz="2400">
                <a:latin charset="0" panose="020B0606030402020204" pitchFamily="34" typeface="Franklin Gothic Medium Cond"/>
              </a:rPr>
              <a:t>Apart from their densely packed tea bushes, they also have big trees, with pepper vines climbing around </a:t>
            </a:r>
            <a:r>
              <a:rPr dirty="0" lang="en-US" smtClean="0" sz="2400">
                <a:latin charset="0" panose="020B0606030402020204" pitchFamily="34" typeface="Franklin Gothic Medium Cond"/>
              </a:rPr>
              <a:t>them. These </a:t>
            </a:r>
            <a:r>
              <a:rPr dirty="0" lang="en-US" sz="2400">
                <a:latin charset="0" panose="020B0606030402020204" pitchFamily="34" typeface="Franklin Gothic Medium Cond"/>
              </a:rPr>
              <a:t>provide ample cover and protection, especially to female leopards for </a:t>
            </a:r>
            <a:r>
              <a:rPr dirty="0" lang="en-US" smtClean="0" sz="2400">
                <a:latin charset="0" panose="020B0606030402020204" pitchFamily="34" typeface="Franklin Gothic Medium Cond"/>
              </a:rPr>
              <a:t>littering and raising leopard cubs and thus attacks on humans within these sites are accidental and in self-defense. </a:t>
            </a:r>
          </a:p>
          <a:p>
            <a:endParaRPr b="1" dirty="0" lang="en-US" smtClean="0" sz="2400">
              <a:latin charset="0" panose="020B0606030402020204" pitchFamily="34" typeface="Franklin Gothic Medium Cond"/>
            </a:endParaRPr>
          </a:p>
          <a:p>
            <a:r>
              <a:rPr b="1" dirty="0" lang="en-US" smtClean="0" sz="2400">
                <a:latin charset="0" panose="020B0606030402020204" pitchFamily="34" typeface="Franklin Gothic Medium Cond"/>
              </a:rPr>
              <a:t>Guatemala </a:t>
            </a:r>
            <a:r>
              <a:rPr b="1" dirty="0" lang="en-US" sz="2400">
                <a:latin charset="0" panose="020B0606030402020204" pitchFamily="34" typeface="Franklin Gothic Medium Cond"/>
              </a:rPr>
              <a:t>Grass </a:t>
            </a:r>
            <a:r>
              <a:rPr dirty="0" lang="en-US" smtClean="0" sz="2400">
                <a:latin charset="0" panose="020B0606030402020204" pitchFamily="34" typeface="Franklin Gothic Medium Cond"/>
              </a:rPr>
              <a:t>which is </a:t>
            </a:r>
            <a:r>
              <a:rPr dirty="0" lang="en-US" sz="2400">
                <a:latin charset="0" panose="020B0606030402020204" pitchFamily="34" typeface="Franklin Gothic Medium Cond"/>
              </a:rPr>
              <a:t>often planted to fix nitrogen in the </a:t>
            </a:r>
            <a:r>
              <a:rPr dirty="0" lang="en-US" smtClean="0" sz="2400">
                <a:latin charset="0" panose="020B0606030402020204" pitchFamily="34" typeface="Franklin Gothic Medium Cond"/>
              </a:rPr>
              <a:t>soil grows </a:t>
            </a:r>
            <a:r>
              <a:rPr dirty="0" lang="en-US" sz="2400">
                <a:latin charset="0" panose="020B0606030402020204" pitchFamily="34" typeface="Franklin Gothic Medium Cond"/>
              </a:rPr>
              <a:t>up to six feet, and is perfect for the leopards to remain hidden. </a:t>
            </a:r>
            <a:endParaRPr dirty="0" lang="en-IN" sz="2400">
              <a:latin charset="0" panose="020B0606030402020204" pitchFamily="34" typeface="Franklin Gothic Medium Cond"/>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3842" y="470079"/>
            <a:ext cx="3850950" cy="2564793"/>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48" l="149" r="27" t="20"/>
          <a:stretch/>
        </p:blipFill>
        <p:spPr>
          <a:xfrm>
            <a:off x="8229684" y="3627499"/>
            <a:ext cx="3799267" cy="3005121"/>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p:spPr>
      </p:pic>
    </p:spTree>
    <p:extLst>
      <p:ext uri="{BB962C8B-B14F-4D97-AF65-F5344CB8AC3E}">
        <p14:creationId xmlns:p14="http://schemas.microsoft.com/office/powerpoint/2010/main" val="1923216931"/>
      </p:ext>
    </p:extLst>
  </p:cSld>
  <p:clrMapOvr>
    <a:masterClrMapping/>
  </p:clrMapOvr>
  <p:timing>
    <p:tnLst>
      <p:par>
        <p:cTn dur="indefinite" id="1" nodeType="tmRoot" restart="never"/>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4254" y="231820"/>
            <a:ext cx="8216721" cy="523220"/>
          </a:xfrm>
          <a:prstGeom prst="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800" dirty="0" smtClean="0">
                <a:latin typeface="Franklin Gothic Medium Cond" panose="020B0606030402020204" pitchFamily="34" charset="0"/>
              </a:rPr>
              <a:t>Causes of human-animal conflict in Northern West Bengal</a:t>
            </a:r>
            <a:endParaRPr lang="en-IN" sz="2800" dirty="0">
              <a:latin typeface="Franklin Gothic Medium Cond" panose="020B0606030402020204" pitchFamily="34" charset="0"/>
            </a:endParaRPr>
          </a:p>
        </p:txBody>
      </p:sp>
      <p:sp>
        <p:nvSpPr>
          <p:cNvPr id="3" name="Rectangle 2"/>
          <p:cNvSpPr/>
          <p:nvPr/>
        </p:nvSpPr>
        <p:spPr>
          <a:xfrm>
            <a:off x="1554050" y="1055646"/>
            <a:ext cx="8457127" cy="4826962"/>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n-IN" sz="2800" dirty="0" smtClean="0">
                <a:latin typeface="Franklin Gothic Medium Cond" panose="020B0606030402020204" pitchFamily="34" charset="0"/>
                <a:ea typeface="Calibri" panose="020F0502020204030204" pitchFamily="34" charset="0"/>
                <a:cs typeface="Times New Roman" panose="02020603050405020304" pitchFamily="18" charset="0"/>
              </a:rPr>
              <a:t>Human </a:t>
            </a:r>
            <a:r>
              <a:rPr lang="en-IN" sz="2800" dirty="0">
                <a:latin typeface="Franklin Gothic Medium Cond" panose="020B0606030402020204" pitchFamily="34" charset="0"/>
                <a:ea typeface="Calibri" panose="020F0502020204030204" pitchFamily="34" charset="0"/>
                <a:cs typeface="Times New Roman" panose="02020603050405020304" pitchFamily="18" charset="0"/>
              </a:rPr>
              <a:t>population </a:t>
            </a:r>
            <a:r>
              <a:rPr lang="en-IN" sz="2800" dirty="0" smtClean="0">
                <a:latin typeface="Franklin Gothic Medium Cond" panose="020B0606030402020204" pitchFamily="34" charset="0"/>
                <a:ea typeface="Calibri" panose="020F0502020204030204" pitchFamily="34" charset="0"/>
                <a:cs typeface="Times New Roman" panose="02020603050405020304" pitchFamily="18" charset="0"/>
              </a:rPr>
              <a:t>growth</a:t>
            </a:r>
            <a:endParaRPr lang="en-IN" sz="2800" dirty="0">
              <a:latin typeface="Franklin Gothic Medium Cond" panose="020B06060304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IN" sz="2800" dirty="0">
                <a:latin typeface="Franklin Gothic Medium Cond" panose="020B0606030402020204" pitchFamily="34" charset="0"/>
                <a:ea typeface="Calibri" panose="020F0502020204030204" pitchFamily="34" charset="0"/>
                <a:cs typeface="Times New Roman" panose="02020603050405020304" pitchFamily="18" charset="0"/>
              </a:rPr>
              <a:t>Land use </a:t>
            </a:r>
            <a:r>
              <a:rPr lang="en-IN" sz="2800" dirty="0" smtClean="0">
                <a:latin typeface="Franklin Gothic Medium Cond" panose="020B0606030402020204" pitchFamily="34" charset="0"/>
                <a:ea typeface="Calibri" panose="020F0502020204030204" pitchFamily="34" charset="0"/>
                <a:cs typeface="Times New Roman" panose="02020603050405020304" pitchFamily="18" charset="0"/>
              </a:rPr>
              <a:t>transformation</a:t>
            </a:r>
            <a:endParaRPr lang="en-IN" sz="2800" dirty="0">
              <a:latin typeface="Franklin Gothic Medium Cond" panose="020B06060304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IN" sz="2800" dirty="0" smtClean="0">
                <a:latin typeface="Franklin Gothic Medium Cond" panose="020B0606030402020204" pitchFamily="34" charset="0"/>
                <a:ea typeface="Calibri" panose="020F0502020204030204" pitchFamily="34" charset="0"/>
                <a:cs typeface="Times New Roman" panose="02020603050405020304" pitchFamily="18" charset="0"/>
              </a:rPr>
              <a:t>Wildlife </a:t>
            </a:r>
            <a:r>
              <a:rPr lang="en-IN" sz="2800" dirty="0">
                <a:latin typeface="Franklin Gothic Medium Cond" panose="020B0606030402020204" pitchFamily="34" charset="0"/>
                <a:ea typeface="Calibri" panose="020F0502020204030204" pitchFamily="34" charset="0"/>
                <a:cs typeface="Times New Roman" panose="02020603050405020304" pitchFamily="18" charset="0"/>
              </a:rPr>
              <a:t>habitat loss, degradation and </a:t>
            </a:r>
            <a:r>
              <a:rPr lang="en-IN" sz="2800" dirty="0" smtClean="0">
                <a:latin typeface="Franklin Gothic Medium Cond" panose="020B0606030402020204" pitchFamily="34" charset="0"/>
                <a:ea typeface="Calibri" panose="020F0502020204030204" pitchFamily="34" charset="0"/>
                <a:cs typeface="Times New Roman" panose="02020603050405020304" pitchFamily="18" charset="0"/>
              </a:rPr>
              <a:t>fragmentation</a:t>
            </a:r>
            <a:endParaRPr lang="en-IN" sz="2800" dirty="0">
              <a:latin typeface="Franklin Gothic Medium Cond" panose="020B0606030402020204" pitchFamily="34"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IN" sz="2800" dirty="0" smtClean="0">
                <a:latin typeface="Franklin Gothic Medium Cond" panose="020B0606030402020204" pitchFamily="34" charset="0"/>
                <a:ea typeface="Calibri" panose="020F0502020204030204" pitchFamily="34" charset="0"/>
                <a:cs typeface="Times New Roman" panose="02020603050405020304" pitchFamily="18" charset="0"/>
              </a:rPr>
              <a:t>Increasing </a:t>
            </a:r>
            <a:r>
              <a:rPr lang="en-IN" sz="2800" dirty="0">
                <a:latin typeface="Franklin Gothic Medium Cond" panose="020B0606030402020204" pitchFamily="34" charset="0"/>
                <a:ea typeface="Calibri" panose="020F0502020204030204" pitchFamily="34" charset="0"/>
                <a:cs typeface="Times New Roman" panose="02020603050405020304" pitchFamily="18" charset="0"/>
              </a:rPr>
              <a:t>wildlife population as a result of Conservation </a:t>
            </a:r>
            <a:r>
              <a:rPr lang="en-IN" sz="2800" dirty="0" smtClean="0">
                <a:latin typeface="Franklin Gothic Medium Cond" panose="020B0606030402020204" pitchFamily="34" charset="0"/>
                <a:ea typeface="Calibri" panose="020F0502020204030204" pitchFamily="34" charset="0"/>
                <a:cs typeface="Times New Roman" panose="02020603050405020304" pitchFamily="18" charset="0"/>
              </a:rPr>
              <a:t>Programmes</a:t>
            </a:r>
          </a:p>
          <a:p>
            <a:pPr marL="285750" indent="-285750">
              <a:lnSpc>
                <a:spcPct val="107000"/>
              </a:lnSpc>
              <a:spcAft>
                <a:spcPts val="800"/>
              </a:spcAft>
              <a:buFont typeface="Arial" panose="020B0604020202020204" pitchFamily="34" charset="0"/>
              <a:buChar char="•"/>
            </a:pPr>
            <a:r>
              <a:rPr lang="en-US" sz="2800" dirty="0" smtClean="0">
                <a:latin typeface="Franklin Gothic Medium Cond" panose="020B0606030402020204" pitchFamily="34" charset="0"/>
                <a:ea typeface="Calibri" panose="020F0502020204030204" pitchFamily="34" charset="0"/>
                <a:cs typeface="Times New Roman" panose="02020603050405020304" pitchFamily="18" charset="0"/>
              </a:rPr>
              <a:t>Existing Siliguri-Alipurduar Railway track </a:t>
            </a:r>
          </a:p>
          <a:p>
            <a:pPr marL="285750" indent="-285750">
              <a:lnSpc>
                <a:spcPct val="107000"/>
              </a:lnSpc>
              <a:spcAft>
                <a:spcPts val="800"/>
              </a:spcAft>
              <a:buFont typeface="Arial" panose="020B0604020202020204" pitchFamily="34" charset="0"/>
              <a:buChar char="•"/>
            </a:pPr>
            <a:r>
              <a:rPr lang="en-IN" sz="2800" dirty="0" smtClean="0">
                <a:latin typeface="Franklin Gothic Medium Cond" panose="020B0606030402020204" pitchFamily="34" charset="0"/>
                <a:ea typeface="Calibri" panose="020F0502020204030204" pitchFamily="34" charset="0"/>
                <a:cs typeface="Times New Roman" panose="02020603050405020304" pitchFamily="18" charset="0"/>
              </a:rPr>
              <a:t>Growing </a:t>
            </a:r>
            <a:r>
              <a:rPr lang="en-IN" sz="2800" dirty="0">
                <a:latin typeface="Franklin Gothic Medium Cond" panose="020B0606030402020204" pitchFamily="34" charset="0"/>
                <a:ea typeface="Calibri" panose="020F0502020204030204" pitchFamily="34" charset="0"/>
                <a:cs typeface="Times New Roman" panose="02020603050405020304" pitchFamily="18" charset="0"/>
              </a:rPr>
              <a:t>interest in Ecotourism and increasing access to Nature </a:t>
            </a:r>
            <a:r>
              <a:rPr lang="en-IN" sz="2800" dirty="0" smtClean="0">
                <a:latin typeface="Franklin Gothic Medium Cond" panose="020B0606030402020204" pitchFamily="34" charset="0"/>
                <a:ea typeface="Calibri" panose="020F0502020204030204" pitchFamily="34" charset="0"/>
                <a:cs typeface="Times New Roman" panose="02020603050405020304" pitchFamily="18" charset="0"/>
              </a:rPr>
              <a:t>Reserves</a:t>
            </a:r>
            <a:endParaRPr lang="en-IN" sz="2800" dirty="0">
              <a:latin typeface="Franklin Gothic Medium Cond" panose="020B060603040202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IN" sz="2800" dirty="0">
                <a:latin typeface="Franklin Gothic Medium Cond" panose="020B0606030402020204" pitchFamily="34" charset="0"/>
                <a:ea typeface="Calibri" panose="020F0502020204030204" pitchFamily="34" charset="0"/>
                <a:cs typeface="Times New Roman" panose="02020603050405020304" pitchFamily="18" charset="0"/>
              </a:rPr>
              <a:t>Climatic factors and </a:t>
            </a:r>
            <a:r>
              <a:rPr lang="en-IN" sz="2800" dirty="0" smtClean="0">
                <a:latin typeface="Franklin Gothic Medium Cond" panose="020B0606030402020204" pitchFamily="34" charset="0"/>
                <a:ea typeface="Calibri" panose="020F0502020204030204" pitchFamily="34" charset="0"/>
                <a:cs typeface="Times New Roman" panose="02020603050405020304" pitchFamily="18" charset="0"/>
              </a:rPr>
              <a:t>Stochastic </a:t>
            </a:r>
            <a:r>
              <a:rPr lang="en-IN" sz="2800" dirty="0">
                <a:latin typeface="Franklin Gothic Medium Cond" panose="020B0606030402020204" pitchFamily="34" charset="0"/>
                <a:ea typeface="Calibri" panose="020F0502020204030204" pitchFamily="34" charset="0"/>
                <a:cs typeface="Times New Roman" panose="02020603050405020304" pitchFamily="18" charset="0"/>
              </a:rPr>
              <a:t>events like fire.</a:t>
            </a:r>
            <a:endParaRPr lang="en-IN" sz="2800" dirty="0">
              <a:latin typeface="Franklin Gothic Medium Cond" panose="020B0606030402020204" pitchFamily="34" charset="0"/>
            </a:endParaRPr>
          </a:p>
        </p:txBody>
      </p:sp>
    </p:spTree>
    <p:extLst>
      <p:ext uri="{BB962C8B-B14F-4D97-AF65-F5344CB8AC3E}">
        <p14:creationId xmlns:p14="http://schemas.microsoft.com/office/powerpoint/2010/main" val="17995361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3031" y="3577114"/>
            <a:ext cx="5847008" cy="369332"/>
          </a:xfrm>
          <a:prstGeom prst="rect">
            <a:avLst/>
          </a:prstGeom>
        </p:spPr>
        <p:txBody>
          <a:bodyPr wrap="square">
            <a:spAutoFit/>
          </a:bodyPr>
          <a:lstStyle/>
          <a:p>
            <a:endParaRPr lang="en-IN" dirty="0"/>
          </a:p>
        </p:txBody>
      </p:sp>
      <p:sp>
        <p:nvSpPr>
          <p:cNvPr id="2" name="Rectangle 1"/>
          <p:cNvSpPr/>
          <p:nvPr/>
        </p:nvSpPr>
        <p:spPr>
          <a:xfrm>
            <a:off x="0" y="487025"/>
            <a:ext cx="6465197" cy="6370975"/>
          </a:xfrm>
          <a:prstGeom prst="rect">
            <a:avLst/>
          </a:prstGeom>
        </p:spPr>
        <p:txBody>
          <a:bodyPr wrap="square">
            <a:spAutoFit/>
          </a:bodyPr>
          <a:lstStyle/>
          <a:p>
            <a:pPr marL="285750" indent="-285750">
              <a:buFont typeface="Arial" panose="020B0604020202020204" pitchFamily="34" charset="0"/>
              <a:buChar char="•"/>
            </a:pPr>
            <a:r>
              <a:rPr lang="en-US" sz="2400" dirty="0">
                <a:latin typeface="Franklin Gothic Medium Cond" panose="020B0606030402020204" pitchFamily="34" charset="0"/>
              </a:rPr>
              <a:t>The North Bengal landscape is a mosaic of forest and tea gardens, regularly interspersed by rivers. The past century has seen vast changes in the land use pattern in North Bengal with the establishment of many tea gardens, conversion of forest land to army cantonments, diversion of forest land for railways and highways, etc. </a:t>
            </a:r>
            <a:endParaRPr lang="en-US" sz="2400" dirty="0" smtClean="0">
              <a:latin typeface="Franklin Gothic Medium Cond" panose="020B0606030402020204" pitchFamily="34" charset="0"/>
            </a:endParaRPr>
          </a:p>
          <a:p>
            <a:pPr marL="285750" indent="-285750">
              <a:buFont typeface="Arial" panose="020B0604020202020204" pitchFamily="34" charset="0"/>
              <a:buChar char="•"/>
            </a:pPr>
            <a:r>
              <a:rPr lang="en-US" sz="2400" dirty="0" smtClean="0">
                <a:latin typeface="Franklin Gothic Medium Cond" panose="020B0606030402020204" pitchFamily="34" charset="0"/>
              </a:rPr>
              <a:t>These </a:t>
            </a:r>
            <a:r>
              <a:rPr lang="en-US" sz="2400" dirty="0">
                <a:latin typeface="Franklin Gothic Medium Cond" panose="020B0606030402020204" pitchFamily="34" charset="0"/>
              </a:rPr>
              <a:t>changes have made the forest highly fragmented. The development of the area coupled with the rapid increase in the human has seen increase in conflicts between humans and animals in this </a:t>
            </a:r>
            <a:r>
              <a:rPr lang="en-US" sz="2400" dirty="0" smtClean="0">
                <a:latin typeface="Franklin Gothic Medium Cond" panose="020B0606030402020204" pitchFamily="34" charset="0"/>
              </a:rPr>
              <a:t>landscape</a:t>
            </a:r>
          </a:p>
          <a:p>
            <a:pPr marL="285750" indent="-285750">
              <a:buFont typeface="Arial" panose="020B0604020202020204" pitchFamily="34" charset="0"/>
              <a:buChar char="•"/>
            </a:pPr>
            <a:r>
              <a:rPr lang="en-US" sz="2400" dirty="0">
                <a:latin typeface="Franklin Gothic Medium Cond" panose="020B0606030402020204" pitchFamily="34" charset="0"/>
              </a:rPr>
              <a:t>Human population increased by </a:t>
            </a:r>
            <a:r>
              <a:rPr lang="en-US" sz="2400" dirty="0" smtClean="0">
                <a:latin typeface="Franklin Gothic Medium Cond" panose="020B0606030402020204" pitchFamily="34" charset="0"/>
              </a:rPr>
              <a:t>20% </a:t>
            </a:r>
            <a:r>
              <a:rPr lang="en-US" sz="2400" dirty="0">
                <a:latin typeface="Franklin Gothic Medium Cond" panose="020B0606030402020204" pitchFamily="34" charset="0"/>
              </a:rPr>
              <a:t>between </a:t>
            </a:r>
            <a:r>
              <a:rPr lang="en-US" sz="2400" dirty="0" smtClean="0">
                <a:latin typeface="Franklin Gothic Medium Cond" panose="020B0606030402020204" pitchFamily="34" charset="0"/>
              </a:rPr>
              <a:t>1991 and 2001 census and same been almost doubled to 39% between 2001 and 2011. This </a:t>
            </a:r>
            <a:r>
              <a:rPr lang="en-US" sz="2400" dirty="0">
                <a:latin typeface="Franklin Gothic Medium Cond" panose="020B0606030402020204" pitchFamily="34" charset="0"/>
              </a:rPr>
              <a:t>region also supports a high human density of </a:t>
            </a:r>
            <a:r>
              <a:rPr lang="en-US" sz="2400" dirty="0" smtClean="0">
                <a:latin typeface="Franklin Gothic Medium Cond" panose="020B0606030402020204" pitchFamily="34" charset="0"/>
              </a:rPr>
              <a:t>500–800 </a:t>
            </a:r>
            <a:r>
              <a:rPr lang="en-US" sz="2400" dirty="0">
                <a:latin typeface="Franklin Gothic Medium Cond" panose="020B0606030402020204" pitchFamily="34" charset="0"/>
              </a:rPr>
              <a:t>persons per sq. km</a:t>
            </a:r>
            <a:r>
              <a:rPr lang="en-US" sz="2400" dirty="0" smtClean="0">
                <a:latin typeface="Franklin Gothic Medium Cond" panose="020B0606030402020204" pitchFamily="34" charset="0"/>
              </a:rPr>
              <a:t>.</a:t>
            </a:r>
            <a:endParaRPr lang="en-US" sz="2400" dirty="0">
              <a:latin typeface="Franklin Gothic Medium Cond" panose="020B0606030402020204" pitchFamily="34" charset="0"/>
            </a:endParaRPr>
          </a:p>
        </p:txBody>
      </p:sp>
      <p:sp>
        <p:nvSpPr>
          <p:cNvPr id="5" name="TextBox 4"/>
          <p:cNvSpPr txBox="1"/>
          <p:nvPr/>
        </p:nvSpPr>
        <p:spPr>
          <a:xfrm>
            <a:off x="2691684" y="0"/>
            <a:ext cx="6890198" cy="584775"/>
          </a:xfrm>
          <a:prstGeom prst="rect">
            <a:avLst/>
          </a:prstGeom>
          <a:solidFill>
            <a:schemeClr val="accent1">
              <a:lumMod val="40000"/>
              <a:lumOff val="60000"/>
            </a:schemeClr>
          </a:solidFill>
        </p:spPr>
        <p:txBody>
          <a:bodyPr wrap="square" rtlCol="0">
            <a:spAutoFit/>
          </a:bodyPr>
          <a:lstStyle/>
          <a:p>
            <a:pPr algn="ctr"/>
            <a:r>
              <a:rPr lang="en-US" sz="3200" dirty="0" smtClean="0">
                <a:latin typeface="Franklin Gothic Medium Cond" panose="020B0606030402020204" pitchFamily="34" charset="0"/>
              </a:rPr>
              <a:t>Human Population in Northern West Bengal</a:t>
            </a:r>
            <a:endParaRPr lang="en-IN" sz="3200" dirty="0">
              <a:latin typeface="Franklin Gothic Medium Cond" panose="020B0606030402020204" pitchFamily="34" charset="0"/>
            </a:endParaRPr>
          </a:p>
        </p:txBody>
      </p:sp>
      <p:graphicFrame>
        <p:nvGraphicFramePr>
          <p:cNvPr id="6" name="Chart 5"/>
          <p:cNvGraphicFramePr>
            <a:graphicFrameLocks/>
          </p:cNvGraphicFramePr>
          <p:nvPr>
            <p:extLst>
              <p:ext uri="{D42A27DB-BD31-4B8C-83A1-F6EECF244321}">
                <p14:modId xmlns:p14="http://schemas.microsoft.com/office/powerpoint/2010/main" val="3293156097"/>
              </p:ext>
            </p:extLst>
          </p:nvPr>
        </p:nvGraphicFramePr>
        <p:xfrm>
          <a:off x="6336402" y="674927"/>
          <a:ext cx="5756860" cy="292387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549387666"/>
              </p:ext>
            </p:extLst>
          </p:nvPr>
        </p:nvGraphicFramePr>
        <p:xfrm>
          <a:off x="6310648" y="3672512"/>
          <a:ext cx="5769735" cy="31188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676682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245422340"/>
              </p:ext>
            </p:extLst>
          </p:nvPr>
        </p:nvGraphicFramePr>
        <p:xfrm>
          <a:off x="516446" y="1333687"/>
          <a:ext cx="2625999" cy="3933771"/>
        </p:xfrm>
        <a:graphic>
          <a:graphicData uri="http://schemas.openxmlformats.org/drawingml/2006/table">
            <a:tbl>
              <a:tblPr firstRow="1" firstCol="1" bandRow="1">
                <a:tableStyleId>{5C22544A-7EE6-4342-B048-85BDC9FD1C3A}</a:tableStyleId>
              </a:tblPr>
              <a:tblGrid>
                <a:gridCol w="1463237"/>
                <a:gridCol w="1162762"/>
              </a:tblGrid>
              <a:tr h="717965">
                <a:tc>
                  <a:txBody>
                    <a:bodyPr/>
                    <a:lstStyle/>
                    <a:p>
                      <a:pPr algn="ctr">
                        <a:lnSpc>
                          <a:spcPct val="107000"/>
                        </a:lnSpc>
                        <a:spcAft>
                          <a:spcPts val="0"/>
                        </a:spcAft>
                      </a:pPr>
                      <a:r>
                        <a:rPr lang="en-IN" sz="1600" dirty="0">
                          <a:effectLst/>
                        </a:rPr>
                        <a:t>Year</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400" dirty="0">
                          <a:effectLst/>
                        </a:rPr>
                        <a:t>No. of </a:t>
                      </a:r>
                      <a:r>
                        <a:rPr lang="en-IN" sz="1600" dirty="0">
                          <a:solidFill>
                            <a:schemeClr val="tx1"/>
                          </a:solidFill>
                          <a:effectLst/>
                        </a:rPr>
                        <a:t>Elephant</a:t>
                      </a:r>
                      <a:endParaRPr lang="en-IN"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92346">
                <a:tc>
                  <a:txBody>
                    <a:bodyPr/>
                    <a:lstStyle/>
                    <a:p>
                      <a:pPr marL="18415" marR="111125" algn="ctr">
                        <a:lnSpc>
                          <a:spcPct val="107000"/>
                        </a:lnSpc>
                        <a:spcAft>
                          <a:spcPts val="0"/>
                        </a:spcAft>
                      </a:pPr>
                      <a:r>
                        <a:rPr lang="en-IN" sz="1600" dirty="0">
                          <a:effectLst/>
                        </a:rPr>
                        <a:t>1989</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tabLst>
                          <a:tab pos="291465" algn="l"/>
                        </a:tabLst>
                      </a:pPr>
                      <a:r>
                        <a:rPr lang="en-IN" sz="1600">
                          <a:effectLst/>
                        </a:rPr>
                        <a:t>175</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92346">
                <a:tc>
                  <a:txBody>
                    <a:bodyPr/>
                    <a:lstStyle/>
                    <a:p>
                      <a:pPr marL="18415" marR="111125" algn="ctr">
                        <a:lnSpc>
                          <a:spcPct val="107000"/>
                        </a:lnSpc>
                        <a:spcAft>
                          <a:spcPts val="0"/>
                        </a:spcAft>
                      </a:pPr>
                      <a:r>
                        <a:rPr lang="en-IN" sz="1600" dirty="0">
                          <a:effectLst/>
                        </a:rPr>
                        <a:t>1993</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a:effectLst/>
                        </a:rPr>
                        <a:t>186</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92346">
                <a:tc>
                  <a:txBody>
                    <a:bodyPr/>
                    <a:lstStyle/>
                    <a:p>
                      <a:pPr marL="18415" marR="111125" algn="ctr">
                        <a:lnSpc>
                          <a:spcPct val="107000"/>
                        </a:lnSpc>
                        <a:spcAft>
                          <a:spcPts val="0"/>
                        </a:spcAft>
                      </a:pPr>
                      <a:r>
                        <a:rPr lang="en-IN" sz="1600" dirty="0">
                          <a:effectLst/>
                        </a:rPr>
                        <a:t>1997</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a:effectLst/>
                        </a:rPr>
                        <a:t>230</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92346">
                <a:tc>
                  <a:txBody>
                    <a:bodyPr/>
                    <a:lstStyle/>
                    <a:p>
                      <a:pPr marL="18415" marR="111125" algn="ctr">
                        <a:lnSpc>
                          <a:spcPct val="107000"/>
                        </a:lnSpc>
                        <a:spcAft>
                          <a:spcPts val="0"/>
                        </a:spcAft>
                      </a:pPr>
                      <a:r>
                        <a:rPr lang="en-IN" sz="1600" dirty="0">
                          <a:effectLst/>
                        </a:rPr>
                        <a:t>1998</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dirty="0">
                          <a:effectLst/>
                        </a:rPr>
                        <a:t>250</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92346">
                <a:tc>
                  <a:txBody>
                    <a:bodyPr/>
                    <a:lstStyle/>
                    <a:p>
                      <a:pPr marL="18415" marR="111125" algn="ctr">
                        <a:lnSpc>
                          <a:spcPct val="107000"/>
                        </a:lnSpc>
                        <a:spcAft>
                          <a:spcPts val="0"/>
                        </a:spcAft>
                      </a:pPr>
                      <a:r>
                        <a:rPr lang="en-IN" sz="1600">
                          <a:effectLst/>
                        </a:rPr>
                        <a:t>2002</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dirty="0">
                          <a:effectLst/>
                        </a:rPr>
                        <a:t>327</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92346">
                <a:tc>
                  <a:txBody>
                    <a:bodyPr/>
                    <a:lstStyle/>
                    <a:p>
                      <a:pPr marL="18415" marR="111125" algn="ctr">
                        <a:lnSpc>
                          <a:spcPct val="107000"/>
                        </a:lnSpc>
                        <a:spcAft>
                          <a:spcPts val="0"/>
                        </a:spcAft>
                      </a:pPr>
                      <a:r>
                        <a:rPr lang="en-IN" sz="1600">
                          <a:effectLst/>
                        </a:rPr>
                        <a:t>2005</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dirty="0">
                          <a:effectLst/>
                        </a:rPr>
                        <a:t>328</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92346">
                <a:tc>
                  <a:txBody>
                    <a:bodyPr/>
                    <a:lstStyle/>
                    <a:p>
                      <a:pPr marL="18415" marR="111125" algn="ctr">
                        <a:lnSpc>
                          <a:spcPct val="107000"/>
                        </a:lnSpc>
                        <a:spcAft>
                          <a:spcPts val="0"/>
                        </a:spcAft>
                      </a:pPr>
                      <a:r>
                        <a:rPr lang="en-IN" sz="1600">
                          <a:effectLst/>
                        </a:rPr>
                        <a:t>2007</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dirty="0">
                          <a:effectLst/>
                        </a:rPr>
                        <a:t>350</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92346">
                <a:tc>
                  <a:txBody>
                    <a:bodyPr/>
                    <a:lstStyle/>
                    <a:p>
                      <a:pPr marL="18415" marR="111125" algn="ctr">
                        <a:lnSpc>
                          <a:spcPct val="107000"/>
                        </a:lnSpc>
                        <a:spcAft>
                          <a:spcPts val="0"/>
                        </a:spcAft>
                      </a:pPr>
                      <a:r>
                        <a:rPr lang="en-IN" sz="1600">
                          <a:effectLst/>
                        </a:rPr>
                        <a:t>2010</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dirty="0">
                          <a:effectLst/>
                        </a:rPr>
                        <a:t>529</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92346">
                <a:tc>
                  <a:txBody>
                    <a:bodyPr/>
                    <a:lstStyle/>
                    <a:p>
                      <a:pPr marL="18415" marR="111125" algn="ctr">
                        <a:lnSpc>
                          <a:spcPct val="107000"/>
                        </a:lnSpc>
                        <a:spcAft>
                          <a:spcPts val="0"/>
                        </a:spcAft>
                      </a:pPr>
                      <a:r>
                        <a:rPr lang="en-IN" sz="1600">
                          <a:effectLst/>
                        </a:rPr>
                        <a:t>2013</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dirty="0">
                          <a:effectLst/>
                        </a:rPr>
                        <a:t>550</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292346">
                <a:tc>
                  <a:txBody>
                    <a:bodyPr/>
                    <a:lstStyle/>
                    <a:p>
                      <a:pPr marL="18415" marR="111125" algn="ctr">
                        <a:lnSpc>
                          <a:spcPts val="1060"/>
                        </a:lnSpc>
                        <a:spcAft>
                          <a:spcPts val="0"/>
                        </a:spcAft>
                      </a:pPr>
                      <a:r>
                        <a:rPr lang="en-US" sz="1600">
                          <a:effectLst/>
                        </a:rPr>
                        <a:t>2014</a:t>
                      </a:r>
                      <a:endParaRPr lang="en-IN"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21590" algn="ctr">
                        <a:lnSpc>
                          <a:spcPts val="1060"/>
                        </a:lnSpc>
                        <a:spcAft>
                          <a:spcPts val="0"/>
                        </a:spcAft>
                      </a:pPr>
                      <a:r>
                        <a:rPr lang="en-US" sz="1600" dirty="0">
                          <a:effectLst/>
                        </a:rPr>
                        <a:t>590</a:t>
                      </a:r>
                      <a:endParaRPr lang="en-IN"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292346">
                <a:tc>
                  <a:txBody>
                    <a:bodyPr/>
                    <a:lstStyle/>
                    <a:p>
                      <a:pPr marL="18415" marR="111125" algn="ctr">
                        <a:lnSpc>
                          <a:spcPts val="1060"/>
                        </a:lnSpc>
                        <a:spcAft>
                          <a:spcPts val="0"/>
                        </a:spcAft>
                      </a:pPr>
                      <a:r>
                        <a:rPr lang="en-US" sz="1600">
                          <a:effectLst/>
                        </a:rPr>
                        <a:t>2017</a:t>
                      </a:r>
                      <a:endParaRPr lang="en-IN"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60"/>
                        </a:lnSpc>
                        <a:spcAft>
                          <a:spcPts val="0"/>
                        </a:spcAft>
                      </a:pPr>
                      <a:r>
                        <a:rPr lang="en-US" sz="1600" dirty="0">
                          <a:effectLst/>
                        </a:rPr>
                        <a:t>488</a:t>
                      </a:r>
                      <a:endParaRPr lang="en-IN"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85569907"/>
              </p:ext>
            </p:extLst>
          </p:nvPr>
        </p:nvGraphicFramePr>
        <p:xfrm>
          <a:off x="6363267" y="1390920"/>
          <a:ext cx="2510276" cy="3902296"/>
        </p:xfrm>
        <a:graphic>
          <a:graphicData uri="http://schemas.openxmlformats.org/drawingml/2006/table">
            <a:tbl>
              <a:tblPr firstRow="1" firstCol="1" bandRow="1">
                <a:tableStyleId>{5C22544A-7EE6-4342-B048-85BDC9FD1C3A}</a:tableStyleId>
              </a:tblPr>
              <a:tblGrid>
                <a:gridCol w="1113636"/>
                <a:gridCol w="1396640"/>
              </a:tblGrid>
              <a:tr h="664495">
                <a:tc>
                  <a:txBody>
                    <a:bodyPr/>
                    <a:lstStyle/>
                    <a:p>
                      <a:pPr algn="ctr">
                        <a:lnSpc>
                          <a:spcPct val="107000"/>
                        </a:lnSpc>
                        <a:spcAft>
                          <a:spcPts val="0"/>
                        </a:spcAft>
                      </a:pPr>
                      <a:r>
                        <a:rPr lang="en-IN" sz="1600" dirty="0">
                          <a:effectLst/>
                        </a:rPr>
                        <a:t>Year</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dirty="0">
                          <a:effectLst/>
                        </a:rPr>
                        <a:t>Number of </a:t>
                      </a:r>
                      <a:r>
                        <a:rPr lang="en-IN" sz="1800" dirty="0" smtClean="0">
                          <a:solidFill>
                            <a:schemeClr val="tx1"/>
                          </a:solidFill>
                          <a:effectLst/>
                        </a:rPr>
                        <a:t>Gaur</a:t>
                      </a:r>
                      <a:endParaRPr lang="en-IN"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62543">
                <a:tc>
                  <a:txBody>
                    <a:bodyPr/>
                    <a:lstStyle/>
                    <a:p>
                      <a:pPr algn="ctr">
                        <a:lnSpc>
                          <a:spcPct val="107000"/>
                        </a:lnSpc>
                        <a:spcAft>
                          <a:spcPts val="0"/>
                        </a:spcAft>
                      </a:pPr>
                      <a:r>
                        <a:rPr lang="en-IN" sz="1600" dirty="0">
                          <a:effectLst/>
                        </a:rPr>
                        <a:t>1989-90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dirty="0">
                          <a:effectLst/>
                        </a:rPr>
                        <a:t>240</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62543">
                <a:tc>
                  <a:txBody>
                    <a:bodyPr/>
                    <a:lstStyle/>
                    <a:p>
                      <a:pPr algn="ctr">
                        <a:lnSpc>
                          <a:spcPct val="107000"/>
                        </a:lnSpc>
                        <a:spcAft>
                          <a:spcPts val="0"/>
                        </a:spcAft>
                      </a:pPr>
                      <a:r>
                        <a:rPr lang="en-IN" sz="1600" dirty="0">
                          <a:effectLst/>
                        </a:rPr>
                        <a:t>1993-94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dirty="0">
                          <a:effectLst/>
                        </a:rPr>
                        <a:t>425</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62543">
                <a:tc>
                  <a:txBody>
                    <a:bodyPr/>
                    <a:lstStyle/>
                    <a:p>
                      <a:pPr algn="ctr">
                        <a:lnSpc>
                          <a:spcPct val="107000"/>
                        </a:lnSpc>
                        <a:spcAft>
                          <a:spcPts val="0"/>
                        </a:spcAft>
                      </a:pPr>
                      <a:r>
                        <a:rPr lang="en-IN" sz="1600" dirty="0">
                          <a:effectLst/>
                        </a:rPr>
                        <a:t>1997-98 </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dirty="0">
                          <a:effectLst/>
                        </a:rPr>
                        <a:t>550</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62543">
                <a:tc>
                  <a:txBody>
                    <a:bodyPr/>
                    <a:lstStyle/>
                    <a:p>
                      <a:pPr algn="ctr">
                        <a:lnSpc>
                          <a:spcPct val="107000"/>
                        </a:lnSpc>
                        <a:spcAft>
                          <a:spcPts val="0"/>
                        </a:spcAft>
                      </a:pPr>
                      <a:r>
                        <a:rPr lang="en-IN" sz="1600">
                          <a:effectLst/>
                        </a:rPr>
                        <a:t>1998-99 </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dirty="0">
                          <a:effectLst/>
                        </a:rPr>
                        <a:t>560</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62543">
                <a:tc>
                  <a:txBody>
                    <a:bodyPr/>
                    <a:lstStyle/>
                    <a:p>
                      <a:pPr algn="ctr">
                        <a:lnSpc>
                          <a:spcPct val="107000"/>
                        </a:lnSpc>
                        <a:spcAft>
                          <a:spcPts val="0"/>
                        </a:spcAft>
                      </a:pPr>
                      <a:r>
                        <a:rPr lang="en-IN" sz="1600">
                          <a:effectLst/>
                        </a:rPr>
                        <a:t>2002-03 </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dirty="0">
                          <a:effectLst/>
                        </a:rPr>
                        <a:t>1284</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62543">
                <a:tc>
                  <a:txBody>
                    <a:bodyPr/>
                    <a:lstStyle/>
                    <a:p>
                      <a:pPr algn="ctr">
                        <a:lnSpc>
                          <a:spcPct val="107000"/>
                        </a:lnSpc>
                        <a:spcAft>
                          <a:spcPts val="0"/>
                        </a:spcAft>
                      </a:pPr>
                      <a:r>
                        <a:rPr lang="en-IN" sz="1600">
                          <a:effectLst/>
                        </a:rPr>
                        <a:t>2009-10 </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dirty="0">
                          <a:effectLst/>
                        </a:rPr>
                        <a:t>1315</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62543">
                <a:tc>
                  <a:txBody>
                    <a:bodyPr/>
                    <a:lstStyle/>
                    <a:p>
                      <a:pPr algn="ctr">
                        <a:lnSpc>
                          <a:spcPct val="107000"/>
                        </a:lnSpc>
                        <a:spcAft>
                          <a:spcPts val="0"/>
                        </a:spcAft>
                      </a:pPr>
                      <a:r>
                        <a:rPr lang="en-IN" sz="1600">
                          <a:effectLst/>
                        </a:rPr>
                        <a:t>2013-14 </a:t>
                      </a:r>
                      <a:endParaRPr lang="en-IN"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600" dirty="0">
                          <a:effectLst/>
                        </a:rPr>
                        <a:t>2097</a:t>
                      </a:r>
                      <a:endParaRPr lang="en-IN"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651531516"/>
              </p:ext>
            </p:extLst>
          </p:nvPr>
        </p:nvGraphicFramePr>
        <p:xfrm>
          <a:off x="3504158" y="1386164"/>
          <a:ext cx="2548913" cy="3855539"/>
        </p:xfrm>
        <a:graphic>
          <a:graphicData uri="http://schemas.openxmlformats.org/drawingml/2006/table">
            <a:tbl>
              <a:tblPr firstRow="1" firstCol="1" bandRow="1">
                <a:tableStyleId>{5C22544A-7EE6-4342-B048-85BDC9FD1C3A}</a:tableStyleId>
              </a:tblPr>
              <a:tblGrid>
                <a:gridCol w="1130776"/>
                <a:gridCol w="1418137"/>
              </a:tblGrid>
              <a:tr h="779172">
                <a:tc>
                  <a:txBody>
                    <a:bodyPr/>
                    <a:lstStyle/>
                    <a:p>
                      <a:pPr marL="146050" algn="ctr">
                        <a:lnSpc>
                          <a:spcPts val="1050"/>
                        </a:lnSpc>
                        <a:spcAft>
                          <a:spcPts val="0"/>
                        </a:spcAft>
                      </a:pPr>
                      <a:r>
                        <a:rPr lang="en-US" sz="1400" dirty="0">
                          <a:effectLst/>
                        </a:rPr>
                        <a:t>Year</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400" dirty="0">
                          <a:effectLst/>
                        </a:rPr>
                        <a:t>Number of </a:t>
                      </a:r>
                      <a:r>
                        <a:rPr lang="en-IN" sz="1600" dirty="0">
                          <a:solidFill>
                            <a:schemeClr val="tx1"/>
                          </a:solidFill>
                          <a:effectLst/>
                        </a:rPr>
                        <a:t>Leopard</a:t>
                      </a:r>
                      <a:endParaRPr lang="en-IN"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439481">
                <a:tc>
                  <a:txBody>
                    <a:bodyPr/>
                    <a:lstStyle/>
                    <a:p>
                      <a:pPr marL="146050" algn="ctr">
                        <a:lnSpc>
                          <a:spcPts val="1050"/>
                        </a:lnSpc>
                        <a:spcAft>
                          <a:spcPts val="0"/>
                        </a:spcAft>
                      </a:pPr>
                      <a:r>
                        <a:rPr lang="en-US" sz="1400">
                          <a:effectLst/>
                        </a:rPr>
                        <a:t>1984</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84455" algn="ctr">
                        <a:lnSpc>
                          <a:spcPts val="1050"/>
                        </a:lnSpc>
                        <a:spcAft>
                          <a:spcPts val="0"/>
                        </a:spcAft>
                      </a:pPr>
                      <a:r>
                        <a:rPr lang="en-US" sz="1400" dirty="0">
                          <a:effectLst/>
                        </a:rPr>
                        <a:t>41</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439481">
                <a:tc>
                  <a:txBody>
                    <a:bodyPr/>
                    <a:lstStyle/>
                    <a:p>
                      <a:pPr marL="69850" algn="ctr">
                        <a:lnSpc>
                          <a:spcPts val="1050"/>
                        </a:lnSpc>
                        <a:spcAft>
                          <a:spcPts val="0"/>
                        </a:spcAft>
                      </a:pPr>
                      <a:r>
                        <a:rPr lang="en-US" sz="1400">
                          <a:effectLst/>
                        </a:rPr>
                        <a:t>1989</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50"/>
                        </a:lnSpc>
                        <a:spcAft>
                          <a:spcPts val="0"/>
                        </a:spcAft>
                      </a:pPr>
                      <a:r>
                        <a:rPr lang="en-US" sz="1400" dirty="0">
                          <a:effectLst/>
                        </a:rPr>
                        <a:t>79</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439481">
                <a:tc>
                  <a:txBody>
                    <a:bodyPr/>
                    <a:lstStyle/>
                    <a:p>
                      <a:pPr marL="69850" algn="ctr">
                        <a:lnSpc>
                          <a:spcPts val="1050"/>
                        </a:lnSpc>
                        <a:spcAft>
                          <a:spcPts val="0"/>
                        </a:spcAft>
                      </a:pPr>
                      <a:r>
                        <a:rPr lang="en-US" sz="1400">
                          <a:effectLst/>
                        </a:rPr>
                        <a:t>1992</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50"/>
                        </a:lnSpc>
                        <a:spcAft>
                          <a:spcPts val="0"/>
                        </a:spcAft>
                      </a:pPr>
                      <a:r>
                        <a:rPr lang="en-US" sz="1400" dirty="0">
                          <a:effectLst/>
                        </a:rPr>
                        <a:t>63(BTR-W)</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439481">
                <a:tc>
                  <a:txBody>
                    <a:bodyPr/>
                    <a:lstStyle/>
                    <a:p>
                      <a:pPr marL="69850" algn="ctr">
                        <a:lnSpc>
                          <a:spcPts val="1050"/>
                        </a:lnSpc>
                        <a:spcAft>
                          <a:spcPts val="0"/>
                        </a:spcAft>
                      </a:pPr>
                      <a:r>
                        <a:rPr lang="en-US" sz="1400">
                          <a:effectLst/>
                        </a:rPr>
                        <a:t>1993</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50"/>
                        </a:lnSpc>
                        <a:spcAft>
                          <a:spcPts val="0"/>
                        </a:spcAft>
                      </a:pPr>
                      <a:r>
                        <a:rPr lang="en-US" sz="1400" dirty="0">
                          <a:effectLst/>
                        </a:rPr>
                        <a:t>13</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439481">
                <a:tc>
                  <a:txBody>
                    <a:bodyPr/>
                    <a:lstStyle/>
                    <a:p>
                      <a:pPr marL="69850" algn="ctr">
                        <a:lnSpc>
                          <a:spcPts val="1050"/>
                        </a:lnSpc>
                        <a:spcAft>
                          <a:spcPts val="0"/>
                        </a:spcAft>
                      </a:pPr>
                      <a:r>
                        <a:rPr lang="en-US" sz="1400">
                          <a:effectLst/>
                        </a:rPr>
                        <a:t>2002</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50"/>
                        </a:lnSpc>
                        <a:spcAft>
                          <a:spcPts val="0"/>
                        </a:spcAft>
                      </a:pPr>
                      <a:r>
                        <a:rPr lang="en-US" sz="1400" dirty="0">
                          <a:effectLst/>
                        </a:rPr>
                        <a:t>247</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439481">
                <a:tc>
                  <a:txBody>
                    <a:bodyPr/>
                    <a:lstStyle/>
                    <a:p>
                      <a:pPr marL="69850" algn="ctr">
                        <a:lnSpc>
                          <a:spcPts val="1050"/>
                        </a:lnSpc>
                        <a:spcAft>
                          <a:spcPts val="0"/>
                        </a:spcAft>
                      </a:pPr>
                      <a:r>
                        <a:rPr lang="en-US" sz="1400">
                          <a:effectLst/>
                        </a:rPr>
                        <a:t>2004</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50"/>
                        </a:lnSpc>
                        <a:spcAft>
                          <a:spcPts val="0"/>
                        </a:spcAft>
                      </a:pPr>
                      <a:r>
                        <a:rPr lang="en-US" sz="1400" dirty="0">
                          <a:effectLst/>
                        </a:rPr>
                        <a:t>242</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439481">
                <a:tc>
                  <a:txBody>
                    <a:bodyPr/>
                    <a:lstStyle/>
                    <a:p>
                      <a:pPr marL="69850" algn="ctr">
                        <a:lnSpc>
                          <a:spcPts val="1050"/>
                        </a:lnSpc>
                        <a:spcAft>
                          <a:spcPts val="0"/>
                        </a:spcAft>
                      </a:pPr>
                      <a:r>
                        <a:rPr lang="en-US" sz="1400">
                          <a:effectLst/>
                        </a:rPr>
                        <a:t>2012</a:t>
                      </a:r>
                      <a:endParaRPr lang="en-IN"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50"/>
                        </a:lnSpc>
                        <a:spcAft>
                          <a:spcPts val="0"/>
                        </a:spcAft>
                      </a:pPr>
                      <a:r>
                        <a:rPr lang="en-US" sz="1400" dirty="0">
                          <a:effectLst/>
                        </a:rPr>
                        <a:t>105(BTR-W)</a:t>
                      </a:r>
                      <a:endParaRPr lang="en-IN"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3012624244"/>
              </p:ext>
            </p:extLst>
          </p:nvPr>
        </p:nvGraphicFramePr>
        <p:xfrm>
          <a:off x="9061683" y="1210615"/>
          <a:ext cx="2580818" cy="5154185"/>
        </p:xfrm>
        <a:graphic>
          <a:graphicData uri="http://schemas.openxmlformats.org/drawingml/2006/table">
            <a:tbl>
              <a:tblPr firstRow="1" firstCol="1" bandRow="1">
                <a:tableStyleId>{5C22544A-7EE6-4342-B048-85BDC9FD1C3A}</a:tableStyleId>
              </a:tblPr>
              <a:tblGrid>
                <a:gridCol w="1167130"/>
                <a:gridCol w="1413688"/>
              </a:tblGrid>
              <a:tr h="618185">
                <a:tc>
                  <a:txBody>
                    <a:bodyPr/>
                    <a:lstStyle/>
                    <a:p>
                      <a:pPr marL="146050" marR="96520" algn="ctr">
                        <a:lnSpc>
                          <a:spcPts val="1050"/>
                        </a:lnSpc>
                        <a:spcAft>
                          <a:spcPts val="0"/>
                        </a:spcAft>
                      </a:pPr>
                      <a:r>
                        <a:rPr lang="en-US" sz="1200" dirty="0">
                          <a:effectLst/>
                        </a:rPr>
                        <a:t>Year</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IN" sz="1400" dirty="0">
                          <a:effectLst/>
                        </a:rPr>
                        <a:t>Number of </a:t>
                      </a:r>
                      <a:r>
                        <a:rPr lang="en-IN" sz="1600" dirty="0">
                          <a:solidFill>
                            <a:schemeClr val="tx1"/>
                          </a:solidFill>
                          <a:effectLst/>
                        </a:rPr>
                        <a:t>Rhino</a:t>
                      </a:r>
                      <a:endParaRPr lang="en-IN"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324000">
                <a:tc>
                  <a:txBody>
                    <a:bodyPr/>
                    <a:lstStyle/>
                    <a:p>
                      <a:pPr marL="146050" marR="96520" algn="ctr">
                        <a:lnSpc>
                          <a:spcPts val="1050"/>
                        </a:lnSpc>
                        <a:spcAft>
                          <a:spcPts val="0"/>
                        </a:spcAft>
                      </a:pPr>
                      <a:r>
                        <a:rPr lang="en-US" sz="1200" dirty="0">
                          <a:effectLst/>
                        </a:rPr>
                        <a:t>1993</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50"/>
                        </a:lnSpc>
                        <a:spcAft>
                          <a:spcPts val="0"/>
                        </a:spcAft>
                      </a:pPr>
                      <a:r>
                        <a:rPr lang="en-US" sz="1200" dirty="0">
                          <a:effectLst/>
                        </a:rPr>
                        <a:t>45</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324000">
                <a:tc>
                  <a:txBody>
                    <a:bodyPr/>
                    <a:lstStyle/>
                    <a:p>
                      <a:pPr marL="146050" marR="96520" algn="ctr">
                        <a:lnSpc>
                          <a:spcPts val="1050"/>
                        </a:lnSpc>
                        <a:spcAft>
                          <a:spcPts val="0"/>
                        </a:spcAft>
                      </a:pPr>
                      <a:r>
                        <a:rPr lang="en-US" sz="1200" dirty="0">
                          <a:effectLst/>
                        </a:rPr>
                        <a:t>1997</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50"/>
                        </a:lnSpc>
                        <a:spcAft>
                          <a:spcPts val="0"/>
                        </a:spcAft>
                      </a:pPr>
                      <a:r>
                        <a:rPr lang="en-US" sz="1200" dirty="0">
                          <a:effectLst/>
                        </a:rPr>
                        <a:t>58</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324000">
                <a:tc>
                  <a:txBody>
                    <a:bodyPr/>
                    <a:lstStyle/>
                    <a:p>
                      <a:pPr marL="146050" marR="96520" algn="ctr">
                        <a:lnSpc>
                          <a:spcPts val="1050"/>
                        </a:lnSpc>
                        <a:spcAft>
                          <a:spcPts val="0"/>
                        </a:spcAft>
                      </a:pPr>
                      <a:r>
                        <a:rPr lang="en-US" sz="1200" dirty="0">
                          <a:effectLst/>
                        </a:rPr>
                        <a:t>1999</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50"/>
                        </a:lnSpc>
                        <a:spcAft>
                          <a:spcPts val="0"/>
                        </a:spcAft>
                      </a:pPr>
                      <a:r>
                        <a:rPr lang="en-US" sz="1200" dirty="0">
                          <a:effectLst/>
                        </a:rPr>
                        <a:t>74</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324000">
                <a:tc>
                  <a:txBody>
                    <a:bodyPr/>
                    <a:lstStyle/>
                    <a:p>
                      <a:pPr marL="146050" marR="96520" algn="ctr">
                        <a:lnSpc>
                          <a:spcPts val="1050"/>
                        </a:lnSpc>
                        <a:spcAft>
                          <a:spcPts val="0"/>
                        </a:spcAft>
                      </a:pPr>
                      <a:r>
                        <a:rPr lang="en-US" sz="1200" dirty="0">
                          <a:effectLst/>
                        </a:rPr>
                        <a:t>2000</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50"/>
                        </a:lnSpc>
                        <a:spcAft>
                          <a:spcPts val="0"/>
                        </a:spcAft>
                      </a:pPr>
                      <a:r>
                        <a:rPr lang="en-US" sz="1200" dirty="0">
                          <a:effectLst/>
                        </a:rPr>
                        <a:t>73</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324000">
                <a:tc>
                  <a:txBody>
                    <a:bodyPr/>
                    <a:lstStyle/>
                    <a:p>
                      <a:pPr marL="146050" marR="96520" algn="ctr">
                        <a:lnSpc>
                          <a:spcPts val="1050"/>
                        </a:lnSpc>
                        <a:spcAft>
                          <a:spcPts val="0"/>
                        </a:spcAft>
                      </a:pPr>
                      <a:r>
                        <a:rPr lang="en-US" sz="1200" dirty="0">
                          <a:effectLst/>
                        </a:rPr>
                        <a:t>2002</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50"/>
                        </a:lnSpc>
                        <a:spcAft>
                          <a:spcPts val="0"/>
                        </a:spcAft>
                      </a:pPr>
                      <a:r>
                        <a:rPr lang="en-US" sz="1200" dirty="0">
                          <a:effectLst/>
                        </a:rPr>
                        <a:t>96</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324000">
                <a:tc>
                  <a:txBody>
                    <a:bodyPr/>
                    <a:lstStyle/>
                    <a:p>
                      <a:pPr marL="146050" marR="96520" algn="ctr">
                        <a:lnSpc>
                          <a:spcPts val="1050"/>
                        </a:lnSpc>
                        <a:spcAft>
                          <a:spcPts val="0"/>
                        </a:spcAft>
                      </a:pPr>
                      <a:r>
                        <a:rPr lang="en-US" sz="1200">
                          <a:effectLst/>
                        </a:rPr>
                        <a:t>2004</a:t>
                      </a:r>
                      <a:endParaRPr lang="en-I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50"/>
                        </a:lnSpc>
                        <a:spcAft>
                          <a:spcPts val="0"/>
                        </a:spcAft>
                      </a:pPr>
                      <a:r>
                        <a:rPr lang="en-US" sz="1200" dirty="0">
                          <a:effectLst/>
                        </a:rPr>
                        <a:t>121</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324000">
                <a:tc>
                  <a:txBody>
                    <a:bodyPr/>
                    <a:lstStyle/>
                    <a:p>
                      <a:pPr marL="146050" marR="96520" algn="ctr">
                        <a:lnSpc>
                          <a:spcPts val="1055"/>
                        </a:lnSpc>
                        <a:spcAft>
                          <a:spcPts val="0"/>
                        </a:spcAft>
                      </a:pPr>
                      <a:r>
                        <a:rPr lang="en-US" sz="1200">
                          <a:effectLst/>
                        </a:rPr>
                        <a:t>2006</a:t>
                      </a:r>
                      <a:endParaRPr lang="en-I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55"/>
                        </a:lnSpc>
                        <a:spcAft>
                          <a:spcPts val="0"/>
                        </a:spcAft>
                      </a:pPr>
                      <a:r>
                        <a:rPr lang="en-US" sz="1200" dirty="0">
                          <a:effectLst/>
                        </a:rPr>
                        <a:t>135</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324000">
                <a:tc>
                  <a:txBody>
                    <a:bodyPr/>
                    <a:lstStyle/>
                    <a:p>
                      <a:pPr marL="146050" marR="96520" algn="ctr">
                        <a:lnSpc>
                          <a:spcPts val="1050"/>
                        </a:lnSpc>
                        <a:spcAft>
                          <a:spcPts val="0"/>
                        </a:spcAft>
                      </a:pPr>
                      <a:r>
                        <a:rPr lang="en-US" sz="1200">
                          <a:effectLst/>
                        </a:rPr>
                        <a:t>2008</a:t>
                      </a:r>
                      <a:endParaRPr lang="en-I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50"/>
                        </a:lnSpc>
                        <a:spcAft>
                          <a:spcPts val="0"/>
                        </a:spcAft>
                      </a:pPr>
                      <a:r>
                        <a:rPr lang="en-US" sz="1200" dirty="0">
                          <a:effectLst/>
                        </a:rPr>
                        <a:t>144</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324000">
                <a:tc>
                  <a:txBody>
                    <a:bodyPr/>
                    <a:lstStyle/>
                    <a:p>
                      <a:pPr marL="146050" marR="96520" algn="ctr">
                        <a:lnSpc>
                          <a:spcPts val="1050"/>
                        </a:lnSpc>
                        <a:spcAft>
                          <a:spcPts val="0"/>
                        </a:spcAft>
                      </a:pPr>
                      <a:r>
                        <a:rPr lang="en-US" sz="1200">
                          <a:effectLst/>
                        </a:rPr>
                        <a:t>2009</a:t>
                      </a:r>
                      <a:endParaRPr lang="en-I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50"/>
                        </a:lnSpc>
                        <a:spcAft>
                          <a:spcPts val="0"/>
                        </a:spcAft>
                      </a:pPr>
                      <a:r>
                        <a:rPr lang="en-US" sz="1200" dirty="0">
                          <a:effectLst/>
                        </a:rPr>
                        <a:t>160</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324000">
                <a:tc>
                  <a:txBody>
                    <a:bodyPr/>
                    <a:lstStyle/>
                    <a:p>
                      <a:pPr marL="146050" marR="96520" algn="ctr">
                        <a:lnSpc>
                          <a:spcPts val="1060"/>
                        </a:lnSpc>
                        <a:spcAft>
                          <a:spcPts val="0"/>
                        </a:spcAft>
                      </a:pPr>
                      <a:r>
                        <a:rPr lang="en-US" sz="1200">
                          <a:effectLst/>
                        </a:rPr>
                        <a:t>2012</a:t>
                      </a:r>
                      <a:endParaRPr lang="en-I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60"/>
                        </a:lnSpc>
                        <a:spcAft>
                          <a:spcPts val="0"/>
                        </a:spcAft>
                      </a:pPr>
                      <a:r>
                        <a:rPr lang="en-US" sz="1200" dirty="0">
                          <a:effectLst/>
                        </a:rPr>
                        <a:t>211</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324000">
                <a:tc>
                  <a:txBody>
                    <a:bodyPr/>
                    <a:lstStyle/>
                    <a:p>
                      <a:pPr marL="146050" marR="96520" algn="ctr">
                        <a:lnSpc>
                          <a:spcPts val="1060"/>
                        </a:lnSpc>
                        <a:spcAft>
                          <a:spcPts val="0"/>
                        </a:spcAft>
                      </a:pPr>
                      <a:r>
                        <a:rPr lang="en-US" sz="1200">
                          <a:effectLst/>
                        </a:rPr>
                        <a:t>2013</a:t>
                      </a:r>
                      <a:endParaRPr lang="en-I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60"/>
                        </a:lnSpc>
                        <a:spcAft>
                          <a:spcPts val="0"/>
                        </a:spcAft>
                      </a:pPr>
                      <a:r>
                        <a:rPr lang="en-US" sz="1200" dirty="0">
                          <a:effectLst/>
                        </a:rPr>
                        <a:t>231</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324000">
                <a:tc>
                  <a:txBody>
                    <a:bodyPr/>
                    <a:lstStyle/>
                    <a:p>
                      <a:pPr marL="146050" marR="96520" algn="ctr">
                        <a:lnSpc>
                          <a:spcPts val="1060"/>
                        </a:lnSpc>
                        <a:spcAft>
                          <a:spcPts val="0"/>
                        </a:spcAft>
                      </a:pPr>
                      <a:r>
                        <a:rPr lang="en-US" sz="1200">
                          <a:effectLst/>
                        </a:rPr>
                        <a:t>2014</a:t>
                      </a:r>
                      <a:endParaRPr lang="en-I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60"/>
                        </a:lnSpc>
                        <a:spcAft>
                          <a:spcPts val="0"/>
                        </a:spcAft>
                      </a:pPr>
                      <a:r>
                        <a:rPr lang="en-US" sz="1200" dirty="0">
                          <a:effectLst/>
                        </a:rPr>
                        <a:t>239</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324000">
                <a:tc>
                  <a:txBody>
                    <a:bodyPr/>
                    <a:lstStyle/>
                    <a:p>
                      <a:pPr marL="146050" marR="96520" algn="ctr">
                        <a:lnSpc>
                          <a:spcPts val="1060"/>
                        </a:lnSpc>
                        <a:spcAft>
                          <a:spcPts val="0"/>
                        </a:spcAft>
                      </a:pPr>
                      <a:r>
                        <a:rPr lang="en-US" sz="1200">
                          <a:effectLst/>
                        </a:rPr>
                        <a:t>2015</a:t>
                      </a:r>
                      <a:endParaRPr lang="en-I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60"/>
                        </a:lnSpc>
                        <a:spcAft>
                          <a:spcPts val="0"/>
                        </a:spcAft>
                      </a:pPr>
                      <a:r>
                        <a:rPr lang="en-US" sz="1200" dirty="0">
                          <a:effectLst/>
                        </a:rPr>
                        <a:t>255</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324000">
                <a:tc>
                  <a:txBody>
                    <a:bodyPr/>
                    <a:lstStyle/>
                    <a:p>
                      <a:pPr marL="146050" marR="96520" algn="ctr">
                        <a:lnSpc>
                          <a:spcPts val="1060"/>
                        </a:lnSpc>
                        <a:spcAft>
                          <a:spcPts val="0"/>
                        </a:spcAft>
                      </a:pPr>
                      <a:r>
                        <a:rPr lang="en-US" sz="1200">
                          <a:effectLst/>
                        </a:rPr>
                        <a:t>2019</a:t>
                      </a:r>
                      <a:endParaRPr lang="en-IN"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66675" marR="57785" algn="ctr">
                        <a:lnSpc>
                          <a:spcPts val="1060"/>
                        </a:lnSpc>
                        <a:spcAft>
                          <a:spcPts val="0"/>
                        </a:spcAft>
                      </a:pPr>
                      <a:r>
                        <a:rPr lang="en-US" sz="1200" dirty="0" smtClean="0">
                          <a:effectLst/>
                        </a:rPr>
                        <a:t>289</a:t>
                      </a:r>
                      <a:endParaRPr lang="en-IN"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
        <p:nvSpPr>
          <p:cNvPr id="2" name="TextBox 1"/>
          <p:cNvSpPr txBox="1"/>
          <p:nvPr/>
        </p:nvSpPr>
        <p:spPr>
          <a:xfrm>
            <a:off x="1635617" y="321973"/>
            <a:ext cx="9002333" cy="523220"/>
          </a:xfrm>
          <a:prstGeom prst="rect">
            <a:avLst/>
          </a:prstGeom>
          <a:solidFill>
            <a:schemeClr val="accent1">
              <a:lumMod val="40000"/>
              <a:lumOff val="60000"/>
            </a:schemeClr>
          </a:solidFill>
        </p:spPr>
        <p:txBody>
          <a:bodyPr wrap="square" rtlCol="0">
            <a:spAutoFit/>
          </a:bodyPr>
          <a:lstStyle/>
          <a:p>
            <a:r>
              <a:rPr lang="en-US" sz="2800" dirty="0">
                <a:latin typeface="Franklin Gothic Medium Cond" panose="020B0606030402020204" pitchFamily="34" charset="0"/>
              </a:rPr>
              <a:t>Status of Major Species in Protected Areas of </a:t>
            </a:r>
            <a:r>
              <a:rPr lang="en-US" sz="2800" dirty="0" smtClean="0">
                <a:latin typeface="Franklin Gothic Medium Cond" panose="020B0606030402020204" pitchFamily="34" charset="0"/>
              </a:rPr>
              <a:t>Northern West Bengal</a:t>
            </a:r>
            <a:endParaRPr lang="en-IN" sz="2800" dirty="0">
              <a:latin typeface="Franklin Gothic Medium Cond" panose="020B0606030402020204" pitchFamily="34" charset="0"/>
            </a:endParaRPr>
          </a:p>
        </p:txBody>
      </p:sp>
    </p:spTree>
    <p:extLst>
      <p:ext uri="{BB962C8B-B14F-4D97-AF65-F5344CB8AC3E}">
        <p14:creationId xmlns:p14="http://schemas.microsoft.com/office/powerpoint/2010/main" val="4214073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5809" y="667725"/>
            <a:ext cx="11874321" cy="6001643"/>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6200000" scaled="1"/>
            <a:tileRect/>
          </a:gradFill>
        </p:spPr>
        <p:style>
          <a:lnRef idx="1">
            <a:schemeClr val="accent6"/>
          </a:lnRef>
          <a:fillRef idx="2">
            <a:schemeClr val="accent6"/>
          </a:fillRef>
          <a:effectRef idx="1">
            <a:schemeClr val="accent6"/>
          </a:effectRef>
          <a:fontRef idx="minor">
            <a:schemeClr val="dk1"/>
          </a:fontRef>
        </p:style>
        <p:txBody>
          <a:bodyPr wrap="square">
            <a:spAutoFit/>
          </a:bodyPr>
          <a:lstStyle/>
          <a:p>
            <a:pPr marL="285750" indent="-285750">
              <a:buFont typeface="Arial" panose="020B0604020202020204" pitchFamily="34" charset="0"/>
              <a:buChar char="•"/>
            </a:pPr>
            <a:r>
              <a:rPr lang="en-IN" sz="2400" dirty="0" smtClean="0">
                <a:latin typeface="Franklin Gothic Medium Cond" panose="020B0606030402020204" pitchFamily="34" charset="0"/>
              </a:rPr>
              <a:t>The figures shows </a:t>
            </a:r>
            <a:r>
              <a:rPr lang="en-IN" sz="2400" dirty="0">
                <a:latin typeface="Franklin Gothic Medium Cond" panose="020B0606030402020204" pitchFamily="34" charset="0"/>
              </a:rPr>
              <a:t>positive </a:t>
            </a:r>
            <a:r>
              <a:rPr lang="en-IN" sz="2400" dirty="0" smtClean="0">
                <a:latin typeface="Franklin Gothic Medium Cond" panose="020B0606030402020204" pitchFamily="34" charset="0"/>
              </a:rPr>
              <a:t>growth </a:t>
            </a:r>
            <a:r>
              <a:rPr lang="en-IN" sz="2400" dirty="0">
                <a:latin typeface="Franklin Gothic Medium Cond" panose="020B0606030402020204" pitchFamily="34" charset="0"/>
              </a:rPr>
              <a:t>in the number of </a:t>
            </a:r>
            <a:r>
              <a:rPr lang="en-IN" sz="2400" b="1" dirty="0">
                <a:latin typeface="Franklin Gothic Medium Cond" panose="020B0606030402020204" pitchFamily="34" charset="0"/>
              </a:rPr>
              <a:t>elephants</a:t>
            </a:r>
            <a:r>
              <a:rPr lang="en-IN" sz="2400" dirty="0">
                <a:latin typeface="Franklin Gothic Medium Cond" panose="020B0606030402020204" pitchFamily="34" charset="0"/>
              </a:rPr>
              <a:t> in </a:t>
            </a:r>
            <a:r>
              <a:rPr lang="en-IN" sz="2400" dirty="0" smtClean="0">
                <a:latin typeface="Franklin Gothic Medium Cond" panose="020B0606030402020204" pitchFamily="34" charset="0"/>
              </a:rPr>
              <a:t>the region within the period of 1989-2014.</a:t>
            </a:r>
          </a:p>
          <a:p>
            <a:pPr marL="285750" indent="-285750">
              <a:buFont typeface="Arial" panose="020B0604020202020204" pitchFamily="34" charset="0"/>
              <a:buChar char="•"/>
            </a:pPr>
            <a:r>
              <a:rPr lang="en-IN" sz="2400" dirty="0" smtClean="0">
                <a:latin typeface="Franklin Gothic Medium Cond" panose="020B0606030402020204" pitchFamily="34" charset="0"/>
                <a:ea typeface="Calibri" panose="020F0502020204030204" pitchFamily="34" charset="0"/>
                <a:cs typeface="Times New Roman" panose="02020603050405020304" pitchFamily="18" charset="0"/>
              </a:rPr>
              <a:t>The </a:t>
            </a:r>
            <a:r>
              <a:rPr lang="en-IN" sz="2400" dirty="0">
                <a:latin typeface="Franklin Gothic Medium Cond" panose="020B0606030402020204" pitchFamily="34" charset="0"/>
                <a:ea typeface="Calibri" panose="020F0502020204030204" pitchFamily="34" charset="0"/>
                <a:cs typeface="Times New Roman" panose="02020603050405020304" pitchFamily="18" charset="0"/>
              </a:rPr>
              <a:t>total number of elephant was only 175 in the year 1989 which become </a:t>
            </a:r>
            <a:r>
              <a:rPr lang="en-IN" sz="2400" dirty="0" smtClean="0">
                <a:latin typeface="Franklin Gothic Medium Cond" panose="020B0606030402020204" pitchFamily="34" charset="0"/>
                <a:ea typeface="Calibri" panose="020F0502020204030204" pitchFamily="34" charset="0"/>
                <a:cs typeface="Times New Roman" panose="02020603050405020304" pitchFamily="18" charset="0"/>
              </a:rPr>
              <a:t>590 </a:t>
            </a:r>
            <a:r>
              <a:rPr lang="en-IN" sz="2400" dirty="0">
                <a:latin typeface="Franklin Gothic Medium Cond" panose="020B0606030402020204" pitchFamily="34" charset="0"/>
                <a:ea typeface="Calibri" panose="020F0502020204030204" pitchFamily="34" charset="0"/>
                <a:cs typeface="Times New Roman" panose="02020603050405020304" pitchFamily="18" charset="0"/>
              </a:rPr>
              <a:t>in </a:t>
            </a:r>
            <a:r>
              <a:rPr lang="en-IN" sz="2400" dirty="0" smtClean="0">
                <a:latin typeface="Franklin Gothic Medium Cond" panose="020B0606030402020204" pitchFamily="34" charset="0"/>
                <a:ea typeface="Calibri" panose="020F0502020204030204" pitchFamily="34" charset="0"/>
                <a:cs typeface="Times New Roman" panose="02020603050405020304" pitchFamily="18" charset="0"/>
              </a:rPr>
              <a:t>2014. </a:t>
            </a:r>
            <a:r>
              <a:rPr lang="en-IN" sz="2400" dirty="0">
                <a:latin typeface="Franklin Gothic Medium Cond" panose="020B0606030402020204" pitchFamily="34" charset="0"/>
                <a:ea typeface="Calibri" panose="020F0502020204030204" pitchFamily="34" charset="0"/>
                <a:cs typeface="Times New Roman" panose="02020603050405020304" pitchFamily="18" charset="0"/>
              </a:rPr>
              <a:t>The time period 2007-2010 registered the highest growth of elephant population </a:t>
            </a:r>
            <a:r>
              <a:rPr lang="en-IN" sz="2400" dirty="0" smtClean="0">
                <a:latin typeface="Franklin Gothic Medium Cond" panose="020B0606030402020204" pitchFamily="34" charset="0"/>
                <a:ea typeface="Calibri" panose="020F0502020204030204" pitchFamily="34" charset="0"/>
                <a:cs typeface="Times New Roman" panose="02020603050405020304" pitchFamily="18" charset="0"/>
              </a:rPr>
              <a:t>with </a:t>
            </a:r>
            <a:r>
              <a:rPr lang="en-IN" sz="2400" dirty="0">
                <a:latin typeface="Franklin Gothic Medium Cond" panose="020B0606030402020204" pitchFamily="34" charset="0"/>
                <a:ea typeface="Calibri" panose="020F0502020204030204" pitchFamily="34" charset="0"/>
                <a:cs typeface="Times New Roman" panose="02020603050405020304" pitchFamily="18" charset="0"/>
              </a:rPr>
              <a:t>an increase of 51.14 </a:t>
            </a:r>
            <a:r>
              <a:rPr lang="en-IN" sz="2400" dirty="0" smtClean="0">
                <a:latin typeface="Franklin Gothic Medium Cond" panose="020B0606030402020204" pitchFamily="34" charset="0"/>
                <a:ea typeface="Calibri" panose="020F0502020204030204" pitchFamily="34" charset="0"/>
                <a:cs typeface="Times New Roman" panose="02020603050405020304" pitchFamily="18" charset="0"/>
              </a:rPr>
              <a:t>percent.</a:t>
            </a:r>
          </a:p>
          <a:p>
            <a:pPr marL="285750" indent="-285750">
              <a:buFont typeface="Arial" panose="020B0604020202020204" pitchFamily="34" charset="0"/>
              <a:buChar char="•"/>
            </a:pPr>
            <a:r>
              <a:rPr lang="en-IN" sz="2400" dirty="0">
                <a:latin typeface="Franklin Gothic Medium Cond" panose="020B0606030402020204" pitchFamily="34" charset="0"/>
              </a:rPr>
              <a:t>The population of </a:t>
            </a:r>
            <a:r>
              <a:rPr lang="en-IN" sz="2400" b="1" dirty="0">
                <a:latin typeface="Franklin Gothic Medium Cond" panose="020B0606030402020204" pitchFamily="34" charset="0"/>
              </a:rPr>
              <a:t>gaur</a:t>
            </a:r>
            <a:r>
              <a:rPr lang="en-IN" sz="2400" dirty="0">
                <a:latin typeface="Franklin Gothic Medium Cond" panose="020B0606030402020204" pitchFamily="34" charset="0"/>
              </a:rPr>
              <a:t> has been increasing with a very fast pace in </a:t>
            </a:r>
            <a:r>
              <a:rPr lang="en-IN" sz="2400" dirty="0" smtClean="0">
                <a:latin typeface="Franklin Gothic Medium Cond" panose="020B0606030402020204" pitchFamily="34" charset="0"/>
              </a:rPr>
              <a:t> this region. The </a:t>
            </a:r>
            <a:r>
              <a:rPr lang="en-IN" sz="2400" dirty="0">
                <a:latin typeface="Franklin Gothic Medium Cond" panose="020B0606030402020204" pitchFamily="34" charset="0"/>
              </a:rPr>
              <a:t>total number of gaur </a:t>
            </a:r>
            <a:r>
              <a:rPr lang="en-IN" sz="2400" dirty="0" smtClean="0">
                <a:latin typeface="Franklin Gothic Medium Cond" panose="020B0606030402020204" pitchFamily="34" charset="0"/>
              </a:rPr>
              <a:t>was </a:t>
            </a:r>
            <a:r>
              <a:rPr lang="en-IN" sz="2400" dirty="0">
                <a:latin typeface="Franklin Gothic Medium Cond" panose="020B0606030402020204" pitchFamily="34" charset="0"/>
              </a:rPr>
              <a:t>only 240 in 1989-90 which subsequently become 2097 in 2013-14 with the growth rate of 129.29 </a:t>
            </a:r>
            <a:r>
              <a:rPr lang="en-IN" sz="2400" dirty="0" smtClean="0">
                <a:latin typeface="Franklin Gothic Medium Cond" panose="020B0606030402020204" pitchFamily="34" charset="0"/>
              </a:rPr>
              <a:t>percent.</a:t>
            </a:r>
          </a:p>
          <a:p>
            <a:pPr marL="285750" indent="-285750">
              <a:buFont typeface="Arial" panose="020B0604020202020204" pitchFamily="34" charset="0"/>
              <a:buChar char="•"/>
            </a:pPr>
            <a:r>
              <a:rPr lang="en-IN" sz="2400" dirty="0">
                <a:latin typeface="Franklin Gothic Medium Cond" panose="020B0606030402020204" pitchFamily="34" charset="0"/>
              </a:rPr>
              <a:t>The number of </a:t>
            </a:r>
            <a:r>
              <a:rPr lang="en-IN" sz="2400" b="1" dirty="0">
                <a:latin typeface="Franklin Gothic Medium Cond" panose="020B0606030402020204" pitchFamily="34" charset="0"/>
              </a:rPr>
              <a:t>rhinoceros</a:t>
            </a:r>
            <a:r>
              <a:rPr lang="en-IN" sz="2400" dirty="0">
                <a:latin typeface="Franklin Gothic Medium Cond" panose="020B0606030402020204" pitchFamily="34" charset="0"/>
              </a:rPr>
              <a:t> has been growing in both the National </a:t>
            </a:r>
            <a:r>
              <a:rPr lang="en-IN" sz="2400" dirty="0" smtClean="0">
                <a:latin typeface="Franklin Gothic Medium Cond" panose="020B0606030402020204" pitchFamily="34" charset="0"/>
              </a:rPr>
              <a:t>Park. In </a:t>
            </a:r>
            <a:r>
              <a:rPr lang="en-IN" sz="2400" dirty="0">
                <a:latin typeface="Franklin Gothic Medium Cond" panose="020B0606030402020204" pitchFamily="34" charset="0"/>
              </a:rPr>
              <a:t>the year 1969 the total number of rhino in Dooars was 87 (Jaldapara 75 and Gorumara </a:t>
            </a:r>
            <a:r>
              <a:rPr lang="en-IN" sz="2400" dirty="0" smtClean="0">
                <a:latin typeface="Franklin Gothic Medium Cond" panose="020B0606030402020204" pitchFamily="34" charset="0"/>
              </a:rPr>
              <a:t>12). </a:t>
            </a:r>
            <a:r>
              <a:rPr lang="en-IN" sz="2400" dirty="0">
                <a:latin typeface="Franklin Gothic Medium Cond" panose="020B0606030402020204" pitchFamily="34" charset="0"/>
              </a:rPr>
              <a:t>In the 2014, the total number of rhino was 239 (189 in Jaldapara NP and 50 in Gorumara NP</a:t>
            </a:r>
            <a:r>
              <a:rPr lang="en-IN" sz="2400" dirty="0" smtClean="0">
                <a:latin typeface="Franklin Gothic Medium Cond" panose="020B0606030402020204" pitchFamily="34" charset="0"/>
              </a:rPr>
              <a:t>).</a:t>
            </a:r>
          </a:p>
          <a:p>
            <a:pPr marL="285750" indent="-285750">
              <a:buFont typeface="Arial" panose="020B0604020202020204" pitchFamily="34" charset="0"/>
              <a:buChar char="•"/>
            </a:pPr>
            <a:r>
              <a:rPr lang="en-IN" sz="2400" dirty="0">
                <a:latin typeface="Franklin Gothic Medium Cond" panose="020B0606030402020204" pitchFamily="34" charset="0"/>
              </a:rPr>
              <a:t>The </a:t>
            </a:r>
            <a:r>
              <a:rPr lang="en-IN" sz="2400" b="1" dirty="0">
                <a:latin typeface="Franklin Gothic Medium Cond" panose="020B0606030402020204" pitchFamily="34" charset="0"/>
              </a:rPr>
              <a:t>leopard</a:t>
            </a:r>
            <a:r>
              <a:rPr lang="en-IN" sz="2400" dirty="0">
                <a:latin typeface="Franklin Gothic Medium Cond" panose="020B0606030402020204" pitchFamily="34" charset="0"/>
              </a:rPr>
              <a:t> population has been increasing from 1984 to 2004 from 41 leopard to 242. In 2012 leopard census which was carried out only in Buxa Tiger Reserve shows significant decline of total number of leopard from </a:t>
            </a:r>
            <a:r>
              <a:rPr lang="en-IN" sz="2400" dirty="0" smtClean="0">
                <a:latin typeface="Franklin Gothic Medium Cond" panose="020B0606030402020204" pitchFamily="34" charset="0"/>
              </a:rPr>
              <a:t>242 in </a:t>
            </a:r>
            <a:r>
              <a:rPr lang="en-IN" sz="2400" dirty="0">
                <a:latin typeface="Franklin Gothic Medium Cond" panose="020B0606030402020204" pitchFamily="34" charset="0"/>
              </a:rPr>
              <a:t>2004 to </a:t>
            </a:r>
            <a:r>
              <a:rPr lang="en-IN" sz="2400" dirty="0" smtClean="0">
                <a:latin typeface="Franklin Gothic Medium Cond" panose="020B0606030402020204" pitchFamily="34" charset="0"/>
              </a:rPr>
              <a:t>105 in 2012.</a:t>
            </a:r>
          </a:p>
          <a:p>
            <a:pPr marL="285750" indent="-285750">
              <a:buFont typeface="Arial" panose="020B0604020202020204" pitchFamily="34" charset="0"/>
              <a:buChar char="•"/>
            </a:pPr>
            <a:r>
              <a:rPr lang="en-US" sz="2400" dirty="0">
                <a:latin typeface="Franklin Gothic Medium Cond" panose="020B0606030402020204" pitchFamily="34" charset="0"/>
              </a:rPr>
              <a:t>The recent increase of Elephant, </a:t>
            </a:r>
            <a:r>
              <a:rPr lang="en-US" sz="2400" dirty="0" smtClean="0">
                <a:latin typeface="Franklin Gothic Medium Cond" panose="020B0606030402020204" pitchFamily="34" charset="0"/>
              </a:rPr>
              <a:t>Gaur, </a:t>
            </a:r>
            <a:r>
              <a:rPr lang="en-US" sz="2400" dirty="0">
                <a:latin typeface="Franklin Gothic Medium Cond" panose="020B0606030402020204" pitchFamily="34" charset="0"/>
              </a:rPr>
              <a:t>Rhino and Leopard population creates a tremendous pressure on the nearby forest </a:t>
            </a:r>
            <a:r>
              <a:rPr lang="en-US" sz="2400" dirty="0" smtClean="0">
                <a:latin typeface="Franklin Gothic Medium Cond" panose="020B0606030402020204" pitchFamily="34" charset="0"/>
              </a:rPr>
              <a:t>fringes.</a:t>
            </a:r>
            <a:endParaRPr lang="en-IN" sz="2400" dirty="0" smtClean="0">
              <a:latin typeface="Franklin Gothic Medium Cond" panose="020B0606030402020204" pitchFamily="34" charset="0"/>
              <a:ea typeface="Calibri" panose="020F0502020204030204" pitchFamily="34" charset="0"/>
              <a:cs typeface="Times New Roman" panose="02020603050405020304" pitchFamily="18" charset="0"/>
            </a:endParaRPr>
          </a:p>
        </p:txBody>
      </p:sp>
      <p:sp>
        <p:nvSpPr>
          <p:cNvPr id="4" name="TextBox 3"/>
          <p:cNvSpPr txBox="1"/>
          <p:nvPr/>
        </p:nvSpPr>
        <p:spPr>
          <a:xfrm>
            <a:off x="2157161" y="168411"/>
            <a:ext cx="7791618"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400" dirty="0">
                <a:latin typeface="Franklin Gothic Medium Cond" panose="020B0606030402020204" pitchFamily="34" charset="0"/>
              </a:rPr>
              <a:t>Status of Major Species in Protected Areas of </a:t>
            </a:r>
            <a:r>
              <a:rPr lang="en-US" sz="2400" dirty="0" smtClean="0">
                <a:latin typeface="Franklin Gothic Medium Cond" panose="020B0606030402020204" pitchFamily="34" charset="0"/>
              </a:rPr>
              <a:t>Northern West Bengal</a:t>
            </a:r>
            <a:endParaRPr lang="en-IN" sz="2400" dirty="0">
              <a:latin typeface="Franklin Gothic Medium Cond" panose="020B0606030402020204" pitchFamily="34" charset="0"/>
            </a:endParaRPr>
          </a:p>
        </p:txBody>
      </p:sp>
    </p:spTree>
    <p:extLst>
      <p:ext uri="{BB962C8B-B14F-4D97-AF65-F5344CB8AC3E}">
        <p14:creationId xmlns:p14="http://schemas.microsoft.com/office/powerpoint/2010/main" val="1832456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05899" y="359908"/>
            <a:ext cx="2460670" cy="18741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0216" y="1562632"/>
            <a:ext cx="2808488" cy="18704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7"/>
          <p:cNvSpPr/>
          <p:nvPr/>
        </p:nvSpPr>
        <p:spPr>
          <a:xfrm>
            <a:off x="-1" y="389981"/>
            <a:ext cx="7556393" cy="6613349"/>
          </a:xfrm>
          <a:prstGeom prst="rect">
            <a:avLst/>
          </a:prstGeom>
        </p:spPr>
        <p:txBody>
          <a:bodyPr wrap="square" anchor="ctr">
            <a:spAutoFit/>
          </a:bodyPr>
          <a:lstStyle/>
          <a:p>
            <a:pPr marL="342900" lvl="0" indent="-342900">
              <a:lnSpc>
                <a:spcPct val="107000"/>
              </a:lnSpc>
              <a:spcAft>
                <a:spcPts val="0"/>
              </a:spcAft>
              <a:buFont typeface="Symbol" panose="05050102010706020507" pitchFamily="18" charset="2"/>
              <a:buChar char=""/>
            </a:pP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A research report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revealed that in </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the period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1987–2019 there has been remarkable </a:t>
            </a:r>
            <a:r>
              <a:rPr lang="en-US" sz="2200" dirty="0" smtClean="0">
                <a:latin typeface="Franklin Gothic Medium Cond" panose="020B0606030402020204" pitchFamily="34" charset="0"/>
              </a:rPr>
              <a:t>land </a:t>
            </a:r>
            <a:r>
              <a:rPr lang="en-US" sz="2200" dirty="0">
                <a:latin typeface="Franklin Gothic Medium Cond" panose="020B0606030402020204" pitchFamily="34" charset="0"/>
              </a:rPr>
              <a:t>use and land cover (LULC) </a:t>
            </a:r>
            <a:r>
              <a:rPr lang="en-US" sz="2200" dirty="0" smtClean="0">
                <a:latin typeface="Franklin Gothic Medium Cond" panose="020B0606030402020204" pitchFamily="34" charset="0"/>
              </a:rPr>
              <a:t> change in this region. </a:t>
            </a:r>
          </a:p>
          <a:p>
            <a:pPr marL="342900" indent="-342900">
              <a:lnSpc>
                <a:spcPct val="107000"/>
              </a:lnSpc>
              <a:buFont typeface="Symbol" panose="05050102010706020507" pitchFamily="18" charset="2"/>
              <a:buChar char=""/>
            </a:pPr>
            <a:r>
              <a:rPr lang="en-IN" sz="2200" b="1" dirty="0" smtClean="0">
                <a:latin typeface="Franklin Gothic Medium Cond" panose="020B0606030402020204" pitchFamily="34" charset="0"/>
                <a:ea typeface="Calibri" panose="020F0502020204030204" pitchFamily="34" charset="0"/>
                <a:cs typeface="Times New Roman" panose="02020603050405020304" pitchFamily="18" charset="0"/>
              </a:rPr>
              <a:t>Vegetation</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 </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depletion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has </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registered around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2.93% and </a:t>
            </a:r>
            <a:r>
              <a:rPr lang="en-US" sz="2200" dirty="0" smtClean="0">
                <a:latin typeface="Franklin Gothic Medium Cond" panose="020B0606030402020204" pitchFamily="34" charset="0"/>
                <a:ea typeface="Calibri" panose="020F0502020204030204" pitchFamily="34" charset="0"/>
                <a:cs typeface="Times New Roman" panose="02020603050405020304" pitchFamily="18" charset="0"/>
              </a:rPr>
              <a:t>decrease </a:t>
            </a:r>
            <a:r>
              <a:rPr lang="en-US" sz="2200" dirty="0">
                <a:latin typeface="Franklin Gothic Medium Cond" panose="020B0606030402020204" pitchFamily="34" charset="0"/>
                <a:ea typeface="Calibri" panose="020F0502020204030204" pitchFamily="34" charset="0"/>
                <a:cs typeface="Times New Roman" panose="02020603050405020304" pitchFamily="18" charset="0"/>
              </a:rPr>
              <a:t>of 1.90% in </a:t>
            </a:r>
            <a:r>
              <a:rPr lang="en-US" sz="2200" b="1" dirty="0">
                <a:latin typeface="Franklin Gothic Medium Cond" panose="020B0606030402020204" pitchFamily="34" charset="0"/>
                <a:ea typeface="Calibri" panose="020F0502020204030204" pitchFamily="34" charset="0"/>
                <a:cs typeface="Times New Roman" panose="02020603050405020304" pitchFamily="18" charset="0"/>
              </a:rPr>
              <a:t>plantation</a:t>
            </a:r>
            <a:r>
              <a:rPr lang="en-US" sz="2200" dirty="0">
                <a:latin typeface="Franklin Gothic Medium Cond" panose="020B0606030402020204" pitchFamily="34" charset="0"/>
                <a:ea typeface="Calibri" panose="020F0502020204030204" pitchFamily="34" charset="0"/>
                <a:cs typeface="Times New Roman" panose="02020603050405020304" pitchFamily="18" charset="0"/>
              </a:rPr>
              <a:t> along the foothill.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 </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Rapid expansion of human settlements,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railways </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and roadways along with illegal deforestation are the major factors behind the decline in vegetation coverage of the region</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Within the short time period of nearly 30 years, the </a:t>
            </a:r>
            <a:r>
              <a:rPr lang="en-IN" sz="2200" b="1" dirty="0">
                <a:latin typeface="Franklin Gothic Medium Cond" panose="020B0606030402020204" pitchFamily="34" charset="0"/>
                <a:ea typeface="Calibri" panose="020F0502020204030204" pitchFamily="34" charset="0"/>
                <a:cs typeface="Times New Roman" panose="02020603050405020304" pitchFamily="18" charset="0"/>
              </a:rPr>
              <a:t>built-up</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area exhibits </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about 6.95% growth.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Built-up area means </a:t>
            </a:r>
            <a:r>
              <a:rPr lang="en-US" sz="2200" dirty="0" smtClean="0">
                <a:latin typeface="Franklin Gothic Medium Cond" panose="020B0606030402020204" pitchFamily="34" charset="0"/>
                <a:ea typeface="Calibri" panose="020F0502020204030204" pitchFamily="34" charset="0"/>
                <a:cs typeface="Times New Roman" panose="02020603050405020304" pitchFamily="18" charset="0"/>
              </a:rPr>
              <a:t>residential</a:t>
            </a:r>
            <a:r>
              <a:rPr lang="en-US" sz="2200" dirty="0">
                <a:latin typeface="Franklin Gothic Medium Cond" panose="020B0606030402020204" pitchFamily="34" charset="0"/>
                <a:ea typeface="Calibri" panose="020F0502020204030204" pitchFamily="34" charset="0"/>
                <a:cs typeface="Times New Roman" panose="02020603050405020304" pitchFamily="18" charset="0"/>
              </a:rPr>
              <a:t>, commercial areas, industrial establishments, roads and railway </a:t>
            </a:r>
            <a:r>
              <a:rPr lang="en-US" sz="2200" dirty="0" smtClean="0">
                <a:latin typeface="Franklin Gothic Medium Cond" panose="020B0606030402020204" pitchFamily="34" charset="0"/>
                <a:ea typeface="Calibri" panose="020F0502020204030204" pitchFamily="34" charset="0"/>
                <a:cs typeface="Times New Roman" panose="02020603050405020304" pitchFamily="18" charset="0"/>
              </a:rPr>
              <a:t>network and other paved surfaces. </a:t>
            </a:r>
          </a:p>
          <a:p>
            <a:pPr marL="342900" lvl="0" indent="-342900">
              <a:lnSpc>
                <a:spcPct val="107000"/>
              </a:lnSpc>
              <a:buFont typeface="Symbol" panose="05050102010706020507" pitchFamily="18" charset="2"/>
              <a:buChar char=""/>
            </a:pPr>
            <a:r>
              <a:rPr lang="en-US" sz="2200" b="1" dirty="0" smtClean="0">
                <a:latin typeface="Franklin Gothic Medium Cond" panose="020B0606030402020204" pitchFamily="34" charset="0"/>
              </a:rPr>
              <a:t>Barren </a:t>
            </a:r>
            <a:r>
              <a:rPr lang="en-US" sz="2200" b="1" dirty="0">
                <a:latin typeface="Franklin Gothic Medium Cond" panose="020B0606030402020204" pitchFamily="34" charset="0"/>
              </a:rPr>
              <a:t>land </a:t>
            </a:r>
            <a:r>
              <a:rPr lang="en-US" sz="2200" dirty="0">
                <a:latin typeface="Franklin Gothic Medium Cond" panose="020B0606030402020204" pitchFamily="34" charset="0"/>
              </a:rPr>
              <a:t>has increased  by 2.71%. </a:t>
            </a:r>
            <a:r>
              <a:rPr lang="en-US" sz="2200" dirty="0" smtClean="0">
                <a:latin typeface="Franklin Gothic Medium Cond" panose="020B0606030402020204" pitchFamily="34" charset="0"/>
              </a:rPr>
              <a:t>Barren land includes bare lands and sediment </a:t>
            </a:r>
            <a:r>
              <a:rPr lang="en-US" sz="2200" dirty="0">
                <a:latin typeface="Franklin Gothic Medium Cond" panose="020B0606030402020204" pitchFamily="34" charset="0"/>
              </a:rPr>
              <a:t>deposits at the bank of </a:t>
            </a:r>
            <a:r>
              <a:rPr lang="en-US" sz="2200" dirty="0" smtClean="0">
                <a:latin typeface="Franklin Gothic Medium Cond" panose="020B0606030402020204" pitchFamily="34" charset="0"/>
              </a:rPr>
              <a:t>rivers.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Human </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interventions like road and railway networks, embankment,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culverts</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 bridge construction, etc., induce channel diversion and flood during monsoonal months in this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area that results </a:t>
            </a:r>
            <a:r>
              <a:rPr lang="en-IN" sz="2200" b="1" dirty="0" smtClean="0">
                <a:latin typeface="Franklin Gothic Medium Cond" panose="020B0606030402020204" pitchFamily="34" charset="0"/>
                <a:ea typeface="Calibri" panose="020F0502020204030204" pitchFamily="34" charset="0"/>
                <a:cs typeface="Times New Roman" panose="02020603050405020304" pitchFamily="18" charset="0"/>
              </a:rPr>
              <a:t>barren </a:t>
            </a:r>
            <a:r>
              <a:rPr lang="en-IN" sz="2200" b="1" dirty="0">
                <a:latin typeface="Franklin Gothic Medium Cond" panose="020B0606030402020204" pitchFamily="34" charset="0"/>
                <a:ea typeface="Calibri" panose="020F0502020204030204" pitchFamily="34" charset="0"/>
                <a:cs typeface="Times New Roman" panose="02020603050405020304" pitchFamily="18" charset="0"/>
              </a:rPr>
              <a:t>lands</a:t>
            </a:r>
            <a:r>
              <a:rPr lang="en-IN" sz="2200" dirty="0">
                <a:latin typeface="Franklin Gothic Medium Cond" panose="020B0606030402020204" pitchFamily="34" charset="0"/>
                <a:ea typeface="Calibri" panose="020F0502020204030204" pitchFamily="34" charset="0"/>
                <a:cs typeface="Times New Roman" panose="02020603050405020304" pitchFamily="18" charset="0"/>
              </a:rPr>
              <a:t> along the river sides and at the vicinity of culverts and sluice </a:t>
            </a:r>
            <a:r>
              <a:rPr lang="en-IN" sz="2200" dirty="0" smtClean="0">
                <a:latin typeface="Franklin Gothic Medium Cond" panose="020B0606030402020204" pitchFamily="34" charset="0"/>
                <a:ea typeface="Calibri" panose="020F0502020204030204" pitchFamily="34" charset="0"/>
                <a:cs typeface="Times New Roman" panose="02020603050405020304" pitchFamily="18" charset="0"/>
              </a:rPr>
              <a:t>gates.</a:t>
            </a:r>
            <a:endParaRPr lang="en-IN" sz="2200" b="1" dirty="0">
              <a:latin typeface="Franklin Gothic Medium Cond" panose="020B0606030402020204" pitchFamily="34" charset="0"/>
              <a:ea typeface="Calibri" panose="020F0502020204030204" pitchFamily="34" charset="0"/>
              <a:cs typeface="Times New Roman" panose="02020603050405020304" pitchFamily="18" charset="0"/>
            </a:endParaRPr>
          </a:p>
        </p:txBody>
      </p:sp>
      <p:pic>
        <p:nvPicPr>
          <p:cNvPr id="9" name="Picture 8"/>
          <p:cNvPicPr>
            <a:picLocks noChangeAspect="1"/>
          </p:cNvPicPr>
          <p:nvPr/>
        </p:nvPicPr>
        <p:blipFill>
          <a:blip r:embed="rId4"/>
          <a:stretch>
            <a:fillRect/>
          </a:stretch>
        </p:blipFill>
        <p:spPr>
          <a:xfrm>
            <a:off x="4314153" y="-20506"/>
            <a:ext cx="3615241" cy="708338"/>
          </a:xfrm>
          <a:prstGeom prst="rect">
            <a:avLst/>
          </a:prstGeom>
        </p:spPr>
      </p:pic>
      <p:sp>
        <p:nvSpPr>
          <p:cNvPr id="11" name="TextBox 10"/>
          <p:cNvSpPr txBox="1"/>
          <p:nvPr/>
        </p:nvSpPr>
        <p:spPr>
          <a:xfrm>
            <a:off x="9903854" y="2099256"/>
            <a:ext cx="204774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t>Roadways through Forest</a:t>
            </a:r>
            <a:endParaRPr lang="en-IN" sz="1400" dirty="0"/>
          </a:p>
        </p:txBody>
      </p:sp>
      <p:sp>
        <p:nvSpPr>
          <p:cNvPr id="12" name="TextBox 11"/>
          <p:cNvSpPr txBox="1"/>
          <p:nvPr/>
        </p:nvSpPr>
        <p:spPr>
          <a:xfrm>
            <a:off x="8058063" y="3298266"/>
            <a:ext cx="1043189"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err="1" smtClean="0"/>
              <a:t>Teesta</a:t>
            </a:r>
            <a:r>
              <a:rPr lang="en-US" sz="1400" dirty="0" smtClean="0"/>
              <a:t> Dam</a:t>
            </a:r>
            <a:endParaRPr lang="en-IN" sz="1400" dirty="0"/>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88038" y="4662082"/>
            <a:ext cx="2603962" cy="16567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p:cNvSpPr txBox="1"/>
          <p:nvPr/>
        </p:nvSpPr>
        <p:spPr>
          <a:xfrm>
            <a:off x="10085627" y="6276555"/>
            <a:ext cx="1835679"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t>Railway through Duars</a:t>
            </a:r>
            <a:endParaRPr lang="en-IN" sz="1400" dirty="0"/>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47033" y="2528059"/>
            <a:ext cx="2578401" cy="18704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67559" y="3696655"/>
            <a:ext cx="2733801" cy="1640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p:cNvSpPr txBox="1"/>
          <p:nvPr/>
        </p:nvSpPr>
        <p:spPr>
          <a:xfrm>
            <a:off x="10238704" y="4307885"/>
            <a:ext cx="1385366"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t>Agricultural field</a:t>
            </a:r>
            <a:endParaRPr lang="en-IN" sz="1400" dirty="0"/>
          </a:p>
        </p:txBody>
      </p:sp>
      <p:sp>
        <p:nvSpPr>
          <p:cNvPr id="15" name="TextBox 14"/>
          <p:cNvSpPr txBox="1"/>
          <p:nvPr/>
        </p:nvSpPr>
        <p:spPr>
          <a:xfrm>
            <a:off x="7791822" y="5185156"/>
            <a:ext cx="1575672"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smtClean="0"/>
              <a:t>Human settlement</a:t>
            </a:r>
            <a:endParaRPr lang="en-IN" sz="1400" dirty="0"/>
          </a:p>
        </p:txBody>
      </p:sp>
    </p:spTree>
    <p:extLst>
      <p:ext uri="{BB962C8B-B14F-4D97-AF65-F5344CB8AC3E}">
        <p14:creationId xmlns:p14="http://schemas.microsoft.com/office/powerpoint/2010/main" val="1544966927"/>
      </p:ext>
    </p:extLst>
  </p:cSld>
  <p:clrMapOvr>
    <a:masterClrMapping/>
  </p:clrMapOvr>
  <p:timing>
    <p:tnLst>
      <p:par>
        <p:cTn id="1" dur="indefinite" restart="never" nodeType="tmRoot"/>
      </p:par>
    </p:tnLst>
  </p:timing>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extBox 1"/>
          <p:cNvSpPr txBox="1"/>
          <p:nvPr/>
        </p:nvSpPr>
        <p:spPr>
          <a:xfrm>
            <a:off x="141667" y="862885"/>
            <a:ext cx="5898525" cy="5262979"/>
          </a:xfrm>
          <a:prstGeom prst="rect">
            <a:avLst/>
          </a:prstGeom>
          <a:noFill/>
        </p:spPr>
        <p:txBody>
          <a:bodyPr rtlCol="0" wrap="square">
            <a:spAutoFit/>
          </a:bodyPr>
          <a:lstStyle/>
          <a:p>
            <a:pPr indent="-342900" marL="342900">
              <a:buFont charset="0" panose="020B0604020202020204" pitchFamily="34" typeface="Arial"/>
              <a:buChar char="•"/>
            </a:pPr>
            <a:r>
              <a:rPr dirty="0" lang="en-US" sz="2400">
                <a:latin charset="0" panose="020B0606030402020204" pitchFamily="34" typeface="Franklin Gothic Medium Cond"/>
              </a:rPr>
              <a:t>Along the 168-km railway track, almost 74km (44% of its length) is through forest that includes three Protected Areas (Mahananda, Chapramari and Jaldapara Wildlife Sanctuaries as well as buffer areas of the Buxa Tiger Reserve). It also passes through 10 important elephant </a:t>
            </a:r>
            <a:r>
              <a:rPr dirty="0" lang="en-US" smtClean="0" sz="2400">
                <a:latin charset="0" panose="020B0606030402020204" pitchFamily="34" typeface="Franklin Gothic Medium Cond"/>
              </a:rPr>
              <a:t>corridors.</a:t>
            </a:r>
          </a:p>
          <a:p>
            <a:pPr indent="-342900" marL="342900">
              <a:buFont charset="0" panose="020B0604020202020204" pitchFamily="34" typeface="Arial"/>
              <a:buChar char="•"/>
            </a:pPr>
            <a:r>
              <a:rPr dirty="0" lang="en-US" smtClean="0" sz="2400">
                <a:latin charset="0" panose="020B0606030402020204" pitchFamily="34" typeface="Franklin Gothic Medium Cond"/>
              </a:rPr>
              <a:t>In 2004, the original Meter-Gauge track was converted to Broad-Gauge with 14-18 trains running daily between Siliguri and Alipurduar with 110-130 km/</a:t>
            </a:r>
            <a:r>
              <a:rPr dirty="0" err="1" lang="en-US" smtClean="0" sz="2400">
                <a:latin charset="0" panose="020B0606030402020204" pitchFamily="34" typeface="Franklin Gothic Medium Cond"/>
              </a:rPr>
              <a:t>hr</a:t>
            </a:r>
            <a:r>
              <a:rPr dirty="0" lang="en-US" smtClean="0" sz="2400">
                <a:latin charset="0" panose="020B0606030402020204" pitchFamily="34" typeface="Franklin Gothic Medium Cond"/>
              </a:rPr>
              <a:t> speed.</a:t>
            </a:r>
            <a:endParaRPr dirty="0" lang="en-IN" smtClean="0" sz="2400">
              <a:latin charset="0" panose="020B0606030402020204" pitchFamily="34" typeface="Franklin Gothic Medium Cond"/>
            </a:endParaRPr>
          </a:p>
          <a:p>
            <a:pPr indent="-342900" marL="342900">
              <a:buFont charset="0" panose="020B0604020202020204" pitchFamily="34" typeface="Arial"/>
              <a:buChar char="•"/>
            </a:pPr>
            <a:r>
              <a:rPr dirty="0" lang="en-US" smtClean="0" sz="2400">
                <a:latin charset="0" panose="020B0606030402020204" pitchFamily="34" typeface="Franklin Gothic Medium Cond"/>
              </a:rPr>
              <a:t>Frequency of Elephant-Train Collision incidents was less than one per year before 2004 which became almost 3 per year after 2004.</a:t>
            </a: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71" r="124"/>
          <a:stretch/>
        </p:blipFill>
        <p:spPr>
          <a:xfrm>
            <a:off x="5894425" y="1474131"/>
            <a:ext cx="6168785" cy="4192573"/>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p:spPr>
      </p:pic>
      <p:sp>
        <p:nvSpPr>
          <p:cNvPr id="4" name="TextBox 3"/>
          <p:cNvSpPr txBox="1"/>
          <p:nvPr/>
        </p:nvSpPr>
        <p:spPr>
          <a:xfrm>
            <a:off x="2575776" y="193183"/>
            <a:ext cx="6439436" cy="461665"/>
          </a:xfrm>
          <a:prstGeom prst="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wrap="square">
            <a:spAutoFit/>
          </a:bodyPr>
          <a:lstStyle/>
          <a:p>
            <a:r>
              <a:rPr dirty="0" lang="en-US" sz="2400">
                <a:latin charset="0" panose="020B0606030402020204" pitchFamily="34" typeface="Franklin Gothic Medium Cond"/>
                <a:ea charset="0" panose="020F0502020204030204" pitchFamily="34" typeface="Calibri"/>
                <a:cs charset="0" panose="02020603050405020304" pitchFamily="18" typeface="Times New Roman"/>
              </a:rPr>
              <a:t>Existing Siliguri-Alipurduar Railway </a:t>
            </a:r>
            <a:r>
              <a:rPr dirty="0" lang="en-US" smtClean="0" sz="2400">
                <a:latin charset="0" panose="020B0606030402020204" pitchFamily="34" typeface="Franklin Gothic Medium Cond"/>
                <a:ea charset="0" panose="020F0502020204030204" pitchFamily="34" typeface="Calibri"/>
                <a:cs charset="0" panose="02020603050405020304" pitchFamily="18" typeface="Times New Roman"/>
              </a:rPr>
              <a:t>track through Duars</a:t>
            </a:r>
            <a:endParaRPr dirty="0" lang="en-IN" sz="2400"/>
          </a:p>
        </p:txBody>
      </p:sp>
      <p:sp>
        <p:nvSpPr>
          <p:cNvPr id="5" name="TextBox 4"/>
          <p:cNvSpPr txBox="1"/>
          <p:nvPr/>
        </p:nvSpPr>
        <p:spPr>
          <a:xfrm>
            <a:off x="8925060" y="1461252"/>
            <a:ext cx="3138152" cy="1140280"/>
          </a:xfrm>
          <a:prstGeom prst="rect">
            <a:avLst/>
          </a:prstGeom>
          <a:solidFill>
            <a:schemeClr val="bg1">
              <a:lumMod val="95000"/>
            </a:schemeClr>
          </a:solidFill>
        </p:spPr>
        <p:txBody>
          <a:bodyPr rtlCol="0" wrap="square">
            <a:spAutoFit/>
          </a:bodyPr>
          <a:lstStyle/>
          <a:p>
            <a:endParaRPr dirty="0" lang="en-IN"/>
          </a:p>
        </p:txBody>
      </p:sp>
    </p:spTree>
    <p:extLst>
      <p:ext uri="{BB962C8B-B14F-4D97-AF65-F5344CB8AC3E}">
        <p14:creationId xmlns:p14="http://schemas.microsoft.com/office/powerpoint/2010/main" val="416029242"/>
      </p:ext>
    </p:extLst>
  </p:cSld>
  <p:clrMapOvr>
    <a:masterClrMapping/>
  </p:clrMapOvr>
  <p:timing>
    <p:tnLst>
      <p:par>
        <p:cTn dur="indefinite" id="1" nodeType="tmRoot" restart="never"/>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822904" y="1944710"/>
            <a:ext cx="10496281" cy="3451538"/>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path path="circle">
              <a:fillToRect l="50000" t="50000" r="50000" b="50000"/>
            </a:path>
            <a:tileRect/>
          </a:gradFill>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smtClean="0">
                <a:latin typeface="Franklin Gothic Medium Cond" panose="020B0606030402020204" pitchFamily="34" charset="0"/>
              </a:rPr>
              <a:t>Retaining Animals in their Habitats</a:t>
            </a:r>
          </a:p>
          <a:p>
            <a:r>
              <a:rPr lang="en-US" sz="3200" dirty="0" smtClean="0">
                <a:latin typeface="Franklin Gothic Medium Cond" panose="020B0606030402020204" pitchFamily="34" charset="0"/>
              </a:rPr>
              <a:t>Restricting Animals in their Habitats</a:t>
            </a:r>
          </a:p>
          <a:p>
            <a:r>
              <a:rPr lang="en-US" sz="3200" dirty="0" smtClean="0">
                <a:latin typeface="Franklin Gothic Medium Cond" panose="020B0606030402020204" pitchFamily="34" charset="0"/>
              </a:rPr>
              <a:t>Guiding animals back into their Habitats</a:t>
            </a:r>
          </a:p>
          <a:p>
            <a:r>
              <a:rPr lang="en-IN" sz="3200" dirty="0" smtClean="0">
                <a:latin typeface="Franklin Gothic Medium Cond" panose="020B0606030402020204" pitchFamily="34" charset="0"/>
              </a:rPr>
              <a:t>Regulation for trains travelling Siliguri–Alipurduar line</a:t>
            </a:r>
          </a:p>
          <a:p>
            <a:r>
              <a:rPr lang="en-US" sz="3200" dirty="0">
                <a:latin typeface="Franklin Gothic Medium Cond" panose="020B0606030402020204" pitchFamily="34" charset="0"/>
              </a:rPr>
              <a:t>Emergency </a:t>
            </a:r>
            <a:r>
              <a:rPr lang="en-US" sz="3200" dirty="0" smtClean="0">
                <a:latin typeface="Franklin Gothic Medium Cond" panose="020B0606030402020204" pitchFamily="34" charset="0"/>
              </a:rPr>
              <a:t>Measures</a:t>
            </a:r>
            <a:endParaRPr lang="en-IN" sz="3200" dirty="0">
              <a:latin typeface="Franklin Gothic Medium Cond" panose="020B0606030402020204" pitchFamily="34" charset="0"/>
            </a:endParaRPr>
          </a:p>
        </p:txBody>
      </p:sp>
      <p:sp>
        <p:nvSpPr>
          <p:cNvPr id="3" name="Title 1"/>
          <p:cNvSpPr txBox="1">
            <a:spLocks/>
          </p:cNvSpPr>
          <p:nvPr/>
        </p:nvSpPr>
        <p:spPr>
          <a:xfrm>
            <a:off x="2910625" y="468157"/>
            <a:ext cx="6065949" cy="510637"/>
          </a:xfrm>
          <a:prstGeom prst="rect">
            <a:avLst/>
          </a:prstGeom>
          <a:solidFill>
            <a:schemeClr val="accent1">
              <a:lumMod val="20000"/>
              <a:lumOff val="80000"/>
            </a:schemeClr>
          </a:solidFill>
        </p:spPr>
        <p:style>
          <a:lnRef idx="1">
            <a:schemeClr val="accent6"/>
          </a:lnRef>
          <a:fillRef idx="2">
            <a:schemeClr val="accent6"/>
          </a:fillRef>
          <a:effectRef idx="1">
            <a:schemeClr val="accent6"/>
          </a:effectRef>
          <a:fontRef idx="minor">
            <a:schemeClr val="dk1"/>
          </a:fontRef>
        </p:style>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smtClean="0">
                <a:latin typeface="Franklin Gothic Medium Cond" panose="020B0606030402020204" pitchFamily="34" charset="0"/>
              </a:rPr>
              <a:t>Prevention and Mitigation Measures </a:t>
            </a:r>
            <a:endParaRPr lang="en-US" sz="3200" dirty="0">
              <a:latin typeface="Franklin Gothic Medium Cond" panose="020B0606030402020204" pitchFamily="34" charset="0"/>
            </a:endParaRPr>
          </a:p>
        </p:txBody>
      </p:sp>
    </p:spTree>
    <p:extLst>
      <p:ext uri="{BB962C8B-B14F-4D97-AF65-F5344CB8AC3E}">
        <p14:creationId xmlns:p14="http://schemas.microsoft.com/office/powerpoint/2010/main" val="2058871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0395" y="274973"/>
            <a:ext cx="6859073" cy="575033"/>
          </a:xfrm>
          <a:solidFill>
            <a:schemeClr val="accent1">
              <a:lumMod val="40000"/>
              <a:lumOff val="60000"/>
            </a:schemeClr>
          </a:solidFill>
        </p:spPr>
        <p:txBody>
          <a:bodyPr>
            <a:noAutofit/>
          </a:bodyPr>
          <a:lstStyle/>
          <a:p>
            <a:pPr algn="ctr"/>
            <a:r>
              <a:rPr lang="en-US" sz="3600" b="1" dirty="0">
                <a:latin typeface="Franklin Gothic Medium Cond" panose="020B0606030402020204" pitchFamily="34" charset="0"/>
              </a:rPr>
              <a:t>Retaining Animals in their </a:t>
            </a:r>
            <a:r>
              <a:rPr lang="en-US" sz="3600" b="1" dirty="0" smtClean="0">
                <a:latin typeface="Franklin Gothic Medium Cond" panose="020B0606030402020204" pitchFamily="34" charset="0"/>
              </a:rPr>
              <a:t>habitats</a:t>
            </a:r>
            <a:endParaRPr lang="en-IN" sz="3600" b="1" dirty="0">
              <a:latin typeface="Franklin Gothic Medium Cond" panose="020B0606030402020204" pitchFamily="34" charset="0"/>
            </a:endParaRPr>
          </a:p>
        </p:txBody>
      </p:sp>
      <p:pic>
        <p:nvPicPr>
          <p:cNvPr id="4" name="Content Placeholder 3"/>
          <p:cNvPicPr>
            <a:picLocks noGrp="1" noChangeAspect="1"/>
          </p:cNvPicPr>
          <p:nvPr>
            <p:ph idx="1"/>
          </p:nvPr>
        </p:nvPicPr>
        <p:blipFill>
          <a:blip r:embed="rId2"/>
          <a:stretch>
            <a:fillRect/>
          </a:stretch>
        </p:blipFill>
        <p:spPr>
          <a:xfrm>
            <a:off x="1753077" y="1235911"/>
            <a:ext cx="8173707" cy="2700669"/>
          </a:xfrm>
          <a:prstGeom prst="rect">
            <a:avLst/>
          </a:prstGeom>
          <a:ln w="88900" cap="sq" cmpd="thickThin">
            <a:solidFill>
              <a:srgbClr val="000000"/>
            </a:solidFill>
            <a:prstDash val="solid"/>
            <a:miter lim="800000"/>
          </a:ln>
          <a:effectLst>
            <a:innerShdw blurRad="76200">
              <a:srgbClr val="000000"/>
            </a:innerShdw>
          </a:effectLst>
        </p:spPr>
      </p:pic>
      <p:sp>
        <p:nvSpPr>
          <p:cNvPr id="5" name="Rectangle 4"/>
          <p:cNvSpPr/>
          <p:nvPr/>
        </p:nvSpPr>
        <p:spPr>
          <a:xfrm>
            <a:off x="326066" y="4322486"/>
            <a:ext cx="11027734" cy="1569660"/>
          </a:xfrm>
          <a:prstGeom prst="rect">
            <a:avLst/>
          </a:prstGeom>
        </p:spPr>
        <p:txBody>
          <a:bodyPr wrap="square">
            <a:spAutoFit/>
          </a:bodyPr>
          <a:lstStyle/>
          <a:p>
            <a:pPr marL="285750" indent="-285750" algn="just">
              <a:buFont typeface="Arial" panose="020B0604020202020204" pitchFamily="34" charset="0"/>
              <a:buChar char="•"/>
            </a:pPr>
            <a:r>
              <a:rPr lang="en-US" sz="2400" dirty="0">
                <a:latin typeface="Franklin Gothic Medium Cond" panose="020B0606030402020204" pitchFamily="34" charset="0"/>
                <a:ea typeface="Bookman Uralic"/>
                <a:cs typeface="Bookman Uralic"/>
              </a:rPr>
              <a:t>To improve the availability of water, </a:t>
            </a:r>
            <a:r>
              <a:rPr lang="en-US" sz="2400" dirty="0" smtClean="0">
                <a:latin typeface="Franklin Gothic Medium Cond" panose="020B0606030402020204" pitchFamily="34" charset="0"/>
                <a:ea typeface="Bookman Uralic"/>
                <a:cs typeface="Bookman Uralic"/>
              </a:rPr>
              <a:t>waterholes </a:t>
            </a:r>
            <a:r>
              <a:rPr lang="en-US" sz="2400" dirty="0">
                <a:latin typeface="Franklin Gothic Medium Cond" panose="020B0606030402020204" pitchFamily="34" charset="0"/>
                <a:ea typeface="Bookman Uralic"/>
                <a:cs typeface="Bookman Uralic"/>
              </a:rPr>
              <a:t>are created and filled with water naturally or artificially. The existing water sources are desilted and disinfected periodically to increase storage</a:t>
            </a:r>
            <a:r>
              <a:rPr lang="en-US" sz="2400" spc="-5" dirty="0">
                <a:latin typeface="Franklin Gothic Medium Cond" panose="020B0606030402020204" pitchFamily="34" charset="0"/>
                <a:ea typeface="Bookman Uralic"/>
                <a:cs typeface="Bookman Uralic"/>
              </a:rPr>
              <a:t> </a:t>
            </a:r>
            <a:r>
              <a:rPr lang="en-US" sz="2400" dirty="0" smtClean="0">
                <a:latin typeface="Franklin Gothic Medium Cond" panose="020B0606030402020204" pitchFamily="34" charset="0"/>
                <a:ea typeface="Bookman Uralic"/>
                <a:cs typeface="Bookman Uralic"/>
              </a:rPr>
              <a:t>capacity.</a:t>
            </a:r>
          </a:p>
          <a:p>
            <a:pPr marL="285750" lvl="0" indent="-285750" algn="just">
              <a:buFont typeface="Arial" panose="020B0604020202020204" pitchFamily="34" charset="0"/>
              <a:buChar char="•"/>
            </a:pPr>
            <a:r>
              <a:rPr lang="en-US" sz="2400" dirty="0" smtClean="0">
                <a:latin typeface="Franklin Gothic Medium Cond" panose="020B0606030402020204" pitchFamily="34" charset="0"/>
              </a:rPr>
              <a:t>Waterholes </a:t>
            </a:r>
            <a:r>
              <a:rPr lang="en-US" sz="2400" dirty="0">
                <a:latin typeface="Franklin Gothic Medium Cond" panose="020B0606030402020204" pitchFamily="34" charset="0"/>
              </a:rPr>
              <a:t>and saltlicks help </a:t>
            </a:r>
            <a:r>
              <a:rPr lang="en-US" sz="2400" dirty="0" smtClean="0">
                <a:latin typeface="Franklin Gothic Medium Cond" panose="020B0606030402020204" pitchFamily="34" charset="0"/>
              </a:rPr>
              <a:t>in </a:t>
            </a:r>
            <a:r>
              <a:rPr lang="en-US" sz="2400" dirty="0">
                <a:latin typeface="Franklin Gothic Medium Cond" panose="020B0606030402020204" pitchFamily="34" charset="0"/>
              </a:rPr>
              <a:t>monitoring and </a:t>
            </a:r>
            <a:r>
              <a:rPr lang="en-US" sz="2400" dirty="0" smtClean="0">
                <a:latin typeface="Franklin Gothic Medium Cond" panose="020B0606030402020204" pitchFamily="34" charset="0"/>
              </a:rPr>
              <a:t>eco-tourism.</a:t>
            </a:r>
            <a:endParaRPr lang="en-IN" sz="2400" dirty="0">
              <a:latin typeface="Franklin Gothic Medium Cond" panose="020B0606030402020204" pitchFamily="34" charset="0"/>
            </a:endParaRPr>
          </a:p>
        </p:txBody>
      </p:sp>
      <p:sp>
        <p:nvSpPr>
          <p:cNvPr id="6" name="TextBox 5"/>
          <p:cNvSpPr txBox="1"/>
          <p:nvPr/>
        </p:nvSpPr>
        <p:spPr>
          <a:xfrm>
            <a:off x="4775914" y="3832222"/>
            <a:ext cx="1815921"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smtClean="0"/>
              <a:t>Waterholes</a:t>
            </a:r>
            <a:endParaRPr lang="en-IN" sz="2000" dirty="0"/>
          </a:p>
        </p:txBody>
      </p:sp>
    </p:spTree>
    <p:extLst>
      <p:ext uri="{BB962C8B-B14F-4D97-AF65-F5344CB8AC3E}">
        <p14:creationId xmlns:p14="http://schemas.microsoft.com/office/powerpoint/2010/main" val="3598015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5" name="Content Placeholder 4"/>
          <p:cNvPicPr>
            <a:picLocks noChangeAspect="1" noGrp="1"/>
          </p:cNvPicPr>
          <p:nvPr>
            <p:ph idx="1"/>
          </p:nvPr>
        </p:nvPicPr>
        <p:blipFill rotWithShape="1">
          <a:blip r:embed="rId2"/>
          <a:srcRect b="264" l="163" r="69" t="1"/>
          <a:stretch/>
        </p:blipFill>
        <p:spPr>
          <a:xfrm>
            <a:off x="123345" y="669151"/>
            <a:ext cx="4600524" cy="2237119"/>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p:spPr>
      </p:pic>
      <p:sp>
        <p:nvSpPr>
          <p:cNvPr id="4" name="Title 1"/>
          <p:cNvSpPr>
            <a:spLocks noGrp="1"/>
          </p:cNvSpPr>
          <p:nvPr>
            <p:ph type="title"/>
          </p:nvPr>
        </p:nvSpPr>
        <p:spPr>
          <a:xfrm>
            <a:off x="2546883" y="0"/>
            <a:ext cx="7052256" cy="622451"/>
          </a:xfrm>
          <a:solidFill>
            <a:schemeClr val="accent1">
              <a:lumMod val="40000"/>
              <a:lumOff val="60000"/>
            </a:schemeClr>
          </a:solidFill>
        </p:spPr>
        <p:txBody>
          <a:bodyPr>
            <a:normAutofit/>
          </a:bodyPr>
          <a:lstStyle/>
          <a:p>
            <a:pPr algn="ctr"/>
            <a:r>
              <a:rPr b="1" dirty="0" lang="en-US" sz="3600">
                <a:latin charset="0" panose="020B0606030402020204" pitchFamily="34" typeface="Franklin Gothic Medium Cond"/>
              </a:rPr>
              <a:t>Retaining Animals in their </a:t>
            </a:r>
            <a:r>
              <a:rPr b="1" dirty="0" lang="en-US" smtClean="0" sz="3600">
                <a:latin charset="0" panose="020B0606030402020204" pitchFamily="34" typeface="Franklin Gothic Medium Cond"/>
              </a:rPr>
              <a:t>habitats</a:t>
            </a:r>
            <a:endParaRPr b="1" dirty="0" lang="en-IN" sz="3600">
              <a:latin charset="0" panose="020B0606030402020204" pitchFamily="34" typeface="Franklin Gothic Medium Cond"/>
            </a:endParaRPr>
          </a:p>
        </p:txBody>
      </p:sp>
      <p:sp>
        <p:nvSpPr>
          <p:cNvPr id="8" name="Rectangle 7"/>
          <p:cNvSpPr/>
          <p:nvPr/>
        </p:nvSpPr>
        <p:spPr>
          <a:xfrm>
            <a:off x="5093138" y="1021235"/>
            <a:ext cx="6433454" cy="5301451"/>
          </a:xfrm>
          <a:prstGeom prst="rect">
            <a:avLst/>
          </a:prstGeom>
        </p:spPr>
        <p:txBody>
          <a:bodyPr wrap="square">
            <a:spAutoFit/>
          </a:bodyPr>
          <a:lstStyle/>
          <a:p>
            <a:pPr indent="-342900" lvl="0" marL="342900">
              <a:spcBef>
                <a:spcPts val="110"/>
              </a:spcBef>
              <a:spcAft>
                <a:spcPts val="0"/>
              </a:spcAft>
              <a:buSzPts val="1100"/>
              <a:buFont charset="0" panose="020B0604020202020204" pitchFamily="34" typeface="Arial"/>
              <a:buChar char="•"/>
              <a:tabLst>
                <a:tab algn="l" pos="914400"/>
              </a:tabLst>
            </a:pPr>
            <a:r>
              <a:rPr dirty="0" lang="en-US" sz="2400">
                <a:latin charset="0" panose="020B0606030402020204" pitchFamily="34" typeface="Franklin Gothic Medium Cond"/>
                <a:ea charset="2" panose="05000000000000000000" pitchFamily="2" typeface="Wingdings"/>
                <a:cs charset="2" panose="05000000000000000000" pitchFamily="2" typeface="Wingdings"/>
              </a:rPr>
              <a:t>Plantation of fodder grass </a:t>
            </a:r>
            <a:r>
              <a:rPr dirty="0" lang="en-US" smtClean="0" sz="2400">
                <a:latin charset="0" panose="020B0606030402020204" pitchFamily="34" typeface="Franklin Gothic Medium Cond"/>
                <a:ea charset="2" panose="05000000000000000000" pitchFamily="2" typeface="Wingdings"/>
                <a:cs charset="2" panose="05000000000000000000" pitchFamily="2" typeface="Wingdings"/>
              </a:rPr>
              <a:t>keeps elephant and other herbivorous </a:t>
            </a:r>
            <a:r>
              <a:rPr dirty="0" lang="en-US" sz="2400">
                <a:latin charset="0" panose="020B0606030402020204" pitchFamily="34" typeface="Franklin Gothic Medium Cond"/>
                <a:ea charset="2" panose="05000000000000000000" pitchFamily="2" typeface="Wingdings"/>
                <a:cs charset="2" panose="05000000000000000000" pitchFamily="2" typeface="Wingdings"/>
              </a:rPr>
              <a:t>herds confined to</a:t>
            </a:r>
            <a:r>
              <a:rPr dirty="0" lang="en-US" spc="-150" sz="2400">
                <a:latin charset="0" panose="020B0606030402020204" pitchFamily="34" typeface="Franklin Gothic Medium Cond"/>
                <a:ea charset="2" panose="05000000000000000000" pitchFamily="2" typeface="Wingdings"/>
                <a:cs charset="2" panose="05000000000000000000" pitchFamily="2" typeface="Wingdings"/>
              </a:rPr>
              <a:t> </a:t>
            </a:r>
            <a:r>
              <a:rPr dirty="0" lang="en-US" sz="2400">
                <a:latin charset="0" panose="020B0606030402020204" pitchFamily="34" typeface="Franklin Gothic Medium Cond"/>
                <a:ea charset="2" panose="05000000000000000000" pitchFamily="2" typeface="Wingdings"/>
                <a:cs charset="2" panose="05000000000000000000" pitchFamily="2" typeface="Wingdings"/>
              </a:rPr>
              <a:t>forest</a:t>
            </a:r>
            <a:r>
              <a:rPr dirty="0" lang="en-US" smtClean="0" sz="2400">
                <a:latin charset="0" panose="020B0606030402020204" pitchFamily="34" typeface="Franklin Gothic Medium Cond"/>
                <a:ea charset="2" panose="05000000000000000000" pitchFamily="2" typeface="Wingdings"/>
                <a:cs charset="2" panose="05000000000000000000" pitchFamily="2" typeface="Wingdings"/>
              </a:rPr>
              <a:t>.</a:t>
            </a:r>
          </a:p>
          <a:p>
            <a:pPr indent="-342900" lvl="0" marL="342900">
              <a:spcBef>
                <a:spcPts val="110"/>
              </a:spcBef>
              <a:spcAft>
                <a:spcPts val="0"/>
              </a:spcAft>
              <a:buSzPts val="1100"/>
              <a:buFont charset="0" panose="020B0604020202020204" pitchFamily="34" typeface="Arial"/>
              <a:buChar char="•"/>
              <a:tabLst>
                <a:tab algn="l" pos="914400"/>
              </a:tabLst>
            </a:pPr>
            <a:r>
              <a:rPr dirty="0" lang="en-US" sz="2400">
                <a:latin charset="0" panose="020B0606030402020204" pitchFamily="34" typeface="Franklin Gothic Medium Cond"/>
                <a:ea charset="2" panose="05000000000000000000" pitchFamily="2" typeface="Wingdings"/>
                <a:cs charset="2" panose="05000000000000000000" pitchFamily="2" typeface="Wingdings"/>
              </a:rPr>
              <a:t>Coppicing and pollarding of fodder plants preferred by elephants and other herbivores </a:t>
            </a:r>
            <a:r>
              <a:rPr dirty="0" lang="en-US" smtClean="0" sz="2400">
                <a:latin charset="0" panose="020B0606030402020204" pitchFamily="34" typeface="Franklin Gothic Medium Cond"/>
                <a:ea charset="2" panose="05000000000000000000" pitchFamily="2" typeface="Wingdings"/>
                <a:cs charset="2" panose="05000000000000000000" pitchFamily="2" typeface="Wingdings"/>
              </a:rPr>
              <a:t>for fresh fodder at appropriate scale.</a:t>
            </a:r>
          </a:p>
          <a:p>
            <a:pPr indent="-342900" lvl="0" marL="342900">
              <a:spcBef>
                <a:spcPts val="110"/>
              </a:spcBef>
              <a:spcAft>
                <a:spcPts val="0"/>
              </a:spcAft>
              <a:buSzPts val="1100"/>
              <a:buFont charset="0" panose="020B0604020202020204" pitchFamily="34" typeface="Arial"/>
              <a:buChar char="•"/>
              <a:tabLst>
                <a:tab algn="l" pos="914400"/>
              </a:tabLst>
            </a:pPr>
            <a:endParaRPr dirty="0" lang="en-US" sz="2400">
              <a:latin charset="0" panose="020B0606030402020204" pitchFamily="34" typeface="Franklin Gothic Medium Cond"/>
              <a:ea charset="2" panose="05000000000000000000" pitchFamily="2" typeface="Wingdings"/>
              <a:cs charset="2" panose="05000000000000000000" pitchFamily="2" typeface="Wingdings"/>
            </a:endParaRPr>
          </a:p>
          <a:p>
            <a:pPr indent="-342900" lvl="0" marL="342900">
              <a:spcBef>
                <a:spcPts val="110"/>
              </a:spcBef>
              <a:spcAft>
                <a:spcPts val="0"/>
              </a:spcAft>
              <a:buSzPts val="1100"/>
              <a:buFont charset="0" panose="020B0604020202020204" pitchFamily="34" typeface="Arial"/>
              <a:buChar char="•"/>
              <a:tabLst>
                <a:tab algn="l" pos="914400"/>
              </a:tabLst>
            </a:pPr>
            <a:endParaRPr dirty="0" lang="en-US" smtClean="0" sz="2400">
              <a:latin charset="0" panose="020B0606030402020204" pitchFamily="34" typeface="Franklin Gothic Medium Cond"/>
              <a:ea charset="2" panose="05000000000000000000" pitchFamily="2" typeface="Wingdings"/>
              <a:cs charset="2" panose="05000000000000000000" pitchFamily="2" typeface="Wingdings"/>
            </a:endParaRPr>
          </a:p>
          <a:p>
            <a:pPr algn="just" indent="-342900" marL="342900">
              <a:buFont charset="0" panose="020B0604020202020204" pitchFamily="34" typeface="Arial"/>
              <a:buChar char="•"/>
            </a:pPr>
            <a:r>
              <a:rPr dirty="0" lang="en-US" sz="2400">
                <a:latin charset="0" panose="020B0606030402020204" pitchFamily="34" typeface="Franklin Gothic Medium Cond"/>
              </a:rPr>
              <a:t>Invasive species like Lantana, </a:t>
            </a:r>
            <a:r>
              <a:rPr dirty="0" err="1" lang="en-US" sz="2400">
                <a:latin charset="0" panose="020B0606030402020204" pitchFamily="34" typeface="Franklin Gothic Medium Cond"/>
              </a:rPr>
              <a:t>Parthenium</a:t>
            </a:r>
            <a:r>
              <a:rPr dirty="0" lang="en-US" sz="2400">
                <a:latin charset="0" panose="020B0606030402020204" pitchFamily="34" typeface="Franklin Gothic Medium Cond"/>
              </a:rPr>
              <a:t> and </a:t>
            </a:r>
            <a:r>
              <a:rPr dirty="0" err="1" lang="en-US" sz="2400">
                <a:latin charset="0" panose="020B0606030402020204" pitchFamily="34" typeface="Franklin Gothic Medium Cond"/>
              </a:rPr>
              <a:t>Mikania</a:t>
            </a:r>
            <a:r>
              <a:rPr dirty="0" lang="en-US" sz="2400">
                <a:latin charset="0" panose="020B0606030402020204" pitchFamily="34" typeface="Franklin Gothic Medium Cond"/>
              </a:rPr>
              <a:t> needs to be removed from wildlife habitats and rigorous monitoring and ecological restoration should be done to prevent reinvasion.</a:t>
            </a:r>
          </a:p>
          <a:p>
            <a:pPr algn="just" indent="-342900" marL="342900">
              <a:buFont charset="0" panose="020B0604020202020204" pitchFamily="34" typeface="Arial"/>
              <a:buChar char="•"/>
            </a:pPr>
            <a:r>
              <a:rPr dirty="0" lang="en-US" sz="2400">
                <a:latin charset="0" panose="020B0606030402020204" pitchFamily="34" typeface="Franklin Gothic Medium Cond"/>
              </a:rPr>
              <a:t>After removal of weeds locally available palatable grasses are planted, grass seeds </a:t>
            </a:r>
            <a:r>
              <a:rPr dirty="0" lang="en-US" smtClean="0" sz="2400">
                <a:latin charset="0" panose="020B0606030402020204" pitchFamily="34" typeface="Franklin Gothic Medium Cond"/>
              </a:rPr>
              <a:t>need to be sown </a:t>
            </a:r>
            <a:r>
              <a:rPr dirty="0" lang="en-US" sz="2400">
                <a:latin charset="0" panose="020B0606030402020204" pitchFamily="34" typeface="Franklin Gothic Medium Cond"/>
              </a:rPr>
              <a:t>in the area</a:t>
            </a:r>
            <a:endParaRPr dirty="0" lang="en-US" sz="2400">
              <a:latin charset="0" panose="020B0606030402020204" pitchFamily="34" typeface="Franklin Gothic Medium Cond"/>
              <a:ea charset="2" panose="05000000000000000000" pitchFamily="2" typeface="Wingdings"/>
              <a:cs charset="2" panose="05000000000000000000" pitchFamily="2" typeface="Wingdings"/>
            </a:endParaRPr>
          </a:p>
        </p:txBody>
      </p:sp>
      <p:sp>
        <p:nvSpPr>
          <p:cNvPr id="10" name="Rectangle 9"/>
          <p:cNvSpPr/>
          <p:nvPr/>
        </p:nvSpPr>
        <p:spPr>
          <a:xfrm>
            <a:off x="1047589" y="2615124"/>
            <a:ext cx="2752035"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dirty="0" lang="en-US" smtClean="0">
                <a:latin charset="0" panose="020B0606030402020204" pitchFamily="34" typeface="Franklin Gothic Medium Cond"/>
              </a:rPr>
              <a:t>Creation </a:t>
            </a:r>
            <a:r>
              <a:rPr dirty="0" lang="en-US">
                <a:latin charset="0" panose="020B0606030402020204" pitchFamily="34" typeface="Franklin Gothic Medium Cond"/>
              </a:rPr>
              <a:t>of Fodder Plantations</a:t>
            </a:r>
            <a:endParaRPr dirty="0" lang="en-IN">
              <a:latin charset="0" panose="020B0606030402020204" pitchFamily="34" typeface="Franklin Gothic Medium Cond"/>
            </a:endParaRPr>
          </a:p>
        </p:txBody>
      </p:sp>
      <p:pic>
        <p:nvPicPr>
          <p:cNvPr id="2" name="Picture 1"/>
          <p:cNvPicPr>
            <a:picLocks noChangeAspect="1"/>
          </p:cNvPicPr>
          <p:nvPr/>
        </p:nvPicPr>
        <p:blipFill>
          <a:blip r:embed="rId3"/>
          <a:stretch>
            <a:fillRect/>
          </a:stretch>
        </p:blipFill>
        <p:spPr>
          <a:xfrm>
            <a:off x="123344" y="3126184"/>
            <a:ext cx="2423539" cy="1804245"/>
          </a:xfrm>
          <a:prstGeom prst="rect">
            <a:avLst/>
          </a:prstGeom>
        </p:spPr>
      </p:pic>
      <p:pic>
        <p:nvPicPr>
          <p:cNvPr id="7" name="Picture 6"/>
          <p:cNvPicPr>
            <a:picLocks noChangeAspect="1"/>
          </p:cNvPicPr>
          <p:nvPr/>
        </p:nvPicPr>
        <p:blipFill>
          <a:blip r:embed="rId4"/>
          <a:stretch>
            <a:fillRect/>
          </a:stretch>
        </p:blipFill>
        <p:spPr>
          <a:xfrm>
            <a:off x="1047589" y="4466233"/>
            <a:ext cx="2552727" cy="1887539"/>
          </a:xfrm>
          <a:prstGeom prst="rect">
            <a:avLst/>
          </a:prstGeom>
        </p:spPr>
      </p:pic>
      <p:pic>
        <p:nvPicPr>
          <p:cNvPr id="3" name="Picture 2"/>
          <p:cNvPicPr>
            <a:picLocks noChangeAspect="1"/>
          </p:cNvPicPr>
          <p:nvPr/>
        </p:nvPicPr>
        <p:blipFill>
          <a:blip r:embed="rId5"/>
          <a:stretch>
            <a:fillRect/>
          </a:stretch>
        </p:blipFill>
        <p:spPr>
          <a:xfrm>
            <a:off x="2480577" y="3126183"/>
            <a:ext cx="2374757" cy="1820069"/>
          </a:xfrm>
          <a:prstGeom prst="rect">
            <a:avLst/>
          </a:prstGeom>
        </p:spPr>
      </p:pic>
      <p:pic>
        <p:nvPicPr>
          <p:cNvPr id="13" name="Picture 12"/>
          <p:cNvPicPr>
            <a:picLocks noChangeAspect="1"/>
          </p:cNvPicPr>
          <p:nvPr/>
        </p:nvPicPr>
        <p:blipFill>
          <a:blip r:embed="rId6"/>
          <a:stretch>
            <a:fillRect/>
          </a:stretch>
        </p:blipFill>
        <p:spPr>
          <a:xfrm>
            <a:off x="226655" y="6310393"/>
            <a:ext cx="3822523" cy="536494"/>
          </a:xfrm>
          <a:prstGeom prst="rect">
            <a:avLst/>
          </a:prstGeom>
        </p:spPr>
      </p:pic>
    </p:spTree>
    <p:extLst>
      <p:ext uri="{BB962C8B-B14F-4D97-AF65-F5344CB8AC3E}">
        <p14:creationId xmlns:p14="http://schemas.microsoft.com/office/powerpoint/2010/main" val="2501481186"/>
      </p:ext>
    </p:extLst>
  </p:cSld>
  <p:clrMapOvr>
    <a:masterClrMapping/>
  </p:clrMapOvr>
  <mc:AlternateContent xmlns:mc="http://schemas.openxmlformats.org/markup-compatibility/2006" xmlns:p14="http://schemas.microsoft.com/office/powerpoint/2010/main">
    <mc:Choice Requires="p14">
      <p:transition p14:dur="2000" spd="slow"/>
    </mc:Choice>
    <mc:Fallback xmlns="">
      <p:transition spd="slow"/>
    </mc:Fallback>
  </mc:AlternateContent>
  <p:timing>
    <p:tnLst>
      <p:par>
        <p:cTn dur="indefinite" id="1" nodeType="tmRoot" restart="never"/>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8853" y="46529"/>
            <a:ext cx="6588617" cy="597416"/>
          </a:xfrm>
          <a:solidFill>
            <a:schemeClr val="accent1">
              <a:lumMod val="40000"/>
              <a:lumOff val="60000"/>
            </a:schemeClr>
          </a:solidFill>
        </p:spPr>
        <p:txBody>
          <a:bodyPr>
            <a:normAutofit/>
          </a:bodyPr>
          <a:lstStyle/>
          <a:p>
            <a:pPr algn="ctr"/>
            <a:r>
              <a:rPr lang="en-US" sz="3600" b="1" dirty="0">
                <a:latin typeface="Franklin Gothic Medium Cond" panose="020B0606030402020204" pitchFamily="34" charset="0"/>
              </a:rPr>
              <a:t>Restricting Animals in their </a:t>
            </a:r>
            <a:r>
              <a:rPr lang="en-US" sz="3600" b="1" dirty="0" smtClean="0">
                <a:latin typeface="Franklin Gothic Medium Cond" panose="020B0606030402020204" pitchFamily="34" charset="0"/>
              </a:rPr>
              <a:t>Habitats</a:t>
            </a:r>
            <a:endParaRPr lang="en-IN" sz="3600" b="1" dirty="0">
              <a:latin typeface="Franklin Gothic Medium Cond" panose="020B0606030402020204" pitchFamily="34" charset="0"/>
            </a:endParaRPr>
          </a:p>
        </p:txBody>
      </p:sp>
      <p:pic>
        <p:nvPicPr>
          <p:cNvPr id="9" name="Picture 8"/>
          <p:cNvPicPr>
            <a:picLocks noChangeAspect="1"/>
          </p:cNvPicPr>
          <p:nvPr/>
        </p:nvPicPr>
        <p:blipFill>
          <a:blip r:embed="rId2"/>
          <a:stretch>
            <a:fillRect/>
          </a:stretch>
        </p:blipFill>
        <p:spPr>
          <a:xfrm>
            <a:off x="177617" y="1239545"/>
            <a:ext cx="5289170" cy="3615720"/>
          </a:xfrm>
          <a:prstGeom prst="rect">
            <a:avLst/>
          </a:prstGeom>
        </p:spPr>
      </p:pic>
      <p:sp>
        <p:nvSpPr>
          <p:cNvPr id="11" name="Rectangle 10"/>
          <p:cNvSpPr/>
          <p:nvPr/>
        </p:nvSpPr>
        <p:spPr>
          <a:xfrm>
            <a:off x="177617" y="5212799"/>
            <a:ext cx="5708028" cy="1569660"/>
          </a:xfrm>
          <a:prstGeom prst="rect">
            <a:avLst/>
          </a:prstGeom>
        </p:spPr>
        <p:txBody>
          <a:bodyPr wrap="square">
            <a:spAutoFit/>
          </a:bodyPr>
          <a:lstStyle/>
          <a:p>
            <a:pPr marL="342900" indent="-342900" algn="just">
              <a:buFont typeface="Arial" panose="020B0604020202020204" pitchFamily="34" charset="0"/>
              <a:buChar char="•"/>
            </a:pPr>
            <a:r>
              <a:rPr lang="en-US" sz="2400" dirty="0">
                <a:latin typeface="Franklin Gothic Medium Cond" panose="020B0606030402020204" pitchFamily="34" charset="0"/>
              </a:rPr>
              <a:t>Though successful in reducing </a:t>
            </a:r>
            <a:r>
              <a:rPr lang="en-US" sz="2400" dirty="0" smtClean="0">
                <a:latin typeface="Franklin Gothic Medium Cond" panose="020B0606030402020204" pitchFamily="34" charset="0"/>
              </a:rPr>
              <a:t>human-animal </a:t>
            </a:r>
            <a:r>
              <a:rPr lang="en-US" sz="2400" dirty="0">
                <a:latin typeface="Franklin Gothic Medium Cond" panose="020B0606030402020204" pitchFamily="34" charset="0"/>
              </a:rPr>
              <a:t>conflict but maintenance by the community is </a:t>
            </a:r>
            <a:r>
              <a:rPr lang="en-US" sz="2400" dirty="0" smtClean="0">
                <a:latin typeface="Franklin Gothic Medium Cond" panose="020B0606030402020204" pitchFamily="34" charset="0"/>
              </a:rPr>
              <a:t>poor. </a:t>
            </a:r>
          </a:p>
          <a:p>
            <a:pPr marL="342900" indent="-342900" algn="just">
              <a:buFont typeface="Arial" panose="020B0604020202020204" pitchFamily="34" charset="0"/>
              <a:buChar char="•"/>
            </a:pPr>
            <a:r>
              <a:rPr lang="en-US" sz="2400" dirty="0" smtClean="0">
                <a:latin typeface="Franklin Gothic Medium Cond" panose="020B0606030402020204" pitchFamily="34" charset="0"/>
              </a:rPr>
              <a:t>Responsible for injuring/killing of animals.</a:t>
            </a:r>
            <a:endParaRPr lang="en-US" sz="2400" dirty="0">
              <a:latin typeface="Franklin Gothic Medium Cond" panose="020B0606030402020204" pitchFamily="34" charset="0"/>
            </a:endParaRPr>
          </a:p>
        </p:txBody>
      </p:sp>
      <p:sp>
        <p:nvSpPr>
          <p:cNvPr id="12" name="Rectangle 11"/>
          <p:cNvSpPr/>
          <p:nvPr/>
        </p:nvSpPr>
        <p:spPr>
          <a:xfrm>
            <a:off x="3490176" y="673825"/>
            <a:ext cx="4417452" cy="52322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US" sz="2800" dirty="0">
                <a:latin typeface="Franklin Gothic Medium Cond" pitchFamily="34" charset="0"/>
              </a:rPr>
              <a:t>Installation of barriers</a:t>
            </a:r>
            <a:endParaRPr lang="en-IN" sz="2800" dirty="0"/>
          </a:p>
        </p:txBody>
      </p:sp>
      <p:sp>
        <p:nvSpPr>
          <p:cNvPr id="4" name="TextBox 3"/>
          <p:cNvSpPr txBox="1"/>
          <p:nvPr/>
        </p:nvSpPr>
        <p:spPr>
          <a:xfrm>
            <a:off x="551642" y="4662482"/>
            <a:ext cx="4314422"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latin typeface="Franklin Gothic Medium Cond" panose="020B0606030402020204" pitchFamily="34" charset="0"/>
              </a:rPr>
              <a:t>Solar Powered Electric Fencing </a:t>
            </a:r>
            <a:endParaRPr lang="en-IN" dirty="0">
              <a:latin typeface="Franklin Gothic Medium Cond" panose="020B0606030402020204" pitchFamily="34" charset="0"/>
            </a:endParaRP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869100" y="1358553"/>
            <a:ext cx="6073280" cy="32301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6075700" y="5196095"/>
            <a:ext cx="5660079" cy="1200329"/>
          </a:xfrm>
          <a:prstGeom prst="rect">
            <a:avLst/>
          </a:prstGeom>
          <a:noFill/>
        </p:spPr>
        <p:txBody>
          <a:bodyPr wrap="square" rtlCol="0">
            <a:spAutoFit/>
          </a:bodyPr>
          <a:lstStyle/>
          <a:p>
            <a:pPr marL="342900" lvl="0" indent="-342900" algn="just">
              <a:spcBef>
                <a:spcPct val="20000"/>
              </a:spcBef>
              <a:buFont typeface="Arial" panose="020B0604020202020204" pitchFamily="34" charset="0"/>
              <a:buChar char="•"/>
            </a:pPr>
            <a:r>
              <a:rPr lang="en-US" sz="2400" dirty="0">
                <a:solidFill>
                  <a:prstClr val="black"/>
                </a:solidFill>
                <a:latin typeface="Franklin Gothic Medium Cond" panose="020B0606030402020204" pitchFamily="34" charset="0"/>
              </a:rPr>
              <a:t>Effective where there is a clear boundary between wildlife habitat and human use </a:t>
            </a:r>
            <a:r>
              <a:rPr lang="en-US" sz="2400" dirty="0" smtClean="0">
                <a:solidFill>
                  <a:prstClr val="black"/>
                </a:solidFill>
                <a:latin typeface="Franklin Gothic Medium Cond" panose="020B0606030402020204" pitchFamily="34" charset="0"/>
              </a:rPr>
              <a:t>landscape.</a:t>
            </a:r>
          </a:p>
        </p:txBody>
      </p:sp>
      <p:sp>
        <p:nvSpPr>
          <p:cNvPr id="13" name="TextBox 12"/>
          <p:cNvSpPr txBox="1"/>
          <p:nvPr/>
        </p:nvSpPr>
        <p:spPr>
          <a:xfrm>
            <a:off x="7907628" y="4588706"/>
            <a:ext cx="1996225"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smtClean="0">
                <a:latin typeface="Franklin Gothic Medium Cond" pitchFamily="34" charset="0"/>
              </a:rPr>
              <a:t>Deep trenches</a:t>
            </a:r>
            <a:endParaRPr lang="en-US" sz="1600" dirty="0">
              <a:latin typeface="Franklin Gothic Medium Cond" pitchFamily="34" charset="0"/>
            </a:endParaRPr>
          </a:p>
        </p:txBody>
      </p:sp>
    </p:spTree>
    <p:extLst>
      <p:ext uri="{BB962C8B-B14F-4D97-AF65-F5344CB8AC3E}">
        <p14:creationId xmlns:p14="http://schemas.microsoft.com/office/powerpoint/2010/main" val="31294051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393324" y="157471"/>
            <a:ext cx="6400800" cy="652306"/>
          </a:xfrm>
          <a:solidFill>
            <a:schemeClr val="accent1">
              <a:lumMod val="40000"/>
              <a:lumOff val="60000"/>
            </a:schemeClr>
          </a:solidFill>
        </p:spPr>
        <p:txBody>
          <a:bodyPr>
            <a:normAutofit/>
          </a:bodyPr>
          <a:lstStyle/>
          <a:p>
            <a:pPr algn="ctr"/>
            <a:r>
              <a:rPr lang="en-US" sz="3600" b="1" dirty="0">
                <a:latin typeface="Franklin Gothic Medium Cond" panose="020B0606030402020204" pitchFamily="34" charset="0"/>
              </a:rPr>
              <a:t>Restricting Animals in their </a:t>
            </a:r>
            <a:r>
              <a:rPr lang="en-US" sz="3600" b="1" dirty="0" smtClean="0">
                <a:latin typeface="Franklin Gothic Medium Cond" panose="020B0606030402020204" pitchFamily="34" charset="0"/>
              </a:rPr>
              <a:t>Habitats</a:t>
            </a:r>
            <a:endParaRPr lang="en-IN" sz="3600" b="1" dirty="0">
              <a:latin typeface="Franklin Gothic Medium Cond" panose="020B0606030402020204" pitchFamily="34" charset="0"/>
            </a:endParaRPr>
          </a:p>
        </p:txBody>
      </p:sp>
      <p:pic>
        <p:nvPicPr>
          <p:cNvPr id="6" name="Picture 5"/>
          <p:cNvPicPr>
            <a:picLocks noChangeAspect="1"/>
          </p:cNvPicPr>
          <p:nvPr/>
        </p:nvPicPr>
        <p:blipFill>
          <a:blip r:embed="rId2"/>
          <a:stretch>
            <a:fillRect/>
          </a:stretch>
        </p:blipFill>
        <p:spPr>
          <a:xfrm>
            <a:off x="5462787" y="1220317"/>
            <a:ext cx="5716076" cy="30554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Rectangle 6"/>
          <p:cNvSpPr/>
          <p:nvPr/>
        </p:nvSpPr>
        <p:spPr>
          <a:xfrm>
            <a:off x="5462787" y="4500067"/>
            <a:ext cx="6578959" cy="1938992"/>
          </a:xfrm>
          <a:prstGeom prst="rect">
            <a:avLst/>
          </a:prstGeom>
        </p:spPr>
        <p:txBody>
          <a:bodyPr wrap="square">
            <a:spAutoFit/>
          </a:bodyPr>
          <a:lstStyle/>
          <a:p>
            <a:pPr marL="285750" indent="-285750" algn="just">
              <a:buFont typeface="Arial" panose="020B0604020202020204" pitchFamily="34" charset="0"/>
              <a:buChar char="•"/>
            </a:pPr>
            <a:r>
              <a:rPr lang="en-US" sz="2400" b="1" dirty="0" smtClean="0">
                <a:latin typeface="Franklin Gothic Medium Cond" panose="020B0606030402020204" pitchFamily="34" charset="0"/>
              </a:rPr>
              <a:t>Concrete/</a:t>
            </a:r>
            <a:r>
              <a:rPr lang="en-US" sz="2400" b="1" dirty="0" err="1" smtClean="0">
                <a:latin typeface="Franklin Gothic Medium Cond" panose="020B0606030402020204" pitchFamily="34" charset="0"/>
              </a:rPr>
              <a:t>masonary</a:t>
            </a:r>
            <a:r>
              <a:rPr lang="en-US" sz="2400" dirty="0" smtClean="0">
                <a:latin typeface="Franklin Gothic Medium Cond" panose="020B0606030402020204" pitchFamily="34" charset="0"/>
              </a:rPr>
              <a:t> </a:t>
            </a:r>
            <a:r>
              <a:rPr lang="en-US" sz="2400" dirty="0">
                <a:latin typeface="Franklin Gothic Medium Cond" panose="020B0606030402020204" pitchFamily="34" charset="0"/>
              </a:rPr>
              <a:t>structures like </a:t>
            </a:r>
            <a:r>
              <a:rPr lang="en-US" sz="2400" dirty="0" smtClean="0">
                <a:latin typeface="Franklin Gothic Medium Cond" panose="020B0606030402020204" pitchFamily="34" charset="0"/>
              </a:rPr>
              <a:t>pillars/precast </a:t>
            </a:r>
            <a:r>
              <a:rPr lang="en-US" sz="2400" dirty="0">
                <a:latin typeface="Franklin Gothic Medium Cond" panose="020B0606030402020204" pitchFamily="34" charset="0"/>
              </a:rPr>
              <a:t>blocks  </a:t>
            </a:r>
            <a:r>
              <a:rPr lang="en-US" sz="2400" dirty="0" smtClean="0">
                <a:latin typeface="Franklin Gothic Medium Cond" panose="020B0606030402020204" pitchFamily="34" charset="0"/>
              </a:rPr>
              <a:t>are created to deter the </a:t>
            </a:r>
            <a:r>
              <a:rPr lang="en-US" sz="2400" dirty="0">
                <a:latin typeface="Franklin Gothic Medium Cond" panose="020B0606030402020204" pitchFamily="34" charset="0"/>
              </a:rPr>
              <a:t>movement of elephants into roads or rails cutting the forests.</a:t>
            </a:r>
          </a:p>
          <a:p>
            <a:pPr marL="285750" indent="-285750" algn="just">
              <a:buFont typeface="Arial" panose="020B0604020202020204" pitchFamily="34" charset="0"/>
              <a:buChar char="•"/>
            </a:pPr>
            <a:r>
              <a:rPr lang="en-US" sz="2400" dirty="0" smtClean="0">
                <a:latin typeface="Franklin Gothic Medium Cond" panose="020B0606030402020204" pitchFamily="34" charset="0"/>
              </a:rPr>
              <a:t>These </a:t>
            </a:r>
            <a:r>
              <a:rPr lang="en-US" sz="2400" dirty="0">
                <a:latin typeface="Franklin Gothic Medium Cond" panose="020B0606030402020204" pitchFamily="34" charset="0"/>
              </a:rPr>
              <a:t>structures are more prominent and effective as barriers for crop protection.</a:t>
            </a:r>
          </a:p>
        </p:txBody>
      </p:sp>
      <p:pic>
        <p:nvPicPr>
          <p:cNvPr id="9" name="Content Placeholder 8"/>
          <p:cNvPicPr>
            <a:picLocks noGrp="1" noChangeAspect="1"/>
          </p:cNvPicPr>
          <p:nvPr>
            <p:ph idx="1"/>
          </p:nvPr>
        </p:nvPicPr>
        <p:blipFill>
          <a:blip r:embed="rId3"/>
          <a:stretch>
            <a:fillRect/>
          </a:stretch>
        </p:blipFill>
        <p:spPr>
          <a:xfrm>
            <a:off x="838200" y="1220316"/>
            <a:ext cx="4434625" cy="31109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Rectangle 9"/>
          <p:cNvSpPr/>
          <p:nvPr/>
        </p:nvSpPr>
        <p:spPr>
          <a:xfrm>
            <a:off x="369194" y="4500067"/>
            <a:ext cx="4903631" cy="1938992"/>
          </a:xfrm>
          <a:prstGeom prst="rect">
            <a:avLst/>
          </a:prstGeom>
        </p:spPr>
        <p:txBody>
          <a:bodyPr wrap="square">
            <a:spAutoFit/>
          </a:bodyPr>
          <a:lstStyle/>
          <a:p>
            <a:pPr marL="342900" indent="-342900" algn="just">
              <a:buFont typeface="Arial" panose="020B0604020202020204" pitchFamily="34" charset="0"/>
              <a:buChar char="•"/>
            </a:pPr>
            <a:r>
              <a:rPr lang="en-US" sz="2400" b="1" dirty="0" smtClean="0">
                <a:latin typeface="Franklin Gothic Medium Cond" panose="020B0606030402020204" pitchFamily="34" charset="0"/>
              </a:rPr>
              <a:t>Rail </a:t>
            </a:r>
            <a:r>
              <a:rPr lang="en-US" sz="2400" b="1" dirty="0">
                <a:latin typeface="Franklin Gothic Medium Cond" panose="020B0606030402020204" pitchFamily="34" charset="0"/>
              </a:rPr>
              <a:t>fencing </a:t>
            </a:r>
            <a:r>
              <a:rPr lang="en-US" sz="2400" dirty="0">
                <a:latin typeface="Franklin Gothic Medium Cond" panose="020B0606030402020204" pitchFamily="34" charset="0"/>
              </a:rPr>
              <a:t>though expensive is eco-friendly and more effective than solar electric fences, elephant proof trenches, which are partially successful. </a:t>
            </a:r>
            <a:endParaRPr lang="en-IN" sz="2400" dirty="0">
              <a:latin typeface="Franklin Gothic Medium Cond" panose="020B0606030402020204" pitchFamily="34" charset="0"/>
            </a:endParaRPr>
          </a:p>
        </p:txBody>
      </p:sp>
      <p:pic>
        <p:nvPicPr>
          <p:cNvPr id="11" name="Picture 10"/>
          <p:cNvPicPr>
            <a:picLocks noChangeAspect="1"/>
          </p:cNvPicPr>
          <p:nvPr/>
        </p:nvPicPr>
        <p:blipFill>
          <a:blip r:embed="rId4"/>
          <a:stretch>
            <a:fillRect/>
          </a:stretch>
        </p:blipFill>
        <p:spPr>
          <a:xfrm>
            <a:off x="3380684" y="811370"/>
            <a:ext cx="4426080" cy="755970"/>
          </a:xfrm>
          <a:prstGeom prst="rect">
            <a:avLst/>
          </a:prstGeom>
        </p:spPr>
      </p:pic>
    </p:spTree>
    <p:extLst>
      <p:ext uri="{BB962C8B-B14F-4D97-AF65-F5344CB8AC3E}">
        <p14:creationId xmlns:p14="http://schemas.microsoft.com/office/powerpoint/2010/main" val="2701359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336737" y="3808264"/>
            <a:ext cx="6694077" cy="2086725"/>
          </a:xfrm>
          <a:prstGeom prst="rect">
            <a:avLst/>
          </a:prstGeom>
        </p:spPr>
        <p:txBody>
          <a:bodyPr wrap="square">
            <a:spAutoFit/>
          </a:bodyPr>
          <a:lstStyle/>
          <a:p>
            <a:pPr marL="0" indent="0" algn="just">
              <a:buNone/>
            </a:pPr>
            <a:r>
              <a:rPr lang="en-US" sz="2400" dirty="0" smtClean="0">
                <a:latin typeface="Franklin Gothic Medium Cond" panose="020B0606030402020204" pitchFamily="34" charset="0"/>
              </a:rPr>
              <a:t>The </a:t>
            </a:r>
            <a:r>
              <a:rPr lang="en-US" sz="2400" dirty="0">
                <a:latin typeface="Franklin Gothic Medium Cond" panose="020B0606030402020204" pitchFamily="34" charset="0"/>
              </a:rPr>
              <a:t>residents of forest area </a:t>
            </a:r>
            <a:r>
              <a:rPr lang="en-US" sz="2400" dirty="0" smtClean="0">
                <a:latin typeface="Franklin Gothic Medium Cond" panose="020B0606030402020204" pitchFamily="34" charset="0"/>
              </a:rPr>
              <a:t>may be encouraged for  alternate </a:t>
            </a:r>
            <a:r>
              <a:rPr lang="en-US" sz="2400" dirty="0">
                <a:latin typeface="Franklin Gothic Medium Cond" panose="020B0606030402020204" pitchFamily="34" charset="0"/>
              </a:rPr>
              <a:t>cropping with </a:t>
            </a:r>
            <a:r>
              <a:rPr lang="en-US" sz="2400" dirty="0" smtClean="0">
                <a:latin typeface="Franklin Gothic Medium Cond" panose="020B0606030402020204" pitchFamily="34" charset="0"/>
              </a:rPr>
              <a:t>unpalatable crops </a:t>
            </a:r>
            <a:r>
              <a:rPr lang="en-US" sz="2400" dirty="0">
                <a:latin typeface="Franklin Gothic Medium Cond" panose="020B0606030402020204" pitchFamily="34" charset="0"/>
              </a:rPr>
              <a:t>like chilli, citrus, ginger, </a:t>
            </a:r>
            <a:r>
              <a:rPr lang="en-US" sz="2400" dirty="0" smtClean="0">
                <a:latin typeface="Franklin Gothic Medium Cond" panose="020B0606030402020204" pitchFamily="34" charset="0"/>
              </a:rPr>
              <a:t>onion that </a:t>
            </a:r>
            <a:r>
              <a:rPr lang="en-US" sz="2400" dirty="0">
                <a:latin typeface="Franklin Gothic Medium Cond" panose="020B0606030402020204" pitchFamily="34" charset="0"/>
              </a:rPr>
              <a:t>are not liked and consumed by </a:t>
            </a:r>
            <a:r>
              <a:rPr lang="en-US" sz="2400" dirty="0" smtClean="0">
                <a:latin typeface="Franklin Gothic Medium Cond" panose="020B0606030402020204" pitchFamily="34" charset="0"/>
              </a:rPr>
              <a:t>elephants and other wild herbivores </a:t>
            </a:r>
            <a:r>
              <a:rPr lang="en-US" sz="2400" dirty="0">
                <a:latin typeface="Franklin Gothic Medium Cond" panose="020B0606030402020204" pitchFamily="34" charset="0"/>
              </a:rPr>
              <a:t>in </a:t>
            </a:r>
            <a:r>
              <a:rPr lang="en-US" sz="2400" dirty="0" smtClean="0">
                <a:latin typeface="Franklin Gothic Medium Cond" panose="020B0606030402020204" pitchFamily="34" charset="0"/>
              </a:rPr>
              <a:t>forest </a:t>
            </a:r>
            <a:r>
              <a:rPr lang="en-US" sz="2400" dirty="0">
                <a:latin typeface="Franklin Gothic Medium Cond" panose="020B0606030402020204" pitchFamily="34" charset="0"/>
              </a:rPr>
              <a:t>fringes as well as areas near settlements in forest </a:t>
            </a:r>
            <a:r>
              <a:rPr lang="en-US" sz="2400" dirty="0" smtClean="0">
                <a:latin typeface="Franklin Gothic Medium Cond" panose="020B0606030402020204" pitchFamily="34" charset="0"/>
              </a:rPr>
              <a:t>fringes </a:t>
            </a:r>
            <a:r>
              <a:rPr lang="en-US" sz="2400" dirty="0">
                <a:latin typeface="Franklin Gothic Medium Cond" panose="020B0606030402020204" pitchFamily="34" charset="0"/>
              </a:rPr>
              <a:t>to deter </a:t>
            </a:r>
            <a:r>
              <a:rPr lang="en-US" sz="2400" dirty="0" smtClean="0">
                <a:latin typeface="Franklin Gothic Medium Cond" panose="020B0606030402020204" pitchFamily="34" charset="0"/>
              </a:rPr>
              <a:t>animals </a:t>
            </a:r>
            <a:r>
              <a:rPr lang="en-US" sz="2400" dirty="0">
                <a:latin typeface="Franklin Gothic Medium Cond" panose="020B0606030402020204" pitchFamily="34" charset="0"/>
              </a:rPr>
              <a:t>from reaching and raiding the crop </a:t>
            </a:r>
            <a:r>
              <a:rPr lang="en-US" sz="2400" dirty="0" smtClean="0">
                <a:latin typeface="Franklin Gothic Medium Cond" panose="020B0606030402020204" pitchFamily="34" charset="0"/>
              </a:rPr>
              <a:t>fields</a:t>
            </a:r>
            <a:r>
              <a:rPr lang="en-US" sz="2400" dirty="0" smtClean="0"/>
              <a:t>.</a:t>
            </a:r>
          </a:p>
        </p:txBody>
      </p:sp>
      <p:sp>
        <p:nvSpPr>
          <p:cNvPr id="8" name="Title 1"/>
          <p:cNvSpPr>
            <a:spLocks noGrp="1"/>
          </p:cNvSpPr>
          <p:nvPr>
            <p:ph type="title"/>
          </p:nvPr>
        </p:nvSpPr>
        <p:spPr>
          <a:xfrm>
            <a:off x="3013656" y="61502"/>
            <a:ext cx="6481489" cy="463638"/>
          </a:xfrm>
          <a:solidFill>
            <a:schemeClr val="accent1">
              <a:lumMod val="40000"/>
              <a:lumOff val="60000"/>
            </a:schemeClr>
          </a:solidFill>
        </p:spPr>
        <p:txBody>
          <a:bodyPr>
            <a:noAutofit/>
          </a:bodyPr>
          <a:lstStyle/>
          <a:p>
            <a:pPr algn="ctr"/>
            <a:r>
              <a:rPr lang="en-US" sz="2800" b="1" dirty="0">
                <a:latin typeface="Franklin Gothic Medium Cond" panose="020B0606030402020204" pitchFamily="34" charset="0"/>
              </a:rPr>
              <a:t>Restricting Animals in their </a:t>
            </a:r>
            <a:r>
              <a:rPr lang="en-US" sz="2800" b="1" dirty="0" smtClean="0">
                <a:latin typeface="Franklin Gothic Medium Cond" panose="020B0606030402020204" pitchFamily="34" charset="0"/>
              </a:rPr>
              <a:t>Habitats</a:t>
            </a:r>
            <a:endParaRPr lang="en-IN" sz="2800" b="1" dirty="0">
              <a:latin typeface="Franklin Gothic Medium Cond" panose="020B060603040202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595" y="692833"/>
            <a:ext cx="4800315" cy="29477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Rectangle 9"/>
          <p:cNvSpPr/>
          <p:nvPr/>
        </p:nvSpPr>
        <p:spPr>
          <a:xfrm>
            <a:off x="2040738" y="3464690"/>
            <a:ext cx="1176028"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lang="en-IN" dirty="0">
                <a:latin typeface="Franklin Gothic Medium Cond" panose="020B0606030402020204" pitchFamily="34" charset="0"/>
              </a:rPr>
              <a:t>Bio fencing </a:t>
            </a: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4395" y="692832"/>
            <a:ext cx="6627913" cy="27476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p:cNvSpPr txBox="1"/>
          <p:nvPr/>
        </p:nvSpPr>
        <p:spPr>
          <a:xfrm>
            <a:off x="7898164" y="3271240"/>
            <a:ext cx="1748111"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latin typeface="Franklin Gothic Medium Cond" panose="020B0606030402020204" pitchFamily="34" charset="0"/>
              </a:rPr>
              <a:t>Alternate cropping</a:t>
            </a:r>
            <a:endParaRPr lang="en-IN" dirty="0">
              <a:latin typeface="Franklin Gothic Medium Cond" panose="020B0606030402020204" pitchFamily="34" charset="0"/>
            </a:endParaRPr>
          </a:p>
        </p:txBody>
      </p:sp>
      <p:sp>
        <p:nvSpPr>
          <p:cNvPr id="3" name="Rectangle 2"/>
          <p:cNvSpPr/>
          <p:nvPr/>
        </p:nvSpPr>
        <p:spPr>
          <a:xfrm>
            <a:off x="114297" y="3808264"/>
            <a:ext cx="5028910" cy="1882567"/>
          </a:xfrm>
          <a:prstGeom prst="rect">
            <a:avLst/>
          </a:prstGeom>
        </p:spPr>
        <p:txBody>
          <a:bodyPr wrap="square">
            <a:spAutoFit/>
          </a:bodyPr>
          <a:lstStyle/>
          <a:p>
            <a:pPr lvl="0" algn="just">
              <a:lnSpc>
                <a:spcPct val="90000"/>
              </a:lnSpc>
              <a:spcBef>
                <a:spcPts val="1000"/>
              </a:spcBef>
            </a:pPr>
            <a:r>
              <a:rPr lang="en-US" sz="2400" dirty="0">
                <a:solidFill>
                  <a:prstClr val="black"/>
                </a:solidFill>
                <a:latin typeface="Franklin Gothic Medium Cond" panose="020B0606030402020204" pitchFamily="34" charset="0"/>
              </a:rPr>
              <a:t>Bio fences acts as a biological barricade which is made of thorny plant varieties. Bio fencing is cost effective and widely used</a:t>
            </a:r>
            <a:r>
              <a:rPr lang="en-US" sz="2400" dirty="0" smtClean="0">
                <a:solidFill>
                  <a:prstClr val="black"/>
                </a:solidFill>
                <a:latin typeface="Franklin Gothic Medium Cond" panose="020B0606030402020204" pitchFamily="34" charset="0"/>
              </a:rPr>
              <a:t>.</a:t>
            </a:r>
          </a:p>
          <a:p>
            <a:pPr lvl="0" algn="just">
              <a:lnSpc>
                <a:spcPct val="90000"/>
              </a:lnSpc>
              <a:spcBef>
                <a:spcPts val="1000"/>
              </a:spcBef>
            </a:pPr>
            <a:r>
              <a:rPr lang="en-US" sz="2400" dirty="0" smtClean="0">
                <a:solidFill>
                  <a:prstClr val="black"/>
                </a:solidFill>
                <a:latin typeface="Franklin Gothic Medium Cond" panose="020B0606030402020204" pitchFamily="34" charset="0"/>
              </a:rPr>
              <a:t>Acts as windbreak, enriches soil and prevents soil erosion.</a:t>
            </a:r>
            <a:endParaRPr lang="en-US" sz="2400" dirty="0">
              <a:solidFill>
                <a:prstClr val="black"/>
              </a:solidFill>
              <a:latin typeface="Franklin Gothic Medium Cond" panose="020B0606030402020204" pitchFamily="34" charset="0"/>
            </a:endParaRPr>
          </a:p>
        </p:txBody>
      </p:sp>
    </p:spTree>
    <p:extLst>
      <p:ext uri="{BB962C8B-B14F-4D97-AF65-F5344CB8AC3E}">
        <p14:creationId xmlns:p14="http://schemas.microsoft.com/office/powerpoint/2010/main" val="23221738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5" name="Content Placeholder 4"/>
          <p:cNvPicPr>
            <a:picLocks noChangeAspect="1" noGrp="1"/>
          </p:cNvPicPr>
          <p:nvPr>
            <p:ph idx="1"/>
          </p:nvPr>
        </p:nvPicPr>
        <p:blipFill>
          <a:blip r:embed="rId2"/>
          <a:stretch>
            <a:fillRect/>
          </a:stretch>
        </p:blipFill>
        <p:spPr>
          <a:xfrm>
            <a:off x="169073" y="3977960"/>
            <a:ext cx="6335848" cy="2026330"/>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p:spPr>
      </p:pic>
      <p:sp>
        <p:nvSpPr>
          <p:cNvPr id="4" name="Title 1"/>
          <p:cNvSpPr>
            <a:spLocks noGrp="1"/>
          </p:cNvSpPr>
          <p:nvPr>
            <p:ph type="title"/>
          </p:nvPr>
        </p:nvSpPr>
        <p:spPr>
          <a:xfrm>
            <a:off x="2923505" y="71686"/>
            <a:ext cx="6533552" cy="576571"/>
          </a:xfrm>
          <a:solidFill>
            <a:schemeClr val="accent1">
              <a:lumMod val="60000"/>
              <a:lumOff val="40000"/>
            </a:schemeClr>
          </a:solidFill>
        </p:spPr>
        <p:txBody>
          <a:bodyPr>
            <a:normAutofit fontScale="90000"/>
          </a:bodyPr>
          <a:lstStyle/>
          <a:p>
            <a:pPr algn="ctr"/>
            <a:r>
              <a:rPr b="1" dirty="0" lang="en-US" sz="3600">
                <a:latin charset="0" panose="020B0606030402020204" pitchFamily="34" typeface="Franklin Gothic Medium Cond"/>
              </a:rPr>
              <a:t>Guiding animals back into their </a:t>
            </a:r>
            <a:r>
              <a:rPr b="1" dirty="0" lang="en-US" smtClean="0" sz="3600">
                <a:latin charset="0" panose="020B0606030402020204" pitchFamily="34" typeface="Franklin Gothic Medium Cond"/>
              </a:rPr>
              <a:t>Habitats</a:t>
            </a:r>
            <a:endParaRPr b="1" dirty="0" lang="en-IN" sz="3600">
              <a:latin charset="0" panose="020B0606030402020204" pitchFamily="34" typeface="Franklin Gothic Medium Cond"/>
            </a:endParaRPr>
          </a:p>
        </p:txBody>
      </p:sp>
      <p:sp>
        <p:nvSpPr>
          <p:cNvPr id="8" name="TextBox 7"/>
          <p:cNvSpPr txBox="1"/>
          <p:nvPr/>
        </p:nvSpPr>
        <p:spPr>
          <a:xfrm>
            <a:off x="724836" y="3178187"/>
            <a:ext cx="1616635" cy="707886"/>
          </a:xfrm>
          <a:prstGeom prst="rect">
            <a:avLst/>
          </a:prstGeom>
        </p:spPr>
        <p:style>
          <a:lnRef idx="2">
            <a:schemeClr val="dk1"/>
          </a:lnRef>
          <a:fillRef idx="1">
            <a:schemeClr val="lt1"/>
          </a:fillRef>
          <a:effectRef idx="0">
            <a:schemeClr val="dk1"/>
          </a:effectRef>
          <a:fontRef idx="minor">
            <a:schemeClr val="dk1"/>
          </a:fontRef>
        </p:style>
        <p:txBody>
          <a:bodyPr rtlCol="0" wrap="square">
            <a:spAutoFit/>
          </a:bodyPr>
          <a:lstStyle/>
          <a:p>
            <a:pPr algn="ctr"/>
            <a:r>
              <a:rPr dirty="0" lang="en-US" smtClean="0" sz="2000">
                <a:latin charset="0" pitchFamily="34" typeface="Franklin Gothic Medium Cond"/>
              </a:rPr>
              <a:t>Sensor based Alarm System</a:t>
            </a:r>
            <a:endParaRPr dirty="0" lang="en-US" sz="2000">
              <a:latin charset="0" pitchFamily="34" typeface="Franklin Gothic Medium Cond"/>
            </a:endParaRPr>
          </a:p>
        </p:txBody>
      </p:sp>
      <p:sp>
        <p:nvSpPr>
          <p:cNvPr id="10" name="Rectangle 9"/>
          <p:cNvSpPr/>
          <p:nvPr/>
        </p:nvSpPr>
        <p:spPr>
          <a:xfrm>
            <a:off x="6576208" y="736979"/>
            <a:ext cx="5447933" cy="4893647"/>
          </a:xfrm>
          <a:prstGeom prst="rect">
            <a:avLst/>
          </a:prstGeom>
        </p:spPr>
        <p:txBody>
          <a:bodyPr wrap="square">
            <a:spAutoFit/>
          </a:bodyPr>
          <a:lstStyle/>
          <a:p>
            <a:pPr algn="just" indent="-285750" marL="285750">
              <a:buFont charset="0" panose="020B0604020202020204" pitchFamily="34" typeface="Arial"/>
              <a:buChar char="•"/>
            </a:pPr>
            <a:r>
              <a:rPr b="1" dirty="0" lang="en-US" smtClean="0" sz="2400">
                <a:latin charset="0" panose="020B0606030402020204" pitchFamily="34" typeface="Franklin Gothic Medium Cond"/>
              </a:rPr>
              <a:t>Sensor </a:t>
            </a:r>
            <a:r>
              <a:rPr b="1" dirty="0" lang="en-US" sz="2400">
                <a:latin charset="0" panose="020B0606030402020204" pitchFamily="34" typeface="Franklin Gothic Medium Cond"/>
              </a:rPr>
              <a:t>based alarm system </a:t>
            </a:r>
            <a:r>
              <a:rPr dirty="0" lang="en-US" sz="2400">
                <a:latin charset="0" panose="020B0606030402020204" pitchFamily="34" typeface="Franklin Gothic Medium Cond"/>
              </a:rPr>
              <a:t>detect elephant in or near </a:t>
            </a:r>
            <a:r>
              <a:rPr dirty="0" lang="en-US" smtClean="0" sz="2400">
                <a:latin charset="0" panose="020B0606030402020204" pitchFamily="34" typeface="Franklin Gothic Medium Cond"/>
              </a:rPr>
              <a:t>village </a:t>
            </a:r>
            <a:r>
              <a:rPr dirty="0" lang="en-US" sz="2400">
                <a:latin charset="0" panose="020B0606030402020204" pitchFamily="34" typeface="Franklin Gothic Medium Cond"/>
              </a:rPr>
              <a:t>/agriculture land or railway tracks. </a:t>
            </a:r>
            <a:r>
              <a:rPr dirty="0" lang="en-US" smtClean="0" sz="2400">
                <a:latin charset="0" panose="020B0606030402020204" pitchFamily="34" typeface="Franklin Gothic Medium Cond"/>
              </a:rPr>
              <a:t>Sirens </a:t>
            </a:r>
            <a:r>
              <a:rPr dirty="0" lang="en-US" sz="2400">
                <a:latin charset="0" panose="020B0606030402020204" pitchFamily="34" typeface="Franklin Gothic Medium Cond"/>
              </a:rPr>
              <a:t>will blare if elephants come within 150 to 200 </a:t>
            </a:r>
            <a:r>
              <a:rPr dirty="0" lang="en-US" smtClean="0" sz="2400">
                <a:latin charset="0" panose="020B0606030402020204" pitchFamily="34" typeface="Franklin Gothic Medium Cond"/>
              </a:rPr>
              <a:t>meters of </a:t>
            </a:r>
            <a:r>
              <a:rPr dirty="0" lang="en-US" sz="2400">
                <a:latin charset="0" panose="020B0606030402020204" pitchFamily="34" typeface="Franklin Gothic Medium Cond"/>
              </a:rPr>
              <a:t>the settlements in fringes of the </a:t>
            </a:r>
            <a:r>
              <a:rPr dirty="0" lang="en-US" smtClean="0" sz="2400">
                <a:latin charset="0" panose="020B0606030402020204" pitchFamily="34" typeface="Franklin Gothic Medium Cond"/>
              </a:rPr>
              <a:t>forest and </a:t>
            </a:r>
            <a:r>
              <a:rPr dirty="0" lang="en-US" sz="2400">
                <a:latin charset="0" panose="020B0606030402020204" pitchFamily="34" typeface="Franklin Gothic Medium Cond"/>
              </a:rPr>
              <a:t>can alert villagers/ driving </a:t>
            </a:r>
            <a:r>
              <a:rPr dirty="0" lang="en-US" smtClean="0" sz="2400">
                <a:latin charset="0" panose="020B0606030402020204" pitchFamily="34" typeface="Franklin Gothic Medium Cond"/>
              </a:rPr>
              <a:t>squad.</a:t>
            </a:r>
          </a:p>
          <a:p>
            <a:pPr algn="just"/>
            <a:endParaRPr dirty="0" lang="en-US" smtClean="0" sz="2400">
              <a:latin charset="0" panose="020B0606030402020204" pitchFamily="34" typeface="Franklin Gothic Medium Cond"/>
            </a:endParaRPr>
          </a:p>
          <a:p>
            <a:pPr algn="just" indent="-285750" marL="285750">
              <a:buFont charset="0" panose="020B0604020202020204" pitchFamily="34" typeface="Arial"/>
              <a:buChar char="•"/>
            </a:pPr>
            <a:r>
              <a:rPr b="1" dirty="0" lang="en-US" smtClean="0" sz="2400">
                <a:latin charset="0" panose="020B0606030402020204" pitchFamily="34" typeface="Franklin Gothic Medium Cond"/>
              </a:rPr>
              <a:t>Community guarding </a:t>
            </a:r>
            <a:r>
              <a:rPr dirty="0" lang="en-US" smtClean="0" sz="2400">
                <a:latin charset="0" panose="020B0606030402020204" pitchFamily="34" typeface="Franklin Gothic Medium Cond"/>
              </a:rPr>
              <a:t>is traditional </a:t>
            </a:r>
            <a:r>
              <a:rPr dirty="0" lang="en-US" sz="2400">
                <a:latin charset="0" panose="020B0606030402020204" pitchFamily="34" typeface="Franklin Gothic Medium Cond"/>
              </a:rPr>
              <a:t>way of protecting against wild animals. More effective when combined with </a:t>
            </a:r>
            <a:r>
              <a:rPr dirty="0" lang="en-US" smtClean="0" sz="2400">
                <a:latin charset="0" panose="020B0606030402020204" pitchFamily="34" typeface="Franklin Gothic Medium Cond"/>
              </a:rPr>
              <a:t>alarm</a:t>
            </a:r>
            <a:r>
              <a:rPr dirty="0" lang="en-US" sz="2400">
                <a:latin charset="0" panose="020B0606030402020204" pitchFamily="34" typeface="Franklin Gothic Medium Cond"/>
              </a:rPr>
              <a:t> </a:t>
            </a:r>
            <a:r>
              <a:rPr dirty="0" lang="en-US" smtClean="0" sz="2400">
                <a:latin charset="0" panose="020B0606030402020204" pitchFamily="34" typeface="Franklin Gothic Medium Cond"/>
              </a:rPr>
              <a:t>system</a:t>
            </a:r>
            <a:endParaRPr dirty="0" lang="en-US" sz="2400">
              <a:latin charset="0" panose="020B0606030402020204" pitchFamily="34" typeface="Franklin Gothic Medium Cond"/>
            </a:endParaRPr>
          </a:p>
          <a:p>
            <a:pPr algn="just" indent="-285750" marL="285750">
              <a:buFont charset="0" panose="020B0604020202020204" pitchFamily="34" typeface="Arial"/>
              <a:buChar char="•"/>
            </a:pPr>
            <a:endParaRPr b="1" dirty="0" lang="en-US" smtClean="0" sz="2400">
              <a:latin charset="0" panose="020B0606030402020204" pitchFamily="34" typeface="Franklin Gothic Medium Cond"/>
            </a:endParaRPr>
          </a:p>
          <a:p>
            <a:pPr algn="just" indent="-285750" marL="285750">
              <a:buFont charset="0" panose="020B0604020202020204" pitchFamily="34" typeface="Arial"/>
              <a:buChar char="•"/>
            </a:pPr>
            <a:r>
              <a:rPr dirty="0" lang="en-US" smtClean="0" sz="2400">
                <a:latin charset="0" panose="020B0606030402020204" pitchFamily="34" typeface="Franklin Gothic Medium Cond"/>
              </a:rPr>
              <a:t>Chilly is </a:t>
            </a:r>
            <a:r>
              <a:rPr dirty="0" lang="en-US" sz="2400">
                <a:latin charset="0" panose="020B0606030402020204" pitchFamily="34" typeface="Franklin Gothic Medium Cond"/>
              </a:rPr>
              <a:t>a repellent can </a:t>
            </a:r>
            <a:r>
              <a:rPr dirty="0" lang="en-US" smtClean="0" sz="2400">
                <a:latin charset="0" panose="020B0606030402020204" pitchFamily="34" typeface="Franklin Gothic Medium Cond"/>
              </a:rPr>
              <a:t>be used </a:t>
            </a:r>
            <a:r>
              <a:rPr dirty="0" lang="en-US" sz="2400">
                <a:latin charset="0" panose="020B0606030402020204" pitchFamily="34" typeface="Franklin Gothic Medium Cond"/>
              </a:rPr>
              <a:t>in the form of </a:t>
            </a:r>
            <a:r>
              <a:rPr b="1" dirty="0" lang="en-US" sz="2400">
                <a:latin charset="0" panose="020B0606030402020204" pitchFamily="34" typeface="Franklin Gothic Medium Cond"/>
              </a:rPr>
              <a:t>chilli smoke, chilli rope</a:t>
            </a:r>
            <a:r>
              <a:rPr dirty="0" lang="en-US" sz="2400">
                <a:latin charset="0" panose="020B0606030402020204" pitchFamily="34" typeface="Franklin Gothic Medium Cond"/>
              </a:rPr>
              <a:t> and chilli bricks</a:t>
            </a:r>
            <a:r>
              <a:rPr dirty="0" lang="en-US" smtClean="0" sz="2400">
                <a:latin charset="0" panose="020B0606030402020204" pitchFamily="34" typeface="Franklin Gothic Medium Cond"/>
              </a:rPr>
              <a:t>.</a:t>
            </a:r>
            <a:endParaRPr dirty="0" lang="en-US" sz="2400">
              <a:latin charset="0" panose="020B0606030402020204" pitchFamily="34" typeface="Franklin Gothic Medium Cond"/>
            </a:endParaRPr>
          </a:p>
        </p:txBody>
      </p:sp>
      <p:sp>
        <p:nvSpPr>
          <p:cNvPr id="11" name="Rectangle 10"/>
          <p:cNvSpPr/>
          <p:nvPr/>
        </p:nvSpPr>
        <p:spPr>
          <a:xfrm>
            <a:off x="2698553" y="6181733"/>
            <a:ext cx="1192249"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dirty="0" lang="en-IN">
                <a:latin charset="0" panose="020B0606030402020204" pitchFamily="34" typeface="Franklin Gothic Medium Cond"/>
              </a:rPr>
              <a:t>chilli smoke</a:t>
            </a:r>
          </a:p>
        </p:txBody>
      </p:sp>
      <p:pic>
        <p:nvPicPr>
          <p:cNvPr id="2" name="Picture 1"/>
          <p:cNvPicPr>
            <a:picLocks noChangeAspect="1"/>
          </p:cNvPicPr>
          <p:nvPr/>
        </p:nvPicPr>
        <p:blipFill rotWithShape="1">
          <a:blip cstate="print" r:embed="rId3">
            <a:extLst>
              <a:ext uri="{28A0092B-C50C-407E-A947-70E740481C1C}">
                <a14:useLocalDpi xmlns:a14="http://schemas.microsoft.com/office/drawing/2010/main" val="0"/>
              </a:ext>
            </a:extLst>
          </a:blip>
          <a:srcRect b="29" t="1"/>
          <a:stretch/>
        </p:blipFill>
        <p:spPr>
          <a:xfrm>
            <a:off x="3471069" y="795135"/>
            <a:ext cx="2029017" cy="3027389"/>
          </a:xfrm>
          <a:prstGeom prst="rect">
            <a:avLst/>
          </a:prstGeom>
        </p:spPr>
      </p:pic>
      <p:sp>
        <p:nvSpPr>
          <p:cNvPr id="14" name="Rectangle 13"/>
          <p:cNvSpPr/>
          <p:nvPr/>
        </p:nvSpPr>
        <p:spPr>
          <a:xfrm>
            <a:off x="4603726" y="3472335"/>
            <a:ext cx="1938864"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dirty="0" lang="en-IN" smtClean="0">
                <a:latin charset="0" panose="020B0606030402020204" pitchFamily="34" typeface="Franklin Gothic Medium Cond"/>
              </a:rPr>
              <a:t>Community </a:t>
            </a:r>
            <a:r>
              <a:rPr dirty="0" lang="en-US" smtClean="0">
                <a:latin charset="0" panose="020B0606030402020204" pitchFamily="34" typeface="Franklin Gothic Medium Cond"/>
              </a:rPr>
              <a:t>guarding</a:t>
            </a:r>
            <a:endParaRPr dirty="0" lang="en-IN">
              <a:latin charset="0" panose="020B0606030402020204" pitchFamily="34" typeface="Franklin Gothic Medium Cond"/>
            </a:endParaRPr>
          </a:p>
        </p:txBody>
      </p:sp>
      <p:pic>
        <p:nvPicPr>
          <p:cNvPr id="3" name="Picture 2"/>
          <p:cNvPicPr>
            <a:picLocks noChangeAspect="1"/>
          </p:cNvPicPr>
          <p:nvPr/>
        </p:nvPicPr>
        <p:blipFill>
          <a:blip cstate="print" r:embed="rId4">
            <a:extLst>
              <a:ext uri="{28A0092B-C50C-407E-A947-70E740481C1C}">
                <a14:useLocalDpi xmlns:a14="http://schemas.microsoft.com/office/drawing/2010/main" val="0"/>
              </a:ext>
            </a:extLst>
          </a:blip>
          <a:stretch>
            <a:fillRect/>
          </a:stretch>
        </p:blipFill>
        <p:spPr>
          <a:xfrm>
            <a:off x="257843" y="797384"/>
            <a:ext cx="3174404" cy="2380803"/>
          </a:xfrm>
          <a:prstGeom prst="rect">
            <a:avLst/>
          </a:prstGeom>
        </p:spPr>
      </p:pic>
    </p:spTree>
    <p:extLst>
      <p:ext uri="{BB962C8B-B14F-4D97-AF65-F5344CB8AC3E}">
        <p14:creationId xmlns:p14="http://schemas.microsoft.com/office/powerpoint/2010/main" val="60214631"/>
      </p:ext>
    </p:extLst>
  </p:cSld>
  <p:clrMapOvr>
    <a:masterClrMapping/>
  </p:clrMapOvr>
  <mc:AlternateContent xmlns:mc="http://schemas.openxmlformats.org/markup-compatibility/2006" xmlns:p14="http://schemas.microsoft.com/office/powerpoint/2010/main">
    <mc:Choice Requires="p14">
      <p:transition p14:dur="2000" spd="slow"/>
    </mc:Choice>
    <mc:Fallback xmlns="">
      <p:transition spd="slow"/>
    </mc:Fallback>
  </mc:AlternateContent>
  <p:timing>
    <p:tnLst>
      <p:par>
        <p:cTn dur="indefinite" id="1" nodeType="tmRoot" restart="never"/>
      </p:par>
    </p:tnLst>
  </p:timing>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p:cNvSpPr>
            <a:spLocks noGrp="1"/>
          </p:cNvSpPr>
          <p:nvPr>
            <p:ph type="title"/>
          </p:nvPr>
        </p:nvSpPr>
        <p:spPr>
          <a:xfrm>
            <a:off x="2498501" y="83385"/>
            <a:ext cx="6987862" cy="534801"/>
          </a:xfrm>
          <a:solidFill>
            <a:schemeClr val="accent1">
              <a:lumMod val="40000"/>
              <a:lumOff val="60000"/>
            </a:schemeClr>
          </a:solidFill>
        </p:spPr>
        <p:txBody>
          <a:bodyPr>
            <a:normAutofit fontScale="90000"/>
          </a:bodyPr>
          <a:lstStyle/>
          <a:p>
            <a:pPr algn="ctr"/>
            <a:r>
              <a:rPr b="1" dirty="0" lang="en-US" sz="3600">
                <a:latin charset="0" panose="020B0606030402020204" pitchFamily="34" typeface="Franklin Gothic Medium Cond"/>
              </a:rPr>
              <a:t>Guiding animals back into their </a:t>
            </a:r>
            <a:r>
              <a:rPr b="1" dirty="0" lang="en-US" smtClean="0" sz="3600">
                <a:latin charset="0" panose="020B0606030402020204" pitchFamily="34" typeface="Franklin Gothic Medium Cond"/>
              </a:rPr>
              <a:t>Habitats</a:t>
            </a:r>
            <a:endParaRPr b="1" dirty="0" lang="en-IN" sz="3600">
              <a:latin charset="0" panose="020B0606030402020204" pitchFamily="34" typeface="Franklin Gothic Medium Cond"/>
            </a:endParaRPr>
          </a:p>
        </p:txBody>
      </p:sp>
      <p:pic>
        <p:nvPicPr>
          <p:cNvPr id="4" name="Content Placeholder 3"/>
          <p:cNvPicPr>
            <a:picLocks noChangeAspect="1" noGrp="1"/>
          </p:cNvPicPr>
          <p:nvPr>
            <p:ph idx="1"/>
          </p:nvPr>
        </p:nvPicPr>
        <p:blipFill>
          <a:blip r:embed="rId2"/>
          <a:stretch>
            <a:fillRect/>
          </a:stretch>
        </p:blipFill>
        <p:spPr>
          <a:xfrm>
            <a:off x="375852" y="726584"/>
            <a:ext cx="2341590" cy="2319568"/>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p:spPr>
      </p:pic>
      <p:pic>
        <p:nvPicPr>
          <p:cNvPr id="5" name="Picture 4"/>
          <p:cNvPicPr>
            <a:picLocks noChangeAspect="1"/>
          </p:cNvPicPr>
          <p:nvPr/>
        </p:nvPicPr>
        <p:blipFill rotWithShape="1">
          <a:blip r:embed="rId3"/>
          <a:srcRect b="306" l="136" r="151" t="126"/>
          <a:stretch/>
        </p:blipFill>
        <p:spPr>
          <a:xfrm>
            <a:off x="2824256" y="768589"/>
            <a:ext cx="2820473" cy="2235557"/>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p:spPr>
      </p:pic>
      <p:sp>
        <p:nvSpPr>
          <p:cNvPr id="9" name="Rectangle 8"/>
          <p:cNvSpPr/>
          <p:nvPr/>
        </p:nvSpPr>
        <p:spPr>
          <a:xfrm>
            <a:off x="5751543" y="972205"/>
            <a:ext cx="5989186" cy="4832092"/>
          </a:xfrm>
          <a:prstGeom prst="rect">
            <a:avLst/>
          </a:prstGeom>
        </p:spPr>
        <p:txBody>
          <a:bodyPr wrap="square">
            <a:spAutoFit/>
          </a:bodyPr>
          <a:lstStyle/>
          <a:p>
            <a:pPr indent="-342900" marL="342900">
              <a:buFont charset="0" panose="020B0604020202020204" pitchFamily="34" typeface="Arial"/>
              <a:buChar char="•"/>
            </a:pPr>
            <a:r>
              <a:rPr dirty="0" lang="en-US" smtClean="0" sz="2800">
                <a:latin charset="0" panose="020B0606030402020204" pitchFamily="34" typeface="Franklin Gothic Medium Cond"/>
              </a:rPr>
              <a:t>Beating </a:t>
            </a:r>
            <a:r>
              <a:rPr dirty="0" lang="en-US" sz="2800">
                <a:latin charset="0" panose="020B0606030402020204" pitchFamily="34" typeface="Franklin Gothic Medium Cond"/>
              </a:rPr>
              <a:t>of </a:t>
            </a:r>
            <a:r>
              <a:rPr dirty="0" lang="en-US" smtClean="0" sz="2800">
                <a:latin charset="0" panose="020B0606030402020204" pitchFamily="34" typeface="Franklin Gothic Medium Cond"/>
              </a:rPr>
              <a:t>drums, shouting and bursting </a:t>
            </a:r>
            <a:r>
              <a:rPr dirty="0" lang="en-US" sz="2800">
                <a:latin charset="0" panose="020B0606030402020204" pitchFamily="34" typeface="Franklin Gothic Medium Cond"/>
              </a:rPr>
              <a:t>crackers are sometimes effective, depending on </a:t>
            </a:r>
            <a:r>
              <a:rPr dirty="0" lang="en-US" smtClean="0" sz="2800">
                <a:latin charset="0" panose="020B0606030402020204" pitchFamily="34" typeface="Franklin Gothic Medium Cond"/>
              </a:rPr>
              <a:t>the habituation </a:t>
            </a:r>
            <a:r>
              <a:rPr dirty="0" lang="en-US" sz="2800">
                <a:latin charset="0" panose="020B0606030402020204" pitchFamily="34" typeface="Franklin Gothic Medium Cond"/>
              </a:rPr>
              <a:t>of the </a:t>
            </a:r>
            <a:r>
              <a:rPr dirty="0" lang="en-US" smtClean="0" sz="2800">
                <a:latin charset="0" panose="020B0606030402020204" pitchFamily="34" typeface="Franklin Gothic Medium Cond"/>
              </a:rPr>
              <a:t>Animals. </a:t>
            </a:r>
          </a:p>
          <a:p>
            <a:pPr indent="-342900" marL="342900">
              <a:buFont charset="0" panose="020B0604020202020204" pitchFamily="34" typeface="Arial"/>
              <a:buChar char="•"/>
            </a:pPr>
            <a:r>
              <a:rPr dirty="0" lang="en-US" smtClean="0" sz="2800">
                <a:latin charset="0" panose="020B0606030402020204" pitchFamily="34" typeface="Franklin Gothic Medium Cond"/>
              </a:rPr>
              <a:t>Anti Depredation Squad (ADS) are </a:t>
            </a:r>
            <a:r>
              <a:rPr dirty="0" lang="en-US" sz="2800">
                <a:latin charset="0" panose="020B0606030402020204" pitchFamily="34" typeface="Franklin Gothic Medium Cond"/>
              </a:rPr>
              <a:t>equipped with a vehicle, torch, siren, fire crackers even double barrel </a:t>
            </a:r>
            <a:r>
              <a:rPr dirty="0" lang="en-US" smtClean="0" sz="2800">
                <a:latin charset="0" panose="020B0606030402020204" pitchFamily="34" typeface="Franklin Gothic Medium Cond"/>
              </a:rPr>
              <a:t>guns.</a:t>
            </a:r>
          </a:p>
          <a:p>
            <a:pPr indent="-342900" marL="342900">
              <a:buFont charset="0" panose="020B0604020202020204" pitchFamily="34" typeface="Arial"/>
              <a:buChar char="•"/>
            </a:pPr>
            <a:r>
              <a:rPr dirty="0" lang="en-US" smtClean="0" sz="2800">
                <a:latin charset="0" panose="020B0606030402020204" pitchFamily="34" typeface="Franklin Gothic Medium Cond"/>
              </a:rPr>
              <a:t>Effective </a:t>
            </a:r>
            <a:r>
              <a:rPr dirty="0" lang="en-US" sz="2800">
                <a:latin charset="0" panose="020B0606030402020204" pitchFamily="34" typeface="Franklin Gothic Medium Cond"/>
              </a:rPr>
              <a:t>if it is managed by technically competent persons and </a:t>
            </a:r>
            <a:r>
              <a:rPr dirty="0" err="1" lang="en-US" sz="2800">
                <a:latin charset="0" panose="020B0606030402020204" pitchFamily="34" typeface="Franklin Gothic Medium Cond"/>
              </a:rPr>
              <a:t>Kunki</a:t>
            </a:r>
            <a:r>
              <a:rPr dirty="0" lang="en-US" sz="2800">
                <a:latin charset="0" panose="020B0606030402020204" pitchFamily="34" typeface="Franklin Gothic Medium Cond"/>
              </a:rPr>
              <a:t> </a:t>
            </a:r>
            <a:r>
              <a:rPr dirty="0" lang="en-US" smtClean="0" sz="2800">
                <a:latin charset="0" panose="020B0606030402020204" pitchFamily="34" typeface="Franklin Gothic Medium Cond"/>
              </a:rPr>
              <a:t>elephants.</a:t>
            </a:r>
          </a:p>
          <a:p>
            <a:pPr indent="-342900" marL="342900">
              <a:buFont charset="0" panose="020B0604020202020204" pitchFamily="34" typeface="Arial"/>
              <a:buChar char="•"/>
            </a:pPr>
            <a:r>
              <a:rPr dirty="0" lang="en-US" smtClean="0" sz="2800">
                <a:latin charset="0" panose="020B0606030402020204" pitchFamily="34" typeface="Franklin Gothic Medium Cond"/>
              </a:rPr>
              <a:t>Requires </a:t>
            </a:r>
            <a:r>
              <a:rPr dirty="0" lang="en-US" sz="2800">
                <a:latin charset="0" panose="020B0606030402020204" pitchFamily="34" typeface="Franklin Gothic Medium Cond"/>
              </a:rPr>
              <a:t>high level of coordination between </a:t>
            </a:r>
            <a:r>
              <a:rPr dirty="0" lang="en-US" smtClean="0" sz="2800">
                <a:latin charset="0" panose="020B0606030402020204" pitchFamily="34" typeface="Franklin Gothic Medium Cond"/>
              </a:rPr>
              <a:t>divisions.</a:t>
            </a:r>
          </a:p>
        </p:txBody>
      </p:sp>
      <p:pic>
        <p:nvPicPr>
          <p:cNvPr id="10" name="Content Placeholder 4"/>
          <p:cNvPicPr>
            <a:picLocks noChangeAspect="1"/>
          </p:cNvPicPr>
          <p:nvPr/>
        </p:nvPicPr>
        <p:blipFill>
          <a:blip cstate="print" r:embed="rId4">
            <a:extLst>
              <a:ext uri="{28A0092B-C50C-407E-A947-70E740481C1C}">
                <a14:useLocalDpi xmlns:a14="http://schemas.microsoft.com/office/drawing/2010/main" val="0"/>
              </a:ext>
            </a:extLst>
          </a:blip>
          <a:stretch>
            <a:fillRect/>
          </a:stretch>
        </p:blipFill>
        <p:spPr>
          <a:xfrm>
            <a:off x="373121" y="3004146"/>
            <a:ext cx="4688642" cy="2281269"/>
          </a:xfrm>
          <a:prstGeom prst="rect">
            <a:avLst/>
          </a:prstGeom>
          <a:ln cap="sq" w="38100">
            <a:solidFill>
              <a:srgbClr val="000000"/>
            </a:solidFill>
            <a:prstDash val="solid"/>
            <a:miter lim="800000"/>
          </a:ln>
          <a:effectLst>
            <a:outerShdw algn="tl" blurRad="50800" dir="2700000" dist="38100" rotWithShape="0">
              <a:srgbClr val="000000">
                <a:alpha val="43000"/>
              </a:srgbClr>
            </a:outerShdw>
          </a:effectLst>
        </p:spPr>
      </p:pic>
      <p:pic>
        <p:nvPicPr>
          <p:cNvPr id="11" name="Picture 10"/>
          <p:cNvPicPr>
            <a:picLocks noChangeAspect="1"/>
          </p:cNvPicPr>
          <p:nvPr/>
        </p:nvPicPr>
        <p:blipFill>
          <a:blip r:embed="rId5"/>
          <a:stretch>
            <a:fillRect/>
          </a:stretch>
        </p:blipFill>
        <p:spPr>
          <a:xfrm>
            <a:off x="2877922" y="4755923"/>
            <a:ext cx="2766807" cy="2102077"/>
          </a:xfrm>
          <a:prstGeom prst="rect">
            <a:avLst/>
          </a:prstGeom>
        </p:spPr>
      </p:pic>
      <p:sp>
        <p:nvSpPr>
          <p:cNvPr id="13" name="TextBox 12"/>
          <p:cNvSpPr txBox="1"/>
          <p:nvPr/>
        </p:nvSpPr>
        <p:spPr>
          <a:xfrm>
            <a:off x="2877922" y="6550223"/>
            <a:ext cx="2675024" cy="307777"/>
          </a:xfrm>
          <a:prstGeom prst="rect">
            <a:avLst/>
          </a:prstGeom>
        </p:spPr>
        <p:style>
          <a:lnRef idx="2">
            <a:schemeClr val="dk1"/>
          </a:lnRef>
          <a:fillRef idx="1">
            <a:schemeClr val="lt1"/>
          </a:fillRef>
          <a:effectRef idx="0">
            <a:schemeClr val="dk1"/>
          </a:effectRef>
          <a:fontRef idx="minor">
            <a:schemeClr val="dk1"/>
          </a:fontRef>
        </p:style>
        <p:txBody>
          <a:bodyPr rtlCol="0" wrap="square">
            <a:spAutoFit/>
          </a:bodyPr>
          <a:lstStyle/>
          <a:p>
            <a:r>
              <a:rPr dirty="0" err="1" lang="en-US" sz="1400">
                <a:latin charset="0" pitchFamily="34" typeface="Franklin Gothic Medium Cond"/>
              </a:rPr>
              <a:t>Kunki</a:t>
            </a:r>
            <a:r>
              <a:rPr dirty="0" lang="en-US" sz="1400">
                <a:latin charset="0" pitchFamily="34" typeface="Franklin Gothic Medium Cond"/>
              </a:rPr>
              <a:t> elephants with trained </a:t>
            </a:r>
            <a:r>
              <a:rPr dirty="0" lang="en-US" smtClean="0" sz="1400">
                <a:latin charset="0" pitchFamily="34" typeface="Franklin Gothic Medium Cond"/>
              </a:rPr>
              <a:t>Mahouts</a:t>
            </a:r>
            <a:endParaRPr dirty="0" lang="en-IN" sz="1400"/>
          </a:p>
        </p:txBody>
      </p:sp>
      <p:sp>
        <p:nvSpPr>
          <p:cNvPr id="15" name="TextBox 14"/>
          <p:cNvSpPr txBox="1"/>
          <p:nvPr/>
        </p:nvSpPr>
        <p:spPr>
          <a:xfrm>
            <a:off x="2099299" y="4971245"/>
            <a:ext cx="566628" cy="369332"/>
          </a:xfrm>
          <a:prstGeom prst="rect">
            <a:avLst/>
          </a:prstGeom>
        </p:spPr>
        <p:style>
          <a:lnRef idx="2">
            <a:schemeClr val="dk1"/>
          </a:lnRef>
          <a:fillRef idx="1">
            <a:schemeClr val="lt1"/>
          </a:fillRef>
          <a:effectRef idx="0">
            <a:schemeClr val="dk1"/>
          </a:effectRef>
          <a:fontRef idx="minor">
            <a:schemeClr val="dk1"/>
          </a:fontRef>
        </p:style>
        <p:txBody>
          <a:bodyPr rtlCol="0" wrap="square">
            <a:spAutoFit/>
          </a:bodyPr>
          <a:lstStyle/>
          <a:p>
            <a:r>
              <a:rPr dirty="0" lang="en-US">
                <a:latin charset="0" panose="020B0606030402020204" pitchFamily="34" typeface="Franklin Gothic Medium Cond"/>
              </a:rPr>
              <a:t>ADS</a:t>
            </a:r>
            <a:endParaRPr dirty="0" lang="en-IN"/>
          </a:p>
        </p:txBody>
      </p:sp>
    </p:spTree>
    <p:extLst>
      <p:ext uri="{BB962C8B-B14F-4D97-AF65-F5344CB8AC3E}">
        <p14:creationId xmlns:p14="http://schemas.microsoft.com/office/powerpoint/2010/main" val="3420342534"/>
      </p:ext>
    </p:extLst>
  </p:cSld>
  <p:clrMapOvr>
    <a:masterClrMapping/>
  </p:clrMapOvr>
  <mc:AlternateContent xmlns:mc="http://schemas.openxmlformats.org/markup-compatibility/2006" xmlns:p14="http://schemas.microsoft.com/office/powerpoint/2010/main">
    <mc:Choice Requires="p14">
      <p:transition p14:dur="2000" spd="slow"/>
    </mc:Choice>
    <mc:Fallback xmlns="">
      <p:transition spd="slow"/>
    </mc:Fallback>
  </mc:AlternateContent>
  <p:timing>
    <p:tnLst>
      <p:par>
        <p:cTn dur="indefinite" id="1" nodeType="tmRoot" restart="never"/>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98957" y="870743"/>
            <a:ext cx="6204153" cy="5632311"/>
          </a:xfrm>
          <a:prstGeom prst="rect">
            <a:avLst/>
          </a:prstGeom>
        </p:spPr>
        <p:txBody>
          <a:bodyPr wrap="square">
            <a:spAutoFit/>
          </a:bodyPr>
          <a:lstStyle/>
          <a:p>
            <a:pPr marL="342900" indent="-342900">
              <a:buFont typeface="Arial" panose="020B0604020202020204" pitchFamily="34" charset="0"/>
              <a:buChar char="•"/>
            </a:pPr>
            <a:r>
              <a:rPr lang="en-US" sz="2400" dirty="0">
                <a:latin typeface="Franklin Gothic Medium Cond" pitchFamily="34" charset="0"/>
              </a:rPr>
              <a:t>Elephants are terrified of </a:t>
            </a:r>
            <a:r>
              <a:rPr lang="en-US" sz="2400" dirty="0" smtClean="0">
                <a:latin typeface="Franklin Gothic Medium Cond" panose="020B0606030402020204" pitchFamily="34" charset="0"/>
              </a:rPr>
              <a:t>bees. Bee </a:t>
            </a:r>
            <a:r>
              <a:rPr lang="en-US" sz="2400" dirty="0">
                <a:latin typeface="Franklin Gothic Medium Cond" panose="020B0606030402020204" pitchFamily="34" charset="0"/>
              </a:rPr>
              <a:t>sound played has been used as a repellent method in North Bengal. </a:t>
            </a:r>
            <a:endParaRPr lang="en-US" sz="2400" dirty="0" smtClean="0">
              <a:latin typeface="Franklin Gothic Medium Cond" panose="020B0606030402020204" pitchFamily="34" charset="0"/>
            </a:endParaRPr>
          </a:p>
          <a:p>
            <a:pPr marL="342900" indent="-342900">
              <a:buFont typeface="Arial" panose="020B0604020202020204" pitchFamily="34" charset="0"/>
              <a:buChar char="•"/>
            </a:pPr>
            <a:r>
              <a:rPr lang="en-US" sz="2400" dirty="0" smtClean="0">
                <a:latin typeface="Franklin Gothic Medium Cond" panose="020B0606030402020204" pitchFamily="34" charset="0"/>
              </a:rPr>
              <a:t>The </a:t>
            </a:r>
            <a:r>
              <a:rPr lang="en-US" sz="2400" dirty="0">
                <a:latin typeface="Franklin Gothic Medium Cond" panose="020B0606030402020204" pitchFamily="34" charset="0"/>
              </a:rPr>
              <a:t>Northeast Frontier Railways (NFR) has won the Indian Railways’ ‘Best Innovation Award’ for 2018-19, for its initiative to drive away elephants from tracks using devices that play an amplified, buzzing noise similar to the sound made by honeybees. </a:t>
            </a:r>
            <a:endParaRPr lang="en-US" sz="2400" dirty="0" smtClean="0">
              <a:latin typeface="Franklin Gothic Medium Cond" panose="020B0606030402020204" pitchFamily="34" charset="0"/>
            </a:endParaRPr>
          </a:p>
          <a:p>
            <a:pPr marL="342900" indent="-342900">
              <a:buFont typeface="Arial" panose="020B0604020202020204" pitchFamily="34" charset="0"/>
              <a:buChar char="•"/>
            </a:pPr>
            <a:r>
              <a:rPr lang="en-US" sz="2400" dirty="0" smtClean="0">
                <a:latin typeface="Franklin Gothic Medium Cond" panose="020B0606030402020204" pitchFamily="34" charset="0"/>
              </a:rPr>
              <a:t>The </a:t>
            </a:r>
            <a:r>
              <a:rPr lang="en-US" sz="2400" dirty="0">
                <a:latin typeface="Franklin Gothic Medium Cond" panose="020B0606030402020204" pitchFamily="34" charset="0"/>
              </a:rPr>
              <a:t>‘Plan Bee’ device has been installed at 56 locations under the NFR jurisdiction, where the train lines cut through forests or elephant habitats.</a:t>
            </a:r>
          </a:p>
          <a:p>
            <a:pPr marL="342900" indent="-342900">
              <a:buFont typeface="Arial" panose="020B0604020202020204" pitchFamily="34" charset="0"/>
              <a:buChar char="•"/>
            </a:pPr>
            <a:r>
              <a:rPr lang="en-US" sz="2400" dirty="0">
                <a:latin typeface="Franklin Gothic Medium Cond" panose="020B0606030402020204" pitchFamily="34" charset="0"/>
              </a:rPr>
              <a:t>Playback calls of predators such lion, tiger and leopards may evoke negative responses in elephants. </a:t>
            </a:r>
          </a:p>
        </p:txBody>
      </p:sp>
      <p:pic>
        <p:nvPicPr>
          <p:cNvPr id="3" name="Picture 2"/>
          <p:cNvPicPr>
            <a:picLocks noChangeAspect="1"/>
          </p:cNvPicPr>
          <p:nvPr/>
        </p:nvPicPr>
        <p:blipFill>
          <a:blip r:embed="rId2"/>
          <a:stretch>
            <a:fillRect/>
          </a:stretch>
        </p:blipFill>
        <p:spPr>
          <a:xfrm>
            <a:off x="159668" y="870743"/>
            <a:ext cx="5639289" cy="5889246"/>
          </a:xfrm>
          <a:prstGeom prst="rect">
            <a:avLst/>
          </a:prstGeom>
        </p:spPr>
      </p:pic>
      <p:pic>
        <p:nvPicPr>
          <p:cNvPr id="4" name="Picture 3"/>
          <p:cNvPicPr>
            <a:picLocks noChangeAspect="1"/>
          </p:cNvPicPr>
          <p:nvPr/>
        </p:nvPicPr>
        <p:blipFill>
          <a:blip r:embed="rId3"/>
          <a:stretch>
            <a:fillRect/>
          </a:stretch>
        </p:blipFill>
        <p:spPr>
          <a:xfrm>
            <a:off x="2305646" y="11132"/>
            <a:ext cx="6986622" cy="859611"/>
          </a:xfrm>
          <a:prstGeom prst="rect">
            <a:avLst/>
          </a:prstGeom>
        </p:spPr>
      </p:pic>
    </p:spTree>
    <p:extLst>
      <p:ext uri="{BB962C8B-B14F-4D97-AF65-F5344CB8AC3E}">
        <p14:creationId xmlns:p14="http://schemas.microsoft.com/office/powerpoint/2010/main" val="2154908448"/>
      </p:ext>
    </p:extLst>
  </p:cSld>
  <p:clrMapOvr>
    <a:masterClrMapping/>
  </p:clrMapOvr>
  <p:timing>
    <p:tnLst>
      <p:par>
        <p:cTn id="1" dur="indefinite" restart="never" nodeType="tmRoot"/>
      </p:par>
    </p:tnLst>
  </p:timing>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p:cNvSpPr>
            <a:spLocks noGrp="1"/>
          </p:cNvSpPr>
          <p:nvPr>
            <p:ph type="title"/>
          </p:nvPr>
        </p:nvSpPr>
        <p:spPr>
          <a:xfrm>
            <a:off x="3026534" y="120427"/>
            <a:ext cx="6156101" cy="497760"/>
          </a:xfrm>
          <a:solidFill>
            <a:schemeClr val="accent1">
              <a:lumMod val="40000"/>
              <a:lumOff val="60000"/>
            </a:schemeClr>
          </a:solidFill>
        </p:spPr>
        <p:txBody>
          <a:bodyPr>
            <a:noAutofit/>
          </a:bodyPr>
          <a:lstStyle/>
          <a:p>
            <a:pPr algn="ctr"/>
            <a:r>
              <a:rPr dirty="0" lang="en-US" smtClean="0" sz="3200">
                <a:latin charset="0" panose="020B0606030402020204" pitchFamily="34" typeface="Franklin Gothic Medium Cond"/>
              </a:rPr>
              <a:t>Habitat Corridors for Elephant</a:t>
            </a:r>
            <a:endParaRPr dirty="0" lang="en-IN" sz="3200">
              <a:latin charset="0" panose="020B0606030402020204" pitchFamily="34" typeface="Franklin Gothic Medium Cond"/>
            </a:endParaRPr>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121" l="64" r="50" t="156"/>
          <a:stretch/>
        </p:blipFill>
        <p:spPr>
          <a:xfrm>
            <a:off x="115910" y="805601"/>
            <a:ext cx="5306097" cy="4220715"/>
          </a:xfrm>
          <a:prstGeom prst="rect">
            <a:avLst/>
          </a:prstGeom>
        </p:spPr>
      </p:pic>
      <p:sp>
        <p:nvSpPr>
          <p:cNvPr id="4" name="Rectangle 3"/>
          <p:cNvSpPr/>
          <p:nvPr/>
        </p:nvSpPr>
        <p:spPr>
          <a:xfrm>
            <a:off x="5357612" y="1107584"/>
            <a:ext cx="6769994" cy="4893647"/>
          </a:xfrm>
          <a:prstGeom prst="rect">
            <a:avLst/>
          </a:prstGeom>
        </p:spPr>
        <p:txBody>
          <a:bodyPr wrap="square">
            <a:spAutoFit/>
          </a:bodyPr>
          <a:lstStyle/>
          <a:p>
            <a:pPr indent="-285750" marL="285750">
              <a:buFont charset="0" panose="020B0604020202020204" pitchFamily="34" typeface="Arial"/>
              <a:buChar char="•"/>
            </a:pPr>
            <a:r>
              <a:rPr dirty="0" lang="en-US" smtClean="0" sz="2400">
                <a:latin charset="0" panose="020B0606030402020204" pitchFamily="34" typeface="Franklin Gothic Medium Cond"/>
              </a:rPr>
              <a:t>Elephants </a:t>
            </a:r>
            <a:r>
              <a:rPr dirty="0" lang="en-US" sz="2400">
                <a:latin charset="0" panose="020B0606030402020204" pitchFamily="34" typeface="Franklin Gothic Medium Cond"/>
              </a:rPr>
              <a:t>are long ranging species and confining them to fragmented forests will only aggravate the problem</a:t>
            </a:r>
            <a:r>
              <a:rPr dirty="0" lang="en-US" smtClean="0" sz="2400">
                <a:latin charset="0" panose="020B0606030402020204" pitchFamily="34" typeface="Franklin Gothic Medium Cond"/>
              </a:rPr>
              <a:t>.</a:t>
            </a:r>
            <a:r>
              <a:rPr dirty="0" lang="en-US" sz="2400">
                <a:latin charset="0" panose="020B0606030402020204" pitchFamily="34" typeface="Franklin Gothic Medium Cond"/>
              </a:rPr>
              <a:t> So prevention measure </a:t>
            </a:r>
            <a:r>
              <a:rPr dirty="0" lang="en-US" smtClean="0" sz="2400">
                <a:latin charset="0" panose="020B0606030402020204" pitchFamily="34" typeface="Franklin Gothic Medium Cond"/>
              </a:rPr>
              <a:t>such </a:t>
            </a:r>
            <a:r>
              <a:rPr dirty="0" lang="en-US" sz="2400">
                <a:latin charset="0" panose="020B0606030402020204" pitchFamily="34" typeface="Franklin Gothic Medium Cond"/>
              </a:rPr>
              <a:t>as improving condition of </a:t>
            </a:r>
            <a:r>
              <a:rPr b="1" dirty="0" lang="en-US" smtClean="0" sz="2400">
                <a:latin charset="0" panose="020B0606030402020204" pitchFamily="34" typeface="Franklin Gothic Medium Cond"/>
              </a:rPr>
              <a:t>Habitat  Corridors</a:t>
            </a:r>
            <a:r>
              <a:rPr dirty="0" lang="en-US" smtClean="0" sz="2400">
                <a:latin charset="0" panose="020B0606030402020204" pitchFamily="34" typeface="Franklin Gothic Medium Cond"/>
              </a:rPr>
              <a:t> </a:t>
            </a:r>
            <a:r>
              <a:rPr dirty="0" lang="en-US" sz="2400">
                <a:latin charset="0" panose="020B0606030402020204" pitchFamily="34" typeface="Franklin Gothic Medium Cond"/>
              </a:rPr>
              <a:t>should be </a:t>
            </a:r>
            <a:r>
              <a:rPr dirty="0" lang="en-US" smtClean="0" sz="2400">
                <a:latin charset="0" panose="020B0606030402020204" pitchFamily="34" typeface="Franklin Gothic Medium Cond"/>
              </a:rPr>
              <a:t>initiated.</a:t>
            </a:r>
          </a:p>
          <a:p>
            <a:pPr indent="-285750" marL="285750">
              <a:buFont charset="0" panose="020B0604020202020204" pitchFamily="34" typeface="Arial"/>
              <a:buChar char="•"/>
            </a:pPr>
            <a:r>
              <a:rPr dirty="0" lang="en-US" smtClean="0" sz="2400">
                <a:latin charset="0" panose="020B0606030402020204" pitchFamily="34" typeface="Franklin Gothic Medium Cond"/>
              </a:rPr>
              <a:t>North </a:t>
            </a:r>
            <a:r>
              <a:rPr dirty="0" lang="en-US" sz="2400">
                <a:latin charset="0" panose="020B0606030402020204" pitchFamily="34" typeface="Franklin Gothic Medium Cond"/>
              </a:rPr>
              <a:t>Bengal has 13 elephant corridors that are narrow strips of land running from anything between 5 km and 50 km and connecting two habitats. </a:t>
            </a:r>
            <a:endParaRPr dirty="0" lang="en-US" smtClean="0" sz="2400">
              <a:latin charset="0" panose="020B0606030402020204" pitchFamily="34" typeface="Franklin Gothic Medium Cond"/>
            </a:endParaRPr>
          </a:p>
          <a:p>
            <a:pPr indent="-285750" marL="285750">
              <a:buFont charset="0" panose="020B0604020202020204" pitchFamily="34" typeface="Arial"/>
              <a:buChar char="•"/>
            </a:pPr>
            <a:r>
              <a:rPr dirty="0" lang="en-US" sz="2400">
                <a:latin charset="0" panose="020B0606030402020204" pitchFamily="34" typeface="Franklin Gothic Medium Cond"/>
              </a:rPr>
              <a:t>According to a report by non-profit Wildlife Trust of India (WTI) titled Right of Passage, about 34 per cent of the elephant </a:t>
            </a:r>
            <a:r>
              <a:rPr dirty="0" lang="en-US" smtClean="0" sz="2400">
                <a:latin charset="0" panose="020B0606030402020204" pitchFamily="34" typeface="Franklin Gothic Medium Cond"/>
              </a:rPr>
              <a:t>corridor </a:t>
            </a:r>
            <a:r>
              <a:rPr dirty="0" lang="en-US" sz="2400">
                <a:latin charset="0" panose="020B0606030402020204" pitchFamily="34" typeface="Franklin Gothic Medium Cond"/>
              </a:rPr>
              <a:t>in North Bengal </a:t>
            </a:r>
            <a:r>
              <a:rPr dirty="0" lang="en-US" smtClean="0" sz="2400">
                <a:latin charset="0" panose="020B0606030402020204" pitchFamily="34" typeface="Franklin Gothic Medium Cond"/>
              </a:rPr>
              <a:t>is </a:t>
            </a:r>
            <a:r>
              <a:rPr dirty="0" lang="en-US" sz="2400">
                <a:latin charset="0" panose="020B0606030402020204" pitchFamily="34" typeface="Franklin Gothic Medium Cond"/>
              </a:rPr>
              <a:t>under forest cover, 22 per cent under tea gardens, 17 per cent under agriculture and 27 per cent under human habitation and development </a:t>
            </a:r>
            <a:r>
              <a:rPr dirty="0" lang="en-US" smtClean="0" sz="2400">
                <a:latin charset="0" panose="020B0606030402020204" pitchFamily="34" typeface="Franklin Gothic Medium Cond"/>
              </a:rPr>
              <a:t>activities.</a:t>
            </a:r>
          </a:p>
        </p:txBody>
      </p:sp>
      <p:sp>
        <p:nvSpPr>
          <p:cNvPr id="5" name="TextBox 4"/>
          <p:cNvSpPr txBox="1"/>
          <p:nvPr/>
        </p:nvSpPr>
        <p:spPr>
          <a:xfrm>
            <a:off x="180304" y="4536918"/>
            <a:ext cx="5177308" cy="515155"/>
          </a:xfrm>
          <a:prstGeom prst="rect">
            <a:avLst/>
          </a:prstGeom>
          <a:solidFill>
            <a:srgbClr val="FDF3E9">
              <a:alpha val="98824"/>
            </a:srgbClr>
          </a:solidFill>
        </p:spPr>
        <p:txBody>
          <a:bodyPr rtlCol="0" wrap="square">
            <a:spAutoFit/>
          </a:bodyPr>
          <a:lstStyle/>
          <a:p>
            <a:endParaRPr dirty="0" lang="en-IN"/>
          </a:p>
        </p:txBody>
      </p:sp>
      <p:sp>
        <p:nvSpPr>
          <p:cNvPr id="6" name="Rectangle 5"/>
          <p:cNvSpPr/>
          <p:nvPr/>
        </p:nvSpPr>
        <p:spPr>
          <a:xfrm>
            <a:off x="115910" y="5055628"/>
            <a:ext cx="5177308" cy="1569660"/>
          </a:xfrm>
          <a:prstGeom prst="rect">
            <a:avLst/>
          </a:prstGeom>
        </p:spPr>
        <p:txBody>
          <a:bodyPr wrap="square">
            <a:spAutoFit/>
          </a:bodyPr>
          <a:lstStyle/>
          <a:p>
            <a:pPr algn="just" lvl="0"/>
            <a:r>
              <a:rPr dirty="0" lang="en-US" sz="2400">
                <a:solidFill>
                  <a:prstClr val="black"/>
                </a:solidFill>
                <a:latin charset="0" panose="020B0606030402020204" pitchFamily="34" typeface="Franklin Gothic Medium Cond"/>
              </a:rPr>
              <a:t>Elephant corridors are linear, narrow, natural habitat linkages that allow elephants to move between secure habitats without being disturbed by humans. </a:t>
            </a:r>
          </a:p>
        </p:txBody>
      </p:sp>
    </p:spTree>
    <p:extLst>
      <p:ext uri="{BB962C8B-B14F-4D97-AF65-F5344CB8AC3E}">
        <p14:creationId xmlns:p14="http://schemas.microsoft.com/office/powerpoint/2010/main" val="2796313502"/>
      </p:ext>
    </p:extLst>
  </p:cSld>
  <p:clrMapOvr>
    <a:masterClrMapping/>
  </p:clrMapOvr>
  <p:timing>
    <p:tnLst>
      <p:par>
        <p:cTn dur="indefinite" id="1" nodeType="tmRoot" restart="never"/>
      </p:par>
    </p:tnLst>
  </p:timing>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extBox 1"/>
          <p:cNvSpPr txBox="1"/>
          <p:nvPr/>
        </p:nvSpPr>
        <p:spPr>
          <a:xfrm>
            <a:off x="101601" y="790646"/>
            <a:ext cx="7477616" cy="5693866"/>
          </a:xfrm>
          <a:prstGeom prst="rect">
            <a:avLst/>
          </a:prstGeom>
          <a:noFill/>
        </p:spPr>
        <p:txBody>
          <a:bodyPr rtlCol="0" wrap="square">
            <a:spAutoFit/>
          </a:bodyPr>
          <a:lstStyle/>
          <a:p>
            <a:pPr indent="-285750" marL="285750">
              <a:buFont charset="0" panose="020B0604020202020204" pitchFamily="34" typeface="Arial"/>
              <a:buChar char="•"/>
            </a:pPr>
            <a:r>
              <a:rPr dirty="0" lang="en-US" sz="2600">
                <a:latin charset="0" panose="020B0606030402020204" pitchFamily="34" typeface="Franklin Gothic Medium Cond"/>
              </a:rPr>
              <a:t>The Passing trains must follow the speed restrictions which is imposed between 7 pm to 6 </a:t>
            </a:r>
            <a:r>
              <a:rPr dirty="0" lang="en-US" smtClean="0" sz="2600">
                <a:latin charset="0" panose="020B0606030402020204" pitchFamily="34" typeface="Franklin Gothic Medium Cond"/>
              </a:rPr>
              <a:t>am</a:t>
            </a:r>
          </a:p>
          <a:p>
            <a:pPr indent="-285750" marL="285750">
              <a:buFont charset="0" panose="020B0604020202020204" pitchFamily="34" typeface="Arial"/>
              <a:buChar char="•"/>
            </a:pPr>
            <a:r>
              <a:rPr dirty="0" lang="en-US" sz="2600">
                <a:latin charset="0" panose="020B0606030402020204" pitchFamily="34" typeface="Franklin Gothic Medium Cond"/>
              </a:rPr>
              <a:t>Provision of overpasses and underpasses at vulnerable crossing </a:t>
            </a:r>
            <a:r>
              <a:rPr dirty="0" lang="en-US" smtClean="0" sz="2600">
                <a:latin charset="0" panose="020B0606030402020204" pitchFamily="34" typeface="Franklin Gothic Medium Cond"/>
              </a:rPr>
              <a:t>points</a:t>
            </a:r>
          </a:p>
          <a:p>
            <a:pPr indent="-285750" marL="285750">
              <a:buFont charset="0" panose="020B0604020202020204" pitchFamily="34" typeface="Arial"/>
              <a:buChar char="•"/>
            </a:pPr>
            <a:r>
              <a:rPr dirty="0" lang="en-US" sz="2600">
                <a:latin charset="0" panose="020B0606030402020204" pitchFamily="34" typeface="Franklin Gothic Medium Cond"/>
              </a:rPr>
              <a:t>The residents of forest area should refrain from cultivating paddy and corn within 1 km on both sides of the tracks</a:t>
            </a:r>
          </a:p>
          <a:p>
            <a:pPr indent="-285750" marL="285750">
              <a:buFont charset="0" panose="020B0604020202020204" pitchFamily="34" typeface="Arial"/>
              <a:buChar char="•"/>
            </a:pPr>
            <a:r>
              <a:rPr dirty="0" lang="en-US" sz="2600">
                <a:latin charset="0" panose="020B0606030402020204" pitchFamily="34" typeface="Franklin Gothic Medium Cond"/>
              </a:rPr>
              <a:t>Shifting the trains to run on New Jalpaiguri-</a:t>
            </a:r>
            <a:r>
              <a:rPr dirty="0" err="1" lang="en-US" sz="2600">
                <a:latin charset="0" panose="020B0606030402020204" pitchFamily="34" typeface="Franklin Gothic Medium Cond"/>
              </a:rPr>
              <a:t>Falakata</a:t>
            </a:r>
            <a:r>
              <a:rPr dirty="0" lang="en-US" sz="2600">
                <a:latin charset="0" panose="020B0606030402020204" pitchFamily="34" typeface="Franklin Gothic Medium Cond"/>
              </a:rPr>
              <a:t>-New Alipurduar track at night thus deceasing the traffic on the existing railway </a:t>
            </a:r>
            <a:r>
              <a:rPr dirty="0" lang="en-US" smtClean="0" sz="2600">
                <a:latin charset="0" panose="020B0606030402020204" pitchFamily="34" typeface="Franklin Gothic Medium Cond"/>
              </a:rPr>
              <a:t>track</a:t>
            </a:r>
          </a:p>
          <a:p>
            <a:pPr indent="-285750" marL="285750">
              <a:buFont charset="0" panose="020B0604020202020204" pitchFamily="34" typeface="Arial"/>
              <a:buChar char="•"/>
            </a:pPr>
            <a:r>
              <a:rPr dirty="0" lang="en-US" smtClean="0" sz="2600">
                <a:latin charset="0" panose="020B0606030402020204" pitchFamily="34" typeface="Franklin Gothic Medium Cond"/>
              </a:rPr>
              <a:t>Proper, strong and effective co-ordination between forest and railway officials</a:t>
            </a:r>
          </a:p>
          <a:p>
            <a:pPr indent="-285750" marL="285750">
              <a:buFont charset="0" panose="020B0604020202020204" pitchFamily="34" typeface="Arial"/>
              <a:buChar char="•"/>
            </a:pPr>
            <a:r>
              <a:rPr dirty="0" lang="en-US" smtClean="0" sz="2600">
                <a:latin charset="0" panose="020B0606030402020204" pitchFamily="34" typeface="Franklin Gothic Medium Cond"/>
              </a:rPr>
              <a:t>The Government Officials should work in harmony with residents for the welfare of animals in Joint Wildlife Management</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9296" y="83847"/>
            <a:ext cx="3328452" cy="2493126"/>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780" l="-875" r="228" t="11"/>
          <a:stretch/>
        </p:blipFill>
        <p:spPr>
          <a:xfrm>
            <a:off x="7579217" y="2615610"/>
            <a:ext cx="4448220" cy="1663700"/>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114" r="141"/>
          <a:stretch/>
        </p:blipFill>
        <p:spPr>
          <a:xfrm>
            <a:off x="8049296" y="4279310"/>
            <a:ext cx="3508062" cy="2470956"/>
          </a:xfrm>
          <a:prstGeom prst="rect">
            <a:avLst/>
          </a:prstGeom>
        </p:spPr>
      </p:pic>
      <p:sp>
        <p:nvSpPr>
          <p:cNvPr id="7" name="Rectangle 6"/>
          <p:cNvSpPr/>
          <p:nvPr/>
        </p:nvSpPr>
        <p:spPr>
          <a:xfrm>
            <a:off x="437882" y="141667"/>
            <a:ext cx="7242935" cy="532581"/>
          </a:xfrm>
          <a:prstGeom prst="rect">
            <a:avLst/>
          </a:prstGeom>
          <a:solidFill>
            <a:schemeClr val="accent1">
              <a:lumMod val="40000"/>
              <a:lumOff val="60000"/>
            </a:schemeClr>
          </a:solidFill>
        </p:spPr>
        <p:txBody>
          <a:bodyPr wrap="square">
            <a:spAutoFit/>
          </a:bodyPr>
          <a:lstStyle/>
          <a:p>
            <a:r>
              <a:rPr dirty="0" lang="en-IN" sz="2800">
                <a:latin charset="0" panose="020B0606030402020204" pitchFamily="34" typeface="Franklin Gothic Medium Cond"/>
              </a:rPr>
              <a:t>Regulation for trains travelling Siliguri–Alipurduar line</a:t>
            </a:r>
          </a:p>
        </p:txBody>
      </p:sp>
    </p:spTree>
    <p:extLst>
      <p:ext uri="{BB962C8B-B14F-4D97-AF65-F5344CB8AC3E}">
        <p14:creationId xmlns:p14="http://schemas.microsoft.com/office/powerpoint/2010/main" val="730084777"/>
      </p:ext>
    </p:extLst>
  </p:cSld>
  <p:clrMapOvr>
    <a:masterClrMapping/>
  </p:clrMapOvr>
  <p:timing>
    <p:tnLst>
      <p:par>
        <p:cTn dur="indefinite" id="1" nodeType="tmRoot" restart="never"/>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73488" y="373487"/>
            <a:ext cx="7122016" cy="6370975"/>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Franklin Gothic Medium Cond" panose="020B0606030402020204" pitchFamily="34" charset="0"/>
              </a:rPr>
              <a:t>As Leopard attack are accidental in nature, early warning mechanism such as setting up of motion-enabled sensor with sirens/alarms in tea gardens can be initiated by Forest Department and Local Administration.</a:t>
            </a:r>
          </a:p>
          <a:p>
            <a:pPr marL="285750" indent="-285750">
              <a:buFont typeface="Arial" panose="020B0604020202020204" pitchFamily="34" charset="0"/>
              <a:buChar char="•"/>
            </a:pPr>
            <a:r>
              <a:rPr lang="en-US" sz="2400" dirty="0" smtClean="0">
                <a:latin typeface="Franklin Gothic Medium Cond" panose="020B0606030402020204" pitchFamily="34" charset="0"/>
              </a:rPr>
              <a:t>Hotspots should be identified where </a:t>
            </a:r>
            <a:r>
              <a:rPr lang="en-US" sz="2400" dirty="0">
                <a:latin typeface="Franklin Gothic Medium Cond" panose="020B0606030402020204" pitchFamily="34" charset="0"/>
              </a:rPr>
              <a:t>humans are injured or killed. These hotspots should be intensively monitored by </a:t>
            </a:r>
            <a:r>
              <a:rPr lang="en-US" sz="2400" dirty="0" smtClean="0">
                <a:latin typeface="Franklin Gothic Medium Cond" panose="020B0606030402020204" pitchFamily="34" charset="0"/>
              </a:rPr>
              <a:t>Forest </a:t>
            </a:r>
            <a:r>
              <a:rPr lang="en-US" sz="2400" dirty="0">
                <a:latin typeface="Franklin Gothic Medium Cond" panose="020B0606030402020204" pitchFamily="34" charset="0"/>
              </a:rPr>
              <a:t>and </a:t>
            </a:r>
            <a:r>
              <a:rPr lang="en-US" sz="2400" dirty="0" smtClean="0">
                <a:latin typeface="Franklin Gothic Medium Cond" panose="020B0606030402020204" pitchFamily="34" charset="0"/>
              </a:rPr>
              <a:t>Wildlife </a:t>
            </a:r>
            <a:r>
              <a:rPr lang="en-US" sz="2400" dirty="0">
                <a:latin typeface="Franklin Gothic Medium Cond" panose="020B0606030402020204" pitchFamily="34" charset="0"/>
              </a:rPr>
              <a:t>officials with concentration of mitigation measures to reduce loss of human lives and retaliatory killing of predators</a:t>
            </a:r>
            <a:r>
              <a:rPr lang="en-US" sz="2400" dirty="0" smtClean="0">
                <a:latin typeface="Franklin Gothic Medium Cond" panose="020B0606030402020204" pitchFamily="34" charset="0"/>
              </a:rPr>
              <a:t>.</a:t>
            </a:r>
          </a:p>
          <a:p>
            <a:pPr marL="285750" indent="-285750">
              <a:buFont typeface="Arial" panose="020B0604020202020204" pitchFamily="34" charset="0"/>
              <a:buChar char="•"/>
            </a:pPr>
            <a:r>
              <a:rPr lang="en-US" sz="2400" dirty="0">
                <a:latin typeface="Franklin Gothic Medium Cond" panose="020B0606030402020204" pitchFamily="34" charset="0"/>
              </a:rPr>
              <a:t>The Wildlife squads need to be trained better in immobilization techniques and equipped with better trapping mechanisms</a:t>
            </a:r>
            <a:r>
              <a:rPr lang="en-US" sz="2400" dirty="0" smtClean="0">
                <a:latin typeface="Franklin Gothic Medium Cond" panose="020B0606030402020204" pitchFamily="34" charset="0"/>
              </a:rPr>
              <a:t>.</a:t>
            </a:r>
          </a:p>
          <a:p>
            <a:pPr marL="285750" indent="-285750">
              <a:buFont typeface="Arial" panose="020B0604020202020204" pitchFamily="34" charset="0"/>
              <a:buChar char="•"/>
            </a:pPr>
            <a:r>
              <a:rPr lang="en-US" sz="2400" dirty="0">
                <a:latin typeface="Franklin Gothic Medium Cond" panose="020B0606030402020204" pitchFamily="34" charset="0"/>
              </a:rPr>
              <a:t>Extensive education and awareness programmes should be taken up, especially in tea gardens and villages in the fringe forests to create awareness about these animals </a:t>
            </a:r>
            <a:r>
              <a:rPr lang="en-US" sz="2400" dirty="0" smtClean="0">
                <a:latin typeface="Franklin Gothic Medium Cond" panose="020B0606030402020204" pitchFamily="34" charset="0"/>
              </a:rPr>
              <a:t>behaviors </a:t>
            </a:r>
            <a:r>
              <a:rPr lang="en-US" sz="2400" dirty="0">
                <a:latin typeface="Franklin Gothic Medium Cond" panose="020B0606030402020204" pitchFamily="34" charset="0"/>
              </a:rPr>
              <a:t>and precautions to be taken up for the Man-Animal Conflicts. </a:t>
            </a:r>
            <a:endParaRPr lang="en-IN" sz="2400" dirty="0">
              <a:latin typeface="Franklin Gothic Medium Cond" panose="020B0606030402020204" pitchFamily="34"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6273" y="373487"/>
            <a:ext cx="4121238" cy="1737177"/>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86272" y="2206699"/>
            <a:ext cx="4030723" cy="2146360"/>
          </a:xfrm>
          <a:prstGeom prst="rect">
            <a:avLst/>
          </a:prstGeom>
        </p:spPr>
      </p:pic>
      <p:pic>
        <p:nvPicPr>
          <p:cNvPr id="11" name="Picture 10"/>
          <p:cNvPicPr>
            <a:picLocks noChangeAspect="1"/>
          </p:cNvPicPr>
          <p:nvPr/>
        </p:nvPicPr>
        <p:blipFill>
          <a:blip r:embed="rId4"/>
          <a:stretch>
            <a:fillRect/>
          </a:stretch>
        </p:blipFill>
        <p:spPr>
          <a:xfrm>
            <a:off x="7495504" y="4449094"/>
            <a:ext cx="4547446" cy="2067616"/>
          </a:xfrm>
          <a:prstGeom prst="rect">
            <a:avLst/>
          </a:prstGeom>
        </p:spPr>
        <p:style>
          <a:lnRef idx="2">
            <a:schemeClr val="dk1"/>
          </a:lnRef>
          <a:fillRef idx="1">
            <a:schemeClr val="lt1"/>
          </a:fillRef>
          <a:effectRef idx="0">
            <a:schemeClr val="dk1"/>
          </a:effectRef>
          <a:fontRef idx="minor">
            <a:schemeClr val="dk1"/>
          </a:fontRef>
        </p:style>
      </p:pic>
      <p:sp>
        <p:nvSpPr>
          <p:cNvPr id="12" name="TextBox 11"/>
          <p:cNvSpPr txBox="1"/>
          <p:nvPr/>
        </p:nvSpPr>
        <p:spPr>
          <a:xfrm>
            <a:off x="10017348" y="1683428"/>
            <a:ext cx="1790163"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Sensor with alarm</a:t>
            </a:r>
            <a:endParaRPr lang="en-IN" sz="1600" dirty="0"/>
          </a:p>
        </p:txBody>
      </p:sp>
      <p:sp>
        <p:nvSpPr>
          <p:cNvPr id="13" name="TextBox 12"/>
          <p:cNvSpPr txBox="1"/>
          <p:nvPr/>
        </p:nvSpPr>
        <p:spPr>
          <a:xfrm>
            <a:off x="9914316" y="4014505"/>
            <a:ext cx="1996225"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Trapping of Leopard</a:t>
            </a:r>
          </a:p>
        </p:txBody>
      </p:sp>
      <p:sp>
        <p:nvSpPr>
          <p:cNvPr id="14" name="TextBox 13"/>
          <p:cNvSpPr txBox="1"/>
          <p:nvPr/>
        </p:nvSpPr>
        <p:spPr>
          <a:xfrm>
            <a:off x="9827784" y="6405908"/>
            <a:ext cx="2215166"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Awareness </a:t>
            </a:r>
            <a:r>
              <a:rPr lang="en-US" sz="1600" dirty="0" err="1" smtClean="0"/>
              <a:t>Programme</a:t>
            </a:r>
            <a:endParaRPr lang="en-IN" sz="1600" dirty="0"/>
          </a:p>
        </p:txBody>
      </p:sp>
    </p:spTree>
    <p:extLst>
      <p:ext uri="{BB962C8B-B14F-4D97-AF65-F5344CB8AC3E}">
        <p14:creationId xmlns:p14="http://schemas.microsoft.com/office/powerpoint/2010/main" val="1047091790"/>
      </p:ext>
    </p:extLst>
  </p:cSld>
  <p:clrMapOvr>
    <a:masterClrMapping/>
  </p:clrMapOvr>
  <p:timing>
    <p:tnLst>
      <p:par>
        <p:cTn id="1" dur="indefinite" restart="never" nodeType="tmRoot"/>
      </p:par>
    </p:tnLst>
  </p:timing>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b="50" l="300" r="164" t="113"/>
          <a:stretch/>
        </p:blipFill>
        <p:spPr>
          <a:xfrm>
            <a:off x="119767" y="4368778"/>
            <a:ext cx="3301134" cy="2207087"/>
          </a:xfrm>
          <a:prstGeom prst="rect">
            <a:avLst/>
          </a:prstGeom>
          <a:ln/>
        </p:spPr>
        <p:style>
          <a:lnRef idx="2">
            <a:schemeClr val="dk1"/>
          </a:lnRef>
          <a:fillRef idx="1">
            <a:schemeClr val="lt1"/>
          </a:fillRef>
          <a:effectRef idx="0">
            <a:schemeClr val="dk1"/>
          </a:effectRef>
          <a:fontRef idx="minor">
            <a:schemeClr val="dk1"/>
          </a:fontRef>
        </p:style>
      </p:pic>
      <p:sp>
        <p:nvSpPr>
          <p:cNvPr id="8" name="Rectangle 7"/>
          <p:cNvSpPr/>
          <p:nvPr/>
        </p:nvSpPr>
        <p:spPr>
          <a:xfrm>
            <a:off x="2913457" y="6206533"/>
            <a:ext cx="1711238"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dirty="0" lang="en-IN">
                <a:latin charset="0" panose="020B0606030402020204" pitchFamily="34" typeface="Franklin Gothic Medium Cond"/>
              </a:rPr>
              <a:t>Ex-gratia Payment</a:t>
            </a:r>
          </a:p>
        </p:txBody>
      </p:sp>
      <p:sp>
        <p:nvSpPr>
          <p:cNvPr id="15" name="Title 1"/>
          <p:cNvSpPr>
            <a:spLocks noGrp="1"/>
          </p:cNvSpPr>
          <p:nvPr>
            <p:ph type="title"/>
          </p:nvPr>
        </p:nvSpPr>
        <p:spPr>
          <a:xfrm>
            <a:off x="3648478" y="83767"/>
            <a:ext cx="4424965" cy="624571"/>
          </a:xfrm>
          <a:solidFill>
            <a:schemeClr val="accent1">
              <a:lumMod val="40000"/>
              <a:lumOff val="60000"/>
            </a:schemeClr>
          </a:solidFill>
        </p:spPr>
        <p:txBody>
          <a:bodyPr>
            <a:normAutofit/>
          </a:bodyPr>
          <a:lstStyle/>
          <a:p>
            <a:pPr algn="ctr"/>
            <a:r>
              <a:rPr b="1" dirty="0" lang="en-IN" sz="3600">
                <a:latin charset="0" panose="020B0606030402020204" pitchFamily="34" typeface="Franklin Gothic Medium Cond"/>
              </a:rPr>
              <a:t>Emergency </a:t>
            </a:r>
            <a:r>
              <a:rPr b="1" dirty="0" lang="en-IN" smtClean="0" sz="3600">
                <a:latin charset="0" panose="020B0606030402020204" pitchFamily="34" typeface="Franklin Gothic Medium Cond"/>
              </a:rPr>
              <a:t>Measures</a:t>
            </a:r>
            <a:endParaRPr b="1" dirty="0" lang="en-IN" sz="3600">
              <a:latin charset="0" panose="020B0606030402020204" pitchFamily="34" typeface="Franklin Gothic Medium Cond"/>
            </a:endParaRPr>
          </a:p>
        </p:txBody>
      </p:sp>
      <p:sp>
        <p:nvSpPr>
          <p:cNvPr id="2" name="Rectangle 1"/>
          <p:cNvSpPr/>
          <p:nvPr/>
        </p:nvSpPr>
        <p:spPr>
          <a:xfrm>
            <a:off x="5591344" y="894902"/>
            <a:ext cx="6259132" cy="5262979"/>
          </a:xfrm>
          <a:prstGeom prst="rect">
            <a:avLst/>
          </a:prstGeom>
        </p:spPr>
        <p:txBody>
          <a:bodyPr wrap="square">
            <a:spAutoFit/>
          </a:bodyPr>
          <a:lstStyle/>
          <a:p>
            <a:pPr indent="-285750" marL="285750">
              <a:buFont charset="0" panose="020B0604020202020204" pitchFamily="34" typeface="Arial"/>
              <a:buChar char="•"/>
            </a:pPr>
            <a:r>
              <a:rPr dirty="0" lang="en-US" sz="2800">
                <a:latin charset="0" panose="020B0606030402020204" pitchFamily="34" typeface="Franklin Gothic Medium Cond"/>
              </a:rPr>
              <a:t>Ex-gratia payment to victims of wildlife depredation for loss of life, loss of limbs or injuries causing permanent disability and damage/loss of crops and property including </a:t>
            </a:r>
            <a:r>
              <a:rPr dirty="0" lang="en-US" smtClean="0" sz="2800">
                <a:latin charset="0" panose="020B0606030402020204" pitchFamily="34" typeface="Franklin Gothic Medium Cond"/>
              </a:rPr>
              <a:t>livestock is </a:t>
            </a:r>
            <a:r>
              <a:rPr dirty="0" lang="en-US" sz="2800">
                <a:latin charset="0" panose="020B0606030402020204" pitchFamily="34" typeface="Franklin Gothic Medium Cond"/>
              </a:rPr>
              <a:t>being provided by the </a:t>
            </a:r>
            <a:r>
              <a:rPr dirty="0" lang="en-US" smtClean="0" sz="2800">
                <a:latin charset="0" panose="020B0606030402020204" pitchFamily="34" typeface="Franklin Gothic Medium Cond"/>
              </a:rPr>
              <a:t>Forest Department.</a:t>
            </a:r>
          </a:p>
          <a:p>
            <a:pPr indent="-285750" marL="285750">
              <a:buFont charset="0" panose="020B0604020202020204" pitchFamily="34" typeface="Arial"/>
              <a:buChar char="•"/>
            </a:pPr>
            <a:endParaRPr dirty="0" lang="en-US" smtClean="0" sz="2800">
              <a:latin charset="0" panose="020B0606030402020204" pitchFamily="34" typeface="Franklin Gothic Medium Cond"/>
            </a:endParaRPr>
          </a:p>
          <a:p>
            <a:pPr indent="-285750" marL="285750">
              <a:buFont charset="0" panose="020B0604020202020204" pitchFamily="34" typeface="Arial"/>
              <a:buChar char="•"/>
            </a:pPr>
            <a:r>
              <a:rPr dirty="0" lang="en-US" sz="2800">
                <a:latin charset="0" panose="020B0606030402020204" pitchFamily="34" typeface="Franklin Gothic Medium Cond"/>
              </a:rPr>
              <a:t>Ex-gratia rates are </a:t>
            </a:r>
            <a:r>
              <a:rPr dirty="0" lang="en-US" smtClean="0" sz="2800">
                <a:latin charset="0" panose="020B0606030402020204" pitchFamily="34" typeface="Franklin Gothic Medium Cond"/>
              </a:rPr>
              <a:t>insufficient</a:t>
            </a:r>
          </a:p>
          <a:p>
            <a:pPr indent="-285750" marL="285750">
              <a:buFont charset="0" panose="020B0604020202020204" pitchFamily="34" typeface="Arial"/>
              <a:buChar char="•"/>
            </a:pPr>
            <a:endParaRPr dirty="0" lang="en-US" sz="2800">
              <a:latin charset="0" panose="020B0606030402020204" pitchFamily="34" typeface="Franklin Gothic Medium Cond"/>
            </a:endParaRPr>
          </a:p>
          <a:p>
            <a:pPr indent="-285750" marL="285750">
              <a:buFont charset="0" panose="020B0604020202020204" pitchFamily="34" typeface="Arial"/>
              <a:buChar char="•"/>
            </a:pPr>
            <a:r>
              <a:rPr dirty="0" lang="en-US" sz="2800">
                <a:latin charset="0" panose="020B0606030402020204" pitchFamily="34" typeface="Franklin Gothic Medium Cond"/>
              </a:rPr>
              <a:t>Process too </a:t>
            </a:r>
            <a:r>
              <a:rPr dirty="0" lang="en-US" smtClean="0" sz="2800">
                <a:latin charset="0" panose="020B0606030402020204" pitchFamily="34" typeface="Franklin Gothic Medium Cond"/>
              </a:rPr>
              <a:t>lengthy</a:t>
            </a:r>
          </a:p>
          <a:p>
            <a:pPr indent="-285750" marL="285750">
              <a:buFont charset="0" panose="020B0604020202020204" pitchFamily="34" typeface="Arial"/>
              <a:buChar char="•"/>
            </a:pPr>
            <a:endParaRPr dirty="0" lang="en-US" sz="2800">
              <a:latin charset="0" panose="020B0606030402020204" pitchFamily="34" typeface="Franklin Gothic Medium Cond"/>
            </a:endParaRPr>
          </a:p>
          <a:p>
            <a:pPr indent="-285750" marL="285750">
              <a:buFont charset="0" panose="020B0604020202020204" pitchFamily="34" typeface="Arial"/>
              <a:buChar char="•"/>
            </a:pPr>
            <a:r>
              <a:rPr dirty="0" lang="en-US" sz="2800">
                <a:latin charset="0" panose="020B0606030402020204" pitchFamily="34" typeface="Franklin Gothic Medium Cond"/>
              </a:rPr>
              <a:t>Payment is disbursed too </a:t>
            </a:r>
            <a:r>
              <a:rPr dirty="0" lang="en-US" smtClean="0" sz="2800">
                <a:latin charset="0" panose="020B0606030402020204" pitchFamily="34" typeface="Franklin Gothic Medium Cond"/>
              </a:rPr>
              <a:t>late</a:t>
            </a:r>
            <a:endParaRPr dirty="0" lang="en-IN" sz="2800">
              <a:latin charset="0" panose="020B0606030402020204" pitchFamily="34" typeface="Franklin Gothic Medium Cond"/>
            </a:endParaRPr>
          </a:p>
        </p:txBody>
      </p:sp>
      <p:pic>
        <p:nvPicPr>
          <p:cNvPr id="6" name="Picture 5"/>
          <p:cNvPicPr>
            <a:picLocks noChangeAspect="1"/>
          </p:cNvPicPr>
          <p:nvPr/>
        </p:nvPicPr>
        <p:blipFill>
          <a:blip cstate="print" r:embed="rId3">
            <a:extLst>
              <a:ext uri="{28A0092B-C50C-407E-A947-70E740481C1C}">
                <a14:useLocalDpi xmlns:a14="http://schemas.microsoft.com/office/drawing/2010/main" val="0"/>
              </a:ext>
            </a:extLst>
          </a:blip>
          <a:stretch>
            <a:fillRect/>
          </a:stretch>
        </p:blipFill>
        <p:spPr>
          <a:xfrm>
            <a:off x="194209" y="708338"/>
            <a:ext cx="4058856" cy="1755931"/>
          </a:xfrm>
          <a:prstGeom prst="rect">
            <a:avLst/>
          </a:prstGeom>
        </p:spPr>
      </p:pic>
      <p:pic>
        <p:nvPicPr>
          <p:cNvPr id="9" name="Picture 8"/>
          <p:cNvPicPr>
            <a:picLocks noChangeAspect="1"/>
          </p:cNvPicPr>
          <p:nvPr/>
        </p:nvPicPr>
        <p:blipFill>
          <a:blip cstate="print" r:embed="rId4">
            <a:extLst>
              <a:ext uri="{28A0092B-C50C-407E-A947-70E740481C1C}">
                <a14:useLocalDpi xmlns:a14="http://schemas.microsoft.com/office/drawing/2010/main" val="0"/>
              </a:ext>
            </a:extLst>
          </a:blip>
          <a:stretch>
            <a:fillRect/>
          </a:stretch>
        </p:blipFill>
        <p:spPr>
          <a:xfrm>
            <a:off x="1873364" y="2299424"/>
            <a:ext cx="3352514" cy="2234199"/>
          </a:xfrm>
          <a:prstGeom prst="rect">
            <a:avLst/>
          </a:prstGeom>
        </p:spPr>
      </p:pic>
      <p:sp>
        <p:nvSpPr>
          <p:cNvPr id="7" name="Rectangle 6"/>
          <p:cNvSpPr/>
          <p:nvPr/>
        </p:nvSpPr>
        <p:spPr>
          <a:xfrm>
            <a:off x="942532" y="2141870"/>
            <a:ext cx="1861663" cy="36933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r>
              <a:rPr dirty="0" lang="en-IN" smtClean="0">
                <a:latin charset="0" panose="020B0606030402020204" pitchFamily="34" typeface="Franklin Gothic Medium Cond"/>
              </a:rPr>
              <a:t>Crop </a:t>
            </a:r>
            <a:r>
              <a:rPr dirty="0" lang="en-IN">
                <a:latin charset="0" panose="020B0606030402020204" pitchFamily="34" typeface="Franklin Gothic Medium Cond"/>
              </a:rPr>
              <a:t>Compensation</a:t>
            </a:r>
          </a:p>
        </p:txBody>
      </p:sp>
      <p:sp>
        <p:nvSpPr>
          <p:cNvPr id="10" name="TextBox 9"/>
          <p:cNvSpPr txBox="1"/>
          <p:nvPr/>
        </p:nvSpPr>
        <p:spPr>
          <a:xfrm>
            <a:off x="3021094" y="4185420"/>
            <a:ext cx="2003408" cy="366715"/>
          </a:xfrm>
          <a:prstGeom prst="rect">
            <a:avLst/>
          </a:prstGeom>
        </p:spPr>
        <p:style>
          <a:lnRef idx="2">
            <a:schemeClr val="dk1"/>
          </a:lnRef>
          <a:fillRef idx="1">
            <a:schemeClr val="lt1"/>
          </a:fillRef>
          <a:effectRef idx="0">
            <a:schemeClr val="dk1"/>
          </a:effectRef>
          <a:fontRef idx="minor">
            <a:schemeClr val="dk1"/>
          </a:fontRef>
        </p:style>
        <p:txBody>
          <a:bodyPr rtlCol="0" wrap="square">
            <a:spAutoFit/>
          </a:bodyPr>
          <a:lstStyle/>
          <a:p>
            <a:pPr algn="ctr"/>
            <a:r>
              <a:rPr dirty="0" lang="en-US" smtClean="0">
                <a:latin charset="0" panose="020B0606030402020204" pitchFamily="34" typeface="Franklin Gothic Medium Cond"/>
              </a:rPr>
              <a:t>Injury due to attack</a:t>
            </a:r>
            <a:endParaRPr dirty="0" lang="en-IN">
              <a:latin charset="0" panose="020B0606030402020204" pitchFamily="34" typeface="Franklin Gothic Medium Cond"/>
            </a:endParaRPr>
          </a:p>
        </p:txBody>
      </p:sp>
    </p:spTree>
    <p:extLst>
      <p:ext uri="{BB962C8B-B14F-4D97-AF65-F5344CB8AC3E}">
        <p14:creationId xmlns:p14="http://schemas.microsoft.com/office/powerpoint/2010/main" val="1805164796"/>
      </p:ext>
    </p:extLst>
  </p:cSld>
  <p:clrMapOvr>
    <a:masterClrMapping/>
  </p:clrMapOvr>
  <mc:AlternateContent xmlns:mc="http://schemas.openxmlformats.org/markup-compatibility/2006" xmlns:p14="http://schemas.microsoft.com/office/powerpoint/2010/main">
    <mc:Choice Requires="p14">
      <p:transition p14:dur="2000" spd="slow"/>
    </mc:Choice>
    <mc:Fallback xmlns="">
      <p:transition spd="slow"/>
    </mc:Fallback>
  </mc:AlternateContent>
  <p:timing>
    <p:tnLst>
      <p:par>
        <p:cTn dur="indefinite" id="1" nodeType="tmRoot" restart="never"/>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2707" y="144044"/>
            <a:ext cx="7572778" cy="531657"/>
          </a:xfrm>
          <a:solidFill>
            <a:schemeClr val="accent1">
              <a:lumMod val="40000"/>
              <a:lumOff val="60000"/>
            </a:schemeClr>
          </a:solidFill>
        </p:spPr>
        <p:txBody>
          <a:bodyPr>
            <a:normAutofit/>
          </a:bodyPr>
          <a:lstStyle/>
          <a:p>
            <a:pPr algn="ctr"/>
            <a:r>
              <a:rPr lang="en-US" sz="3200" b="1" dirty="0">
                <a:latin typeface="Franklin Gothic Medium Cond" panose="020B0606030402020204" pitchFamily="34" charset="0"/>
              </a:rPr>
              <a:t>Establishment of Rescue Centers and </a:t>
            </a:r>
            <a:r>
              <a:rPr lang="en-US" sz="3200" b="1" dirty="0" smtClean="0">
                <a:latin typeface="Franklin Gothic Medium Cond" panose="020B0606030402020204" pitchFamily="34" charset="0"/>
              </a:rPr>
              <a:t>Camps </a:t>
            </a:r>
            <a:endParaRPr lang="en-IN" sz="3200" dirty="0">
              <a:latin typeface="Franklin Gothic Medium Cond" panose="020B0606030402020204" pitchFamily="34"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7147" y="675701"/>
            <a:ext cx="4844119" cy="26876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5"/>
          <p:cNvSpPr/>
          <p:nvPr/>
        </p:nvSpPr>
        <p:spPr>
          <a:xfrm>
            <a:off x="5859888" y="906936"/>
            <a:ext cx="6200734" cy="4832092"/>
          </a:xfrm>
          <a:prstGeom prst="rect">
            <a:avLst/>
          </a:prstGeom>
        </p:spPr>
        <p:txBody>
          <a:bodyPr wrap="square">
            <a:spAutoFit/>
          </a:bodyPr>
          <a:lstStyle/>
          <a:p>
            <a:pPr marL="285750" indent="-285750" algn="just">
              <a:buFont typeface="Arial" panose="020B0604020202020204" pitchFamily="34" charset="0"/>
              <a:buChar char="•"/>
            </a:pPr>
            <a:r>
              <a:rPr lang="en-US" sz="2800" dirty="0" smtClean="0">
                <a:latin typeface="Franklin Gothic Medium Cond" panose="020B0606030402020204" pitchFamily="34" charset="0"/>
              </a:rPr>
              <a:t>These Centres work </a:t>
            </a:r>
            <a:r>
              <a:rPr lang="en-US" sz="2800" dirty="0">
                <a:latin typeface="Franklin Gothic Medium Cond" panose="020B0606030402020204" pitchFamily="34" charset="0"/>
              </a:rPr>
              <a:t>mainly on treatment, caretaking and the rehabilitation of </a:t>
            </a:r>
            <a:r>
              <a:rPr lang="en-US" sz="2800" dirty="0" smtClean="0">
                <a:latin typeface="Franklin Gothic Medium Cond" panose="020B0606030402020204" pitchFamily="34" charset="0"/>
              </a:rPr>
              <a:t>rescued and injured animals. </a:t>
            </a:r>
          </a:p>
          <a:p>
            <a:pPr marL="285750" indent="-285750" algn="just">
              <a:buFont typeface="Arial" panose="020B0604020202020204" pitchFamily="34" charset="0"/>
              <a:buChar char="•"/>
            </a:pPr>
            <a:r>
              <a:rPr lang="en-US" sz="2800" dirty="0" smtClean="0">
                <a:latin typeface="Franklin Gothic Medium Cond" panose="020B0606030402020204" pitchFamily="34" charset="0"/>
              </a:rPr>
              <a:t>Create </a:t>
            </a:r>
            <a:r>
              <a:rPr lang="en-US" sz="2800" dirty="0">
                <a:latin typeface="Franklin Gothic Medium Cond" panose="020B0606030402020204" pitchFamily="34" charset="0"/>
              </a:rPr>
              <a:t>awareness among the nearby </a:t>
            </a:r>
            <a:r>
              <a:rPr lang="en-US" sz="2800" dirty="0" smtClean="0">
                <a:latin typeface="Franklin Gothic Medium Cond" panose="020B0606030402020204" pitchFamily="34" charset="0"/>
              </a:rPr>
              <a:t>citizens </a:t>
            </a:r>
            <a:r>
              <a:rPr lang="en-US" sz="2800" dirty="0">
                <a:latin typeface="Franklin Gothic Medium Cond" panose="020B0606030402020204" pitchFamily="34" charset="0"/>
              </a:rPr>
              <a:t>in reducing the man-animal conflict. </a:t>
            </a:r>
            <a:endParaRPr lang="en-US" sz="2800" dirty="0" smtClean="0">
              <a:latin typeface="Franklin Gothic Medium Cond" panose="020B0606030402020204" pitchFamily="34" charset="0"/>
            </a:endParaRPr>
          </a:p>
          <a:p>
            <a:pPr marL="285750" indent="-285750" algn="just">
              <a:buFont typeface="Arial" panose="020B0604020202020204" pitchFamily="34" charset="0"/>
              <a:buChar char="•"/>
            </a:pPr>
            <a:r>
              <a:rPr lang="en-US" sz="2800" dirty="0">
                <a:latin typeface="Franklin Gothic Medium Cond" panose="020B0606030402020204" pitchFamily="34" charset="0"/>
              </a:rPr>
              <a:t>The </a:t>
            </a:r>
            <a:r>
              <a:rPr lang="en-US" sz="2800" dirty="0" smtClean="0">
                <a:latin typeface="Franklin Gothic Medium Cond" panose="020B0606030402020204" pitchFamily="34" charset="0"/>
              </a:rPr>
              <a:t>centres are provided with </a:t>
            </a:r>
            <a:r>
              <a:rPr lang="en-US" sz="2800" dirty="0">
                <a:latin typeface="Franklin Gothic Medium Cond" panose="020B0606030402020204" pitchFamily="34" charset="0"/>
              </a:rPr>
              <a:t>the necessary infrastructure required for the rehabilitation of </a:t>
            </a:r>
            <a:r>
              <a:rPr lang="en-US" sz="2800" dirty="0" smtClean="0">
                <a:latin typeface="Franklin Gothic Medium Cond" panose="020B0606030402020204" pitchFamily="34" charset="0"/>
              </a:rPr>
              <a:t>animals </a:t>
            </a:r>
            <a:r>
              <a:rPr lang="en-US" sz="2800" dirty="0">
                <a:latin typeface="Franklin Gothic Medium Cond" panose="020B0606030402020204" pitchFamily="34" charset="0"/>
              </a:rPr>
              <a:t>in distress</a:t>
            </a:r>
            <a:r>
              <a:rPr lang="en-US" sz="2800" dirty="0" smtClean="0">
                <a:latin typeface="Franklin Gothic Medium Cond" panose="020B0606030402020204" pitchFamily="34" charset="0"/>
              </a:rPr>
              <a:t>.</a:t>
            </a:r>
          </a:p>
          <a:p>
            <a:pPr marL="285750" indent="-285750" algn="just">
              <a:buFont typeface="Arial" panose="020B0604020202020204" pitchFamily="34" charset="0"/>
              <a:buChar char="•"/>
            </a:pPr>
            <a:r>
              <a:rPr lang="en-US" sz="2800" dirty="0" smtClean="0">
                <a:latin typeface="Franklin Gothic Medium Cond" panose="020B0606030402020204" pitchFamily="34" charset="0"/>
              </a:rPr>
              <a:t>Accommodates </a:t>
            </a:r>
            <a:r>
              <a:rPr lang="en-US" sz="2800" dirty="0">
                <a:latin typeface="Franklin Gothic Medium Cond" panose="020B0606030402020204" pitchFamily="34" charset="0"/>
              </a:rPr>
              <a:t>and looks after sick and stressed </a:t>
            </a:r>
            <a:r>
              <a:rPr lang="en-US" sz="2800" dirty="0" smtClean="0">
                <a:latin typeface="Franklin Gothic Medium Cond" panose="020B0606030402020204" pitchFamily="34" charset="0"/>
              </a:rPr>
              <a:t>animals.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820" y="3357824"/>
            <a:ext cx="5485068" cy="219617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303" y="4837075"/>
            <a:ext cx="2761051" cy="1607545"/>
          </a:xfrm>
          <a:prstGeom prst="rect">
            <a:avLst/>
          </a:prstGeom>
        </p:spPr>
      </p:pic>
      <p:sp>
        <p:nvSpPr>
          <p:cNvPr id="10" name="Rectangle 9"/>
          <p:cNvSpPr/>
          <p:nvPr/>
        </p:nvSpPr>
        <p:spPr>
          <a:xfrm>
            <a:off x="1" y="3184482"/>
            <a:ext cx="5962918" cy="36933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IN" dirty="0">
                <a:latin typeface="Franklin Gothic Medium Cond" panose="020B0606030402020204" pitchFamily="34" charset="0"/>
              </a:rPr>
              <a:t>South </a:t>
            </a:r>
            <a:r>
              <a:rPr lang="en-IN" dirty="0" err="1">
                <a:latin typeface="Franklin Gothic Medium Cond" panose="020B0606030402020204" pitchFamily="34" charset="0"/>
              </a:rPr>
              <a:t>Khairbari</a:t>
            </a:r>
            <a:r>
              <a:rPr lang="en-IN" dirty="0">
                <a:latin typeface="Franklin Gothic Medium Cond" panose="020B0606030402020204" pitchFamily="34" charset="0"/>
              </a:rPr>
              <a:t> Leopard Safari &amp; Rehabilitation Centre, Coochbehar </a:t>
            </a:r>
          </a:p>
        </p:txBody>
      </p:sp>
    </p:spTree>
    <p:extLst>
      <p:ext uri="{BB962C8B-B14F-4D97-AF65-F5344CB8AC3E}">
        <p14:creationId xmlns:p14="http://schemas.microsoft.com/office/powerpoint/2010/main" val="11570128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3488" y="1043188"/>
            <a:ext cx="11436440" cy="5280338"/>
          </a:xfrm>
        </p:spPr>
        <p:txBody>
          <a:bodyPr>
            <a:noAutofit/>
          </a:bodyPr>
          <a:lstStyle/>
          <a:p>
            <a:pPr lvl="0"/>
            <a:r>
              <a:rPr lang="en-US" sz="1800" dirty="0" err="1"/>
              <a:t>Anand</a:t>
            </a:r>
            <a:r>
              <a:rPr lang="en-US" sz="1800" dirty="0"/>
              <a:t> S., </a:t>
            </a:r>
            <a:r>
              <a:rPr lang="en-US" sz="1800" dirty="0" err="1"/>
              <a:t>Radhakrishna</a:t>
            </a:r>
            <a:r>
              <a:rPr lang="en-US" sz="1800" dirty="0"/>
              <a:t> S., 2017, Investigating Trends in Human-Wildlife Conflict: Is Conflict Escalation Real or Imagined? </a:t>
            </a:r>
            <a:endParaRPr lang="en-IN" sz="1800" dirty="0"/>
          </a:p>
          <a:p>
            <a:pPr lvl="0"/>
            <a:r>
              <a:rPr lang="en-IN" sz="1800" dirty="0"/>
              <a:t>Annual Administrative Report 2017-20, Directorate of Forests, Govt. of West Bengal.</a:t>
            </a:r>
          </a:p>
          <a:p>
            <a:pPr lvl="0"/>
            <a:r>
              <a:rPr lang="en-IN" sz="1800" dirty="0"/>
              <a:t>Annual Report 2013-17, Wildlife Wing, Directorate of Forests, Govt. of West Bengal</a:t>
            </a:r>
          </a:p>
          <a:p>
            <a:pPr lvl="0"/>
            <a:r>
              <a:rPr lang="en-IN" sz="1800" dirty="0"/>
              <a:t>Best Practices of Human Elephant Conflict Management in India, 2020. Project Elephant Division, </a:t>
            </a:r>
            <a:r>
              <a:rPr lang="en-IN" sz="1800" dirty="0" err="1"/>
              <a:t>MoEF</a:t>
            </a:r>
            <a:r>
              <a:rPr lang="en-IN" sz="1800" dirty="0"/>
              <a:t> &amp; CC, Elephant Cell, Wildlife Institute of India.</a:t>
            </a:r>
          </a:p>
          <a:p>
            <a:pPr lvl="0"/>
            <a:r>
              <a:rPr lang="en-IN" sz="1800" dirty="0"/>
              <a:t>Chakraborty S., Human-Animal Conflicts in Northern West Bengal: Losses on both sides, 2015,  International Journal of Pure &amp; Applied Bioscience, 3 (3): 35-44</a:t>
            </a:r>
          </a:p>
          <a:p>
            <a:pPr lvl="0"/>
            <a:r>
              <a:rPr lang="en-IN" sz="1800" dirty="0" err="1"/>
              <a:t>Distefano</a:t>
            </a:r>
            <a:r>
              <a:rPr lang="en-IN" sz="1800" dirty="0"/>
              <a:t>, E., 2005. Human-Wildlife Conflict worldwide: collection of case studies, analysis of management strategies and good practices. </a:t>
            </a:r>
            <a:r>
              <a:rPr lang="en-IN" sz="1800" u="sng" dirty="0">
                <a:hlinkClick r:id="rId2"/>
              </a:rPr>
              <a:t>www.fao.org/3/a-au241e.pdf</a:t>
            </a:r>
            <a:endParaRPr lang="en-IN" sz="1800" dirty="0"/>
          </a:p>
          <a:p>
            <a:pPr lvl="0"/>
            <a:r>
              <a:rPr lang="en-IN" sz="1800" dirty="0"/>
              <a:t>Estimation of Indian Rhinoceros 2019, West Bengal, Chief Conservator of Forests Wildlife North Directorate of Forests Government of West Bengal</a:t>
            </a:r>
          </a:p>
          <a:p>
            <a:pPr lvl="0"/>
            <a:r>
              <a:rPr lang="en-US" sz="1800" dirty="0"/>
              <a:t>M. Chamling, B. Bera., 2020, Spatio‑temporal Patterns of Land Use/Land Cover Change in the Bhutan–Bengal Foothill Region between 1987 and 2019: Study Towards Geospatial Applications and Policy Making </a:t>
            </a:r>
            <a:endParaRPr lang="en-IN" sz="1800" dirty="0"/>
          </a:p>
          <a:p>
            <a:pPr lvl="0"/>
            <a:r>
              <a:rPr lang="en-IN" sz="1800" dirty="0" err="1"/>
              <a:t>Mallick</a:t>
            </a:r>
            <a:r>
              <a:rPr lang="en-IN" sz="1800" dirty="0"/>
              <a:t> J. K., 2015, Ecological Crisis vis-à-vis Intraspecific Conflict: A Case Study with Rhinos in Jaldapara and Gorumara National Parks, West Bengal, India Animal Diversity, Natural History and Conservation, Vol. 5 Pages </a:t>
            </a:r>
            <a:r>
              <a:rPr lang="en-IN" sz="1800" dirty="0" smtClean="0"/>
              <a:t>335–366</a:t>
            </a:r>
            <a:endParaRPr lang="en-IN" sz="1800" dirty="0"/>
          </a:p>
        </p:txBody>
      </p:sp>
      <p:sp>
        <p:nvSpPr>
          <p:cNvPr id="2" name="Rectangle 1"/>
          <p:cNvSpPr/>
          <p:nvPr/>
        </p:nvSpPr>
        <p:spPr>
          <a:xfrm>
            <a:off x="567358" y="475377"/>
            <a:ext cx="1295098" cy="369332"/>
          </a:xfrm>
          <a:prstGeom prst="rect">
            <a:avLst/>
          </a:prstGeom>
        </p:spPr>
        <p:txBody>
          <a:bodyPr wrap="none">
            <a:spAutoFit/>
          </a:bodyPr>
          <a:lstStyle/>
          <a:p>
            <a:r>
              <a:rPr lang="en-US" b="1" dirty="0"/>
              <a:t>References:</a:t>
            </a:r>
          </a:p>
        </p:txBody>
      </p:sp>
    </p:spTree>
    <p:extLst>
      <p:ext uri="{BB962C8B-B14F-4D97-AF65-F5344CB8AC3E}">
        <p14:creationId xmlns:p14="http://schemas.microsoft.com/office/powerpoint/2010/main" val="23070476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40912" y="916570"/>
            <a:ext cx="10676586" cy="5605637"/>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en-IN" dirty="0">
                <a:solidFill>
                  <a:prstClr val="black"/>
                </a:solidFill>
              </a:rPr>
              <a:t>Manoj K., Bhattacharyya R. and Padhy P.K., 2013, Forest and Wildlife Scenarios of Northern West Bengal, India: A Review, Vol. 2(7), 70-79</a:t>
            </a:r>
          </a:p>
          <a:p>
            <a:pPr marL="228600" lvl="0" indent="-228600">
              <a:lnSpc>
                <a:spcPct val="90000"/>
              </a:lnSpc>
              <a:spcBef>
                <a:spcPts val="1000"/>
              </a:spcBef>
              <a:buFont typeface="Arial" panose="020B0604020202020204" pitchFamily="34" charset="0"/>
              <a:buChar char="•"/>
            </a:pPr>
            <a:r>
              <a:rPr lang="en-US" dirty="0">
                <a:solidFill>
                  <a:prstClr val="black"/>
                </a:solidFill>
              </a:rPr>
              <a:t>Margulies J. D., </a:t>
            </a:r>
            <a:r>
              <a:rPr lang="en-US" dirty="0" err="1">
                <a:solidFill>
                  <a:prstClr val="black"/>
                </a:solidFill>
              </a:rPr>
              <a:t>Karanth</a:t>
            </a:r>
            <a:r>
              <a:rPr lang="en-US" dirty="0">
                <a:solidFill>
                  <a:prstClr val="black"/>
                </a:solidFill>
              </a:rPr>
              <a:t>. K. K., 2018, The Production of Human-Wildlife Conflict: A Political Animal Geography of Encounter</a:t>
            </a:r>
            <a:endParaRPr lang="en-IN" dirty="0">
              <a:solidFill>
                <a:prstClr val="black"/>
              </a:solidFill>
            </a:endParaRPr>
          </a:p>
          <a:p>
            <a:pPr marL="228600" lvl="0" indent="-228600">
              <a:lnSpc>
                <a:spcPct val="90000"/>
              </a:lnSpc>
              <a:spcBef>
                <a:spcPts val="1000"/>
              </a:spcBef>
              <a:buFont typeface="Arial" panose="020B0604020202020204" pitchFamily="34" charset="0"/>
              <a:buChar char="•"/>
            </a:pPr>
            <a:r>
              <a:rPr lang="en-IN" dirty="0">
                <a:solidFill>
                  <a:prstClr val="black"/>
                </a:solidFill>
              </a:rPr>
              <a:t>Naha D., Sathyakumar S., Dash S., </a:t>
            </a:r>
            <a:r>
              <a:rPr lang="en-IN" dirty="0" err="1">
                <a:solidFill>
                  <a:prstClr val="black"/>
                </a:solidFill>
              </a:rPr>
              <a:t>Chettri</a:t>
            </a:r>
            <a:r>
              <a:rPr lang="en-IN" dirty="0">
                <a:solidFill>
                  <a:prstClr val="black"/>
                </a:solidFill>
              </a:rPr>
              <a:t> A., </a:t>
            </a:r>
            <a:r>
              <a:rPr lang="en-IN" dirty="0" err="1">
                <a:solidFill>
                  <a:prstClr val="black"/>
                </a:solidFill>
              </a:rPr>
              <a:t>Rawat</a:t>
            </a:r>
            <a:r>
              <a:rPr lang="en-IN" dirty="0">
                <a:solidFill>
                  <a:prstClr val="black"/>
                </a:solidFill>
              </a:rPr>
              <a:t> G. S., 2018, Assessment and prediction of spatial patterns of human-elephant conflicts in changing land cover scenarios of a human-dominated landscape in North Bengal, PLoS ONE 14(2): e0210580. </a:t>
            </a:r>
            <a:r>
              <a:rPr lang="en-IN" u="sng" dirty="0">
                <a:solidFill>
                  <a:prstClr val="black"/>
                </a:solidFill>
                <a:hlinkClick r:id="rId2"/>
              </a:rPr>
              <a:t>https://doi.org/10.1371/journal.pone.0210580</a:t>
            </a:r>
            <a:endParaRPr lang="en-IN" dirty="0">
              <a:solidFill>
                <a:prstClr val="black"/>
              </a:solidFill>
            </a:endParaRPr>
          </a:p>
          <a:p>
            <a:pPr marL="228600" lvl="0" indent="-228600">
              <a:lnSpc>
                <a:spcPct val="90000"/>
              </a:lnSpc>
              <a:spcBef>
                <a:spcPts val="1000"/>
              </a:spcBef>
              <a:buFont typeface="Arial" panose="020B0604020202020204" pitchFamily="34" charset="0"/>
              <a:buChar char="•"/>
            </a:pPr>
            <a:r>
              <a:rPr lang="en-IN" dirty="0">
                <a:solidFill>
                  <a:prstClr val="black"/>
                </a:solidFill>
              </a:rPr>
              <a:t>Naha D., Sathyakumar S., </a:t>
            </a:r>
            <a:r>
              <a:rPr lang="en-IN" dirty="0" err="1">
                <a:solidFill>
                  <a:prstClr val="black"/>
                </a:solidFill>
              </a:rPr>
              <a:t>Rawat</a:t>
            </a:r>
            <a:r>
              <a:rPr lang="en-IN" dirty="0">
                <a:solidFill>
                  <a:prstClr val="black"/>
                </a:solidFill>
              </a:rPr>
              <a:t> G. S., 2018, Understanding drivers of human-leopard conflicts in the Indian Himalayan region: Spatio-temporal patterns of conflicts and perception of local communities towards conserving large carnivores, PLoS ONE 13(10): e0204528. </a:t>
            </a:r>
            <a:r>
              <a:rPr lang="en-IN" u="sng" dirty="0">
                <a:solidFill>
                  <a:prstClr val="black"/>
                </a:solidFill>
                <a:hlinkClick r:id="rId3"/>
              </a:rPr>
              <a:t>https://doi.org/10.1371/journal.pone.0204528</a:t>
            </a:r>
            <a:endParaRPr lang="en-IN" dirty="0">
              <a:solidFill>
                <a:prstClr val="black"/>
              </a:solidFill>
            </a:endParaRPr>
          </a:p>
          <a:p>
            <a:pPr marL="228600" lvl="0" indent="-228600">
              <a:lnSpc>
                <a:spcPct val="90000"/>
              </a:lnSpc>
              <a:spcBef>
                <a:spcPts val="1000"/>
              </a:spcBef>
              <a:buFont typeface="Arial" panose="020B0604020202020204" pitchFamily="34" charset="0"/>
              <a:buChar char="•"/>
            </a:pPr>
            <a:r>
              <a:rPr lang="en-IN" dirty="0">
                <a:solidFill>
                  <a:prstClr val="black"/>
                </a:solidFill>
              </a:rPr>
              <a:t>Roy M., and </a:t>
            </a:r>
            <a:r>
              <a:rPr lang="en-IN" dirty="0" err="1">
                <a:solidFill>
                  <a:prstClr val="black"/>
                </a:solidFill>
              </a:rPr>
              <a:t>Sukumar</a:t>
            </a:r>
            <a:r>
              <a:rPr lang="en-IN" dirty="0">
                <a:solidFill>
                  <a:prstClr val="black"/>
                </a:solidFill>
              </a:rPr>
              <a:t> R., Railways and Wildlife: A Case Study of Train-Elephant Collisions in Northern West Bengal, India, DOI 10.1007/978-3-319-57496-7_10</a:t>
            </a:r>
          </a:p>
          <a:p>
            <a:pPr marL="228600" lvl="0" indent="-228600">
              <a:lnSpc>
                <a:spcPct val="90000"/>
              </a:lnSpc>
              <a:spcBef>
                <a:spcPts val="1000"/>
              </a:spcBef>
              <a:buFont typeface="Arial" panose="020B0604020202020204" pitchFamily="34" charset="0"/>
              <a:buChar char="•"/>
            </a:pPr>
            <a:r>
              <a:rPr lang="en-IN" dirty="0" err="1">
                <a:solidFill>
                  <a:prstClr val="black"/>
                </a:solidFill>
              </a:rPr>
              <a:t>Sen</a:t>
            </a:r>
            <a:r>
              <a:rPr lang="en-IN" dirty="0">
                <a:solidFill>
                  <a:prstClr val="black"/>
                </a:solidFill>
              </a:rPr>
              <a:t> H., 2018, </a:t>
            </a:r>
            <a:r>
              <a:rPr lang="en-US" dirty="0">
                <a:solidFill>
                  <a:prstClr val="black"/>
                </a:solidFill>
              </a:rPr>
              <a:t> Land use change and its impact on Human-Animal Relationship in Dooars of North Bengal</a:t>
            </a:r>
            <a:endParaRPr lang="en-IN" dirty="0">
              <a:solidFill>
                <a:prstClr val="black"/>
              </a:solidFill>
            </a:endParaRPr>
          </a:p>
          <a:p>
            <a:pPr marL="228600" lvl="0" indent="-228600">
              <a:lnSpc>
                <a:spcPct val="90000"/>
              </a:lnSpc>
              <a:spcBef>
                <a:spcPts val="1000"/>
              </a:spcBef>
              <a:buFont typeface="Arial" panose="020B0604020202020204" pitchFamily="34" charset="0"/>
              <a:buChar char="•"/>
            </a:pPr>
            <a:r>
              <a:rPr lang="en-US" dirty="0" err="1">
                <a:solidFill>
                  <a:prstClr val="black"/>
                </a:solidFill>
              </a:rPr>
              <a:t>Sen</a:t>
            </a:r>
            <a:r>
              <a:rPr lang="en-US" dirty="0">
                <a:solidFill>
                  <a:prstClr val="black"/>
                </a:solidFill>
              </a:rPr>
              <a:t> K., Mandal R., 2018. Present Status of Terai and Duars Region Biodiversity, International Journal of Science and Research, 7(4):1507-1511.</a:t>
            </a:r>
            <a:endParaRPr lang="en-IN" dirty="0">
              <a:solidFill>
                <a:prstClr val="black"/>
              </a:solidFill>
            </a:endParaRPr>
          </a:p>
          <a:p>
            <a:pPr marL="228600" lvl="0" indent="-228600">
              <a:lnSpc>
                <a:spcPct val="90000"/>
              </a:lnSpc>
              <a:spcBef>
                <a:spcPts val="1000"/>
              </a:spcBef>
              <a:buFont typeface="Arial" panose="020B0604020202020204" pitchFamily="34" charset="0"/>
              <a:buChar char="•"/>
            </a:pPr>
            <a:r>
              <a:rPr lang="en-US" dirty="0">
                <a:solidFill>
                  <a:prstClr val="black"/>
                </a:solidFill>
              </a:rPr>
              <a:t>State Forest Report 2006- 20012, West Bengal, Government of West Bengal, Directorate of Forests, Office of the Principle Chief Conservator of Forests, Kolkata.</a:t>
            </a:r>
            <a:endParaRPr lang="en-IN" dirty="0">
              <a:solidFill>
                <a:prstClr val="black"/>
              </a:solidFill>
            </a:endParaRPr>
          </a:p>
          <a:p>
            <a:pPr marL="228600" lvl="0" indent="-228600">
              <a:lnSpc>
                <a:spcPct val="90000"/>
              </a:lnSpc>
              <a:spcBef>
                <a:spcPts val="1000"/>
              </a:spcBef>
              <a:buFont typeface="Arial" panose="020B0604020202020204" pitchFamily="34" charset="0"/>
              <a:buChar char="•"/>
            </a:pPr>
            <a:r>
              <a:rPr lang="en-IN" dirty="0">
                <a:solidFill>
                  <a:prstClr val="black"/>
                </a:solidFill>
              </a:rPr>
              <a:t>Vyas, P., </a:t>
            </a:r>
            <a:r>
              <a:rPr lang="en-IN" dirty="0" err="1">
                <a:solidFill>
                  <a:prstClr val="black"/>
                </a:solidFill>
              </a:rPr>
              <a:t>Sengupta</a:t>
            </a:r>
            <a:r>
              <a:rPr lang="en-IN" dirty="0">
                <a:solidFill>
                  <a:prstClr val="black"/>
                </a:solidFill>
              </a:rPr>
              <a:t>, K., 2014. Human-Leopard Conflict in North Bengal, India, </a:t>
            </a:r>
            <a:r>
              <a:rPr lang="en-IN" dirty="0" err="1">
                <a:solidFill>
                  <a:prstClr val="black"/>
                </a:solidFill>
              </a:rPr>
              <a:t>Tigerpaper</a:t>
            </a:r>
            <a:endParaRPr lang="en-US" dirty="0">
              <a:solidFill>
                <a:prstClr val="black"/>
              </a:solidFill>
            </a:endParaRPr>
          </a:p>
        </p:txBody>
      </p:sp>
    </p:spTree>
    <p:extLst>
      <p:ext uri="{BB962C8B-B14F-4D97-AF65-F5344CB8AC3E}">
        <p14:creationId xmlns:p14="http://schemas.microsoft.com/office/powerpoint/2010/main" val="15154762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extBox 1"/>
          <p:cNvSpPr txBox="1"/>
          <p:nvPr/>
        </p:nvSpPr>
        <p:spPr>
          <a:xfrm>
            <a:off x="6790545" y="1978700"/>
            <a:ext cx="5186595" cy="1200329"/>
          </a:xfrm>
          <a:prstGeom prst="rect">
            <a:avLst/>
          </a:prstGeom>
          <a:noFill/>
        </p:spPr>
        <p:txBody>
          <a:bodyPr wrap="square" rtlCol="0">
            <a:spAutoFit/>
          </a:bodyPr>
          <a:lstStyle/>
          <a:p>
            <a:r>
              <a:rPr lang="en-US" sz="7200" dirty="0" smtClean="0">
                <a:solidFill>
                  <a:schemeClr val="accent6">
                    <a:lumMod val="50000"/>
                  </a:schemeClr>
                </a:solidFill>
                <a:latin typeface="Algerian" panose="04020705040A02060702" pitchFamily="82" charset="0"/>
              </a:rPr>
              <a:t>THANKYOU</a:t>
            </a:r>
            <a:endParaRPr lang="en-IN" sz="7200" dirty="0">
              <a:solidFill>
                <a:schemeClr val="accent6">
                  <a:lumMod val="50000"/>
                </a:schemeClr>
              </a:solidFill>
              <a:latin typeface="Algerian" panose="04020705040A02060702" pitchFamily="82" charset="0"/>
            </a:endParaRPr>
          </a:p>
        </p:txBody>
      </p:sp>
      <p:sp>
        <p:nvSpPr>
          <p:cNvPr id="3" name="TextBox 2"/>
          <p:cNvSpPr txBox="1"/>
          <p:nvPr/>
        </p:nvSpPr>
        <p:spPr>
          <a:xfrm>
            <a:off x="6980349" y="2987899"/>
            <a:ext cx="4546243" cy="584775"/>
          </a:xfrm>
          <a:prstGeom prst="rect">
            <a:avLst/>
          </a:prstGeom>
          <a:noFill/>
        </p:spPr>
        <p:txBody>
          <a:bodyPr wrap="square" rtlCol="0">
            <a:spAutoFit/>
          </a:bodyPr>
          <a:lstStyle/>
          <a:p>
            <a:r>
              <a:rPr lang="en-US" sz="3200" dirty="0" smtClean="0">
                <a:solidFill>
                  <a:schemeClr val="accent6">
                    <a:lumMod val="50000"/>
                  </a:schemeClr>
                </a:solidFill>
                <a:latin typeface="Algerian" panose="04020705040A02060702" pitchFamily="82" charset="0"/>
              </a:rPr>
              <a:t>……for being with me</a:t>
            </a:r>
            <a:endParaRPr lang="en-IN" sz="3200" dirty="0">
              <a:solidFill>
                <a:schemeClr val="accent6">
                  <a:lumMod val="50000"/>
                </a:schemeClr>
              </a:solidFill>
              <a:latin typeface="Algerian" panose="04020705040A02060702" pitchFamily="82" charset="0"/>
            </a:endParaRPr>
          </a:p>
        </p:txBody>
      </p:sp>
    </p:spTree>
    <p:extLst>
      <p:ext uri="{BB962C8B-B14F-4D97-AF65-F5344CB8AC3E}">
        <p14:creationId xmlns:p14="http://schemas.microsoft.com/office/powerpoint/2010/main" val="30720340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7031</TotalTime>
  <Words>3097</Words>
  <Application>Microsoft Office PowerPoint</Application>
  <PresentationFormat>Widescreen</PresentationFormat>
  <Paragraphs>312</Paragraphs>
  <Slides>29</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29</vt:i4>
      </vt:variant>
    </vt:vector>
  </HeadingPairs>
  <TitlesOfParts>
    <vt:vector size="41" baseType="lpstr">
      <vt:lpstr>Aharoni</vt:lpstr>
      <vt:lpstr>Algerian</vt:lpstr>
      <vt:lpstr>Arial</vt:lpstr>
      <vt:lpstr>Bookman Uralic</vt:lpstr>
      <vt:lpstr>Calibri</vt:lpstr>
      <vt:lpstr>Calibri Light</vt:lpstr>
      <vt:lpstr>Franklin Gothic Demi</vt:lpstr>
      <vt:lpstr>Franklin Gothic Medium Cond</vt:lpstr>
      <vt:lpstr>Symbol</vt:lpstr>
      <vt:lpstr>Times New Roman</vt:lpstr>
      <vt:lpstr>Wingdings</vt:lpstr>
      <vt:lpstr>Office Theme</vt:lpstr>
      <vt:lpstr>PowerPoint Presentation</vt:lpstr>
      <vt:lpstr>PowerPoint Presentation</vt:lpstr>
      <vt:lpstr>PowerPoint Presentation</vt:lpstr>
      <vt:lpstr>Man-Animal Conflict in Northern West Bengal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Retaining Animals in their habitats</vt:lpstr>
      <vt:lpstr>Retaining Animals in their habitats</vt:lpstr>
      <vt:lpstr>Restricting Animals in their Habitats</vt:lpstr>
      <vt:lpstr>Restricting Animals in their Habitats</vt:lpstr>
      <vt:lpstr>Restricting Animals in their Habitats</vt:lpstr>
      <vt:lpstr>Guiding animals back into their Habitats</vt:lpstr>
      <vt:lpstr>Guiding animals back into their Habitats</vt:lpstr>
      <vt:lpstr>PowerPoint Presentation</vt:lpstr>
      <vt:lpstr>Habitat Corridors for Elephant</vt:lpstr>
      <vt:lpstr>PowerPoint Presentation</vt:lpstr>
      <vt:lpstr>PowerPoint Presentation</vt:lpstr>
      <vt:lpstr>Emergency Measures</vt:lpstr>
      <vt:lpstr>Establishment of Rescue Centers and Camps </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UGC HUMAN RESOURCE DEVELOPMENT CENTER UNIVERSITY OF NORTH BENGAL</dc:title>
  <dc:creator>ADMIN</dc:creator>
  <cp:lastModifiedBy>ADMIN</cp:lastModifiedBy>
  <cp:revision>259</cp:revision>
  <dcterms:created xsi:type="dcterms:W3CDTF">2021-03-10T14:31:06Z</dcterms:created>
  <dcterms:modified xsi:type="dcterms:W3CDTF">2021-08-13T00:59:13Z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9293459</vt:lpwstr>
  </property>
  <property fmtid="{D5CDD505-2E9C-101B-9397-08002B2CF9AE}" name="NXPowerLiteSettings" pid="3">
    <vt:lpwstr>F7000400038000</vt:lpwstr>
  </property>
  <property fmtid="{D5CDD505-2E9C-101B-9397-08002B2CF9AE}" name="NXPowerLiteVersion" pid="4">
    <vt:lpwstr>S11.0.1</vt:lpwstr>
  </property>
</Properties>
</file>