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09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780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5845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5053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90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792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43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7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45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8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7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29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4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8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777240"/>
            <a:ext cx="128016" cy="53035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105298" y="4145500"/>
            <a:ext cx="1000466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FFFFFF"/>
                </a:solidFill>
              </a:defRPr>
            </a:pPr>
            <a:r>
              <a:rPr sz="3200" dirty="0"/>
              <a:t>The Marriage System: Meaning, Forms &amp; Changes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7673" y="722759"/>
            <a:ext cx="68302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</a:rPr>
              <a:t>Presented </a:t>
            </a:r>
            <a:r>
              <a:rPr lang="en-US" sz="2800" dirty="0">
                <a:solidFill>
                  <a:srgbClr val="00B0F0"/>
                </a:solidFill>
              </a:rPr>
              <a:t>by </a:t>
            </a:r>
            <a:r>
              <a:rPr lang="en-US" sz="2800" dirty="0" err="1">
                <a:solidFill>
                  <a:srgbClr val="00B0F0"/>
                </a:solidFill>
              </a:rPr>
              <a:t>Chinmoy</a:t>
            </a:r>
            <a:r>
              <a:rPr lang="en-US" sz="2800" dirty="0">
                <a:solidFill>
                  <a:srgbClr val="00B0F0"/>
                </a:solidFill>
              </a:rPr>
              <a:t> Sarkar</a:t>
            </a:r>
          </a:p>
          <a:p>
            <a:pPr algn="ctr"/>
            <a:r>
              <a:rPr lang="en-US" sz="2800" dirty="0">
                <a:solidFill>
                  <a:srgbClr val="00B0F0"/>
                </a:solidFill>
              </a:rPr>
              <a:t>Department of Sociology</a:t>
            </a:r>
          </a:p>
          <a:p>
            <a:pPr algn="ctr"/>
            <a:r>
              <a:rPr lang="en-US" sz="2800" dirty="0" err="1">
                <a:solidFill>
                  <a:srgbClr val="00B0F0"/>
                </a:solidFill>
              </a:rPr>
              <a:t>Kalipada</a:t>
            </a:r>
            <a:r>
              <a:rPr lang="en-US" sz="2800" dirty="0">
                <a:solidFill>
                  <a:srgbClr val="00B0F0"/>
                </a:solidFill>
              </a:rPr>
              <a:t> Ghosh </a:t>
            </a:r>
            <a:r>
              <a:rPr lang="en-US" sz="2800" dirty="0" err="1">
                <a:solidFill>
                  <a:srgbClr val="00B0F0"/>
                </a:solidFill>
              </a:rPr>
              <a:t>Tarai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Mahavidyalaya</a:t>
            </a:r>
            <a:endParaRPr lang="en-US" sz="2800" dirty="0">
              <a:solidFill>
                <a:srgbClr val="00B0F0"/>
              </a:solidFill>
            </a:endParaRPr>
          </a:p>
          <a:p>
            <a:pPr algn="ctr">
              <a:spcAft>
                <a:spcPts val="800"/>
              </a:spcAft>
              <a:defRPr sz="2000">
                <a:solidFill>
                  <a:srgbClr val="EBE6DC"/>
                </a:solidFill>
              </a:defRPr>
            </a:pPr>
            <a:endParaRPr sz="2800" dirty="0"/>
          </a:p>
        </p:txBody>
      </p:sp>
      <p:sp>
        <p:nvSpPr>
          <p:cNvPr id="6" name="Oval 5"/>
          <p:cNvSpPr/>
          <p:nvPr/>
        </p:nvSpPr>
        <p:spPr>
          <a:xfrm>
            <a:off x="9966960" y="5074920"/>
            <a:ext cx="1143000" cy="1143000"/>
          </a:xfrm>
          <a:prstGeom prst="ellipse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0222992" y="5330952"/>
            <a:ext cx="630936" cy="630936"/>
          </a:xfrm>
          <a:prstGeom prst="ellipse">
            <a:avLst/>
          </a:prstGeom>
          <a:solidFill>
            <a:srgbClr val="1B2D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Modes of Mate Selection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Arranged Marriage – families/elders may play a major role, considering background, status and compatibility; consent is increasingly emphasized.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Love/Companionate Marriage – individuals choose partners based on affection, attraction and emotional compatibility.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Trend: the distinction is becoming less rigid as arranged marriages increasingly include individual choice and mutual consent.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Historical Changes in Marriage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Pre-Industrial – often connected to property, wealth, political alliances and family interests.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Industrial Revolution – urbanization and nuclear-family patterns expanded; emotional companionship became more important.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20th Century – growth of companionate marriage; the breadwinner–homemaker ideal became influential in some societies.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Modern Trends: The 21st Century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Increasing age at marriage.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Declining fertility and growth of childfree choices.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Dual-career and dual-income families.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Living Apart Together (LAT) relationships.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Rising cohabitation before or instead of marriage.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Greater emphasis on equality, negotiation and personal choice.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Factors Driving Change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1. Women’s empowerment – education, employment and economic independence.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2. Technology – online dating and wider social networks.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3. Secularization – reduced religious control over personal life in many societies.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4. Economic change – dual-income households can be important.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5. Liberalization – changing attitudes toward divorce, sexuality, gender and family forms.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Challenges Facing the Institution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Divorce and family reorganization.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Tension between individual aspirations and family expectations.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Declining fertility and population ageing in some societies.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Balancing traditional gender roles with education and careers.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Negotiating equality, autonomy and shared responsibilities within relationships.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Conclusion: The Future of Marriage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Marriage is not simply disappearing; it is transforming.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It increasingly combines companionship, personal choice, legal recognition and family life.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Diverse family and partnership forms are becoming more visible.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Despite changing forms, human needs for intimacy, belonging and companionship remain important.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Key idea: Marriage is a dynamic social institution shaped by culture, economy, law and social change.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References &amp; Q&amp;A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 b="1">
                <a:solidFill>
                  <a:srgbClr val="691C30"/>
                </a:solidFill>
                <a:latin typeface="Aptos"/>
              </a:defRPr>
            </a:pPr>
            <a:r>
              <a:t>Selected References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Anthony Giddens, Sociology.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Pew Research Center reports on marriage and family.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Journal of Marriage and Family.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Thank You!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105156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Overview of the Presentation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75438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1. Introduction to Marriage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2. Meaning and Definitions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3. Key Functions of Marriage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4. Forms of Marriage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5. Rules of Marriage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6. Modes of Mate Selection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7. Historical Changes in Marriage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8. Modern Trends and Future Outlook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9. Conclusion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What is Marriage?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A universal social institution found in almost every society.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A socially approved union between two or more individuals.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A foundation of family structure.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Rules and rituals vary considerably across cultures.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Meaning of Marriage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 b="1">
                <a:solidFill>
                  <a:srgbClr val="691C30"/>
                </a:solidFill>
                <a:latin typeface="Aptos"/>
              </a:defRPr>
            </a:pPr>
            <a:r>
              <a:t>Beyond a Contract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Social Recognition: legitimizes sexual relations and procreation.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Economic Alliance: may involve property/resources such as dowry or bride price.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Emotional Bond: provides intimacy and companionship.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Legal Status: creates rights and obligations for partners and children.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Sociological Definitions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Malinowski: Marriage is a contract for the production and maintenance of children.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Horton &amp; Hunt: Marriage is the approved social pattern whereby two or more persons establish a family.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Robert H. Lowie: Marriage is a relatively permanent bond between permissible mates.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Summary: a socially sanctioned sexual and economic union intended to be relatively permanent.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Functions of Marriage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1. Regulation of Sex – controls sexual behaviour and establishes socially recognized parenthood.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2. Procreation – provides a framework for child-rearing.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3. Economic Support – organizes cooperation and division of labour.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4. Socialization – transmits culture and values.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5. Companionship – meets emotional needs for love and affection.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Forms of Marriage (Part 1)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 b="1">
                <a:solidFill>
                  <a:srgbClr val="691C30"/>
                </a:solidFill>
                <a:latin typeface="Aptos"/>
              </a:defRPr>
            </a:pPr>
            <a:r>
              <a:t>Number of Spouses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1. Monogamy – marriage between one man and one woman; serial monogamy may involve more than one marriage over a lifetime.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2. Polygamy – marriage involving more than one spouse simultaneously.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Polygyny – one man, multiple wives.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Polyandry – one woman, multiple husbands.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Forms of Marriage (Part 2)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3. Group Marriage – marriage involving multiple men and multiple women; extremely rare.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4. Same-Sex Marriage – marriage between two people of the same sex; legally recognized in many countries and represents an important change in the social definition of marriage.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B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106070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FFFFFF"/>
                </a:solidFill>
              </a:defRPr>
            </a:pPr>
            <a:r>
              <a:t>Rules of Marriage: Endogamy &amp; Exogamy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128016"/>
            <a:ext cx="502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>
                <a:solidFill>
                  <a:srgbClr val="BE9137"/>
                </a:solidFill>
              </a:defRPr>
            </a:pPr>
            <a: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835640" cy="5349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Endogamy – marriage within a specified social group, such as caste, religion or social class.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  Example: caste endogamy in India.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endParaRPr/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• Exogamy – marriage outside a specified group.</a:t>
            </a:r>
          </a:p>
          <a:p>
            <a:pPr>
              <a:spcAft>
                <a:spcPts val="900"/>
              </a:spcAft>
              <a:defRPr sz="2100">
                <a:solidFill>
                  <a:srgbClr val="2D2D2D"/>
                </a:solidFill>
                <a:latin typeface="Aptos"/>
              </a:defRPr>
            </a:pPr>
            <a:r>
              <a:t>  Example: clan or village exogamy and incest taboos.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880</Words>
  <Application>Microsoft Office PowerPoint</Application>
  <PresentationFormat>Widescreen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SK-Surajit</dc:creator>
  <cp:keywords/>
  <dc:description>generated using python-pptx</dc:description>
  <cp:lastModifiedBy>HP</cp:lastModifiedBy>
  <cp:revision>3</cp:revision>
  <dcterms:created xsi:type="dcterms:W3CDTF">2013-01-27T09:14:16Z</dcterms:created>
  <dcterms:modified xsi:type="dcterms:W3CDTF">2026-08-30T17:34:59Z</dcterms:modified>
  <cp:category/>
</cp:coreProperties>
</file>