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5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text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endParaRPr lang="en-US"/>
          </a:p>
        </p:txBody>
      </p:sp>
      <p:sp>
        <p:nvSpPr>
          <p:cNvPr id="5" name="Title 1"/>
          <p:cNvSpPr>
            <a:spLocks noGrp="1"/>
          </p:cNvSpPr>
          <p:nvPr/>
        </p:nvSpPr>
        <p:spPr>
          <a:xfrm>
            <a:off x="635" y="635"/>
            <a:ext cx="12190730" cy="6857365"/>
          </a:xfrm>
          <a:prstGeom prst="rect">
            <a:avLst/>
          </a:prstGeom>
          <a:solidFill>
            <a:srgbClr val="FEFBD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2060"/>
                </a:solidFill>
                <a:latin typeface="Script MT Bold" panose="03040602040607080904" pitchFamily="66" charset="0"/>
              </a:rPr>
              <a:t>Kalipada Ghosh Tarai Mahavidyalaya</a:t>
            </a:r>
            <a:br>
              <a:rPr lang="en-US" sz="5400" b="1" dirty="0" smtClean="0">
                <a:latin typeface="Script MT Bold" panose="03040602040607080904" pitchFamily="66" charset="0"/>
              </a:rPr>
            </a:br>
            <a:r>
              <a:rPr lang="en-US" sz="4000" b="1" dirty="0" smtClean="0">
                <a:solidFill>
                  <a:srgbClr val="002060"/>
                </a:solidFill>
                <a:latin typeface="Script MT Bold" panose="03040602040607080904" pitchFamily="66" charset="0"/>
              </a:rPr>
              <a:t>Bagdogra</a:t>
            </a:r>
            <a:br>
              <a:rPr lang="en-US" dirty="0" smtClean="0">
                <a:latin typeface="Freestyle Script" panose="030804020302050B0404" pitchFamily="66" charset="0"/>
              </a:rPr>
            </a:br>
            <a:br>
              <a:rPr lang="en-US" dirty="0" smtClean="0">
                <a:latin typeface="Freestyle Script" panose="030804020302050B0404" pitchFamily="66" charset="0"/>
              </a:rPr>
            </a:b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  <a:t>Department of Environmental Science</a:t>
            </a:r>
            <a:endParaRPr lang="en-IN" sz="3600" b="1" dirty="0">
              <a:latin typeface="Lucida Calligraphy" panose="03010101010101010101" pitchFamily="66" charset="0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454025" y="229235"/>
            <a:ext cx="11283950" cy="181991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noAutofit/>
          </a:bodyPr>
          <a:p>
            <a:pPr algn="ctr">
              <a:spcAft>
                <a:spcPct val="60000"/>
              </a:spcAft>
            </a:pPr>
            <a:r>
              <a:rPr sz="2400" b="1">
                <a:latin typeface="Lucida Calligraphy" panose="03010101010101010101" pitchFamily="66" charset="0"/>
                <a:cs typeface="Lucida Calligraphy" panose="03010101010101010101" pitchFamily="66" charset="0"/>
              </a:rPr>
              <a:t>Human Rights</a:t>
            </a:r>
            <a:endParaRPr sz="220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  <a:p>
            <a:pPr>
              <a:lnSpc>
                <a:spcPct val="140000"/>
              </a:lnSpc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Human Rights are the basic rights and freedoms that belong to every human being, irrespective of nationality, gender, religion, caste, language or social status</a:t>
            </a:r>
            <a:r>
              <a:t>.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565150" y="2352675"/>
            <a:ext cx="5080000" cy="3686810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r>
              <a:rPr sz="2000" b="1">
                <a:latin typeface="Lucida Bright" panose="02040602050505020304" charset="0"/>
                <a:cs typeface="Lucida Bright" panose="02040602050505020304" charset="0"/>
              </a:rPr>
              <a:t>Key features:</a:t>
            </a:r>
            <a:endParaRPr sz="2000" b="1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210000"/>
              </a:lnSpc>
              <a:buFont typeface="Arial" panose="020B0604020202020204"/>
              <a:buChar char="•"/>
            </a:pPr>
            <a:r>
              <a:rPr sz="1600"/>
              <a:t> </a:t>
            </a: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Universal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21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Fundamental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21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Inherent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21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Equal and non-discriminatory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21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Essential for dignity and freedom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6323965" y="2352675"/>
            <a:ext cx="5066665" cy="3686175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r>
              <a:rPr b="1">
                <a:latin typeface="Lucida Bright" panose="02040602050505020304" charset="0"/>
                <a:cs typeface="Lucida Bright" panose="02040602050505020304" charset="0"/>
              </a:rPr>
              <a:t>Examples:</a:t>
            </a:r>
            <a:endParaRPr b="1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200000"/>
              </a:lnSpc>
              <a:buFont typeface="Arial" panose="020B0604020202020204"/>
              <a:buChar char="•"/>
            </a:pPr>
            <a:r>
              <a:rPr sz="1600">
                <a:latin typeface="Lucida Bright" panose="02040602050505020304" charset="0"/>
                <a:cs typeface="Lucida Bright" panose="02040602050505020304" charset="0"/>
              </a:rPr>
              <a:t> </a:t>
            </a: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Right to life and liberty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20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Right to education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20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Right to health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20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Right to equality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20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Freedom of expression</a:t>
            </a:r>
            <a:r>
              <a:rPr sz="1600">
                <a:latin typeface="Lucida Bright" panose="02040602050505020304" charset="0"/>
                <a:cs typeface="Lucida Bright" panose="02040602050505020304" charset="0"/>
              </a:rPr>
              <a:t> </a:t>
            </a:r>
            <a:endParaRPr sz="16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287655" y="197485"/>
            <a:ext cx="11381105" cy="166116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noAutofit/>
          </a:bodyPr>
          <a:p>
            <a:pPr algn="ctr">
              <a:spcAft>
                <a:spcPct val="60000"/>
              </a:spcAft>
            </a:pPr>
            <a:r>
              <a:rPr sz="2200" b="1">
                <a:latin typeface="Lucida Calligraphy" panose="03010101010101010101" pitchFamily="66" charset="0"/>
                <a:cs typeface="Lucida Calligraphy" panose="03010101010101010101" pitchFamily="66" charset="0"/>
              </a:rPr>
              <a:t>Human Rights and Environment</a:t>
            </a:r>
            <a:endParaRPr sz="220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  <a:p>
            <a:r>
              <a:rPr sz="2000">
                <a:latin typeface="Lucida Bright" panose="02040602050505020304" charset="0"/>
                <a:cs typeface="Lucida Bright" panose="02040602050505020304" charset="0"/>
              </a:rPr>
              <a:t>A clean and healthy environment is closely connected with human well-being and human rights.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495935" y="2063115"/>
            <a:ext cx="10963910" cy="4429760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r>
              <a:rPr sz="2000" b="1">
                <a:latin typeface="Lucida Bright" panose="02040602050505020304" charset="0"/>
                <a:cs typeface="Lucida Bright" panose="02040602050505020304" charset="0"/>
              </a:rPr>
              <a:t>Environmental issues affecting human rights:</a:t>
            </a:r>
            <a:endParaRPr sz="2000" b="1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20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Air and water pollution → health problems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20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Deforestation → loss of livelihood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20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Climate change → displacement and food insecurity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20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Water scarcity → conflict and inequality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20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Environmental degradation → disproportionate impact on vulnerable communities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530860" y="253365"/>
            <a:ext cx="11130915" cy="123761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p>
            <a:pPr algn="ctr">
              <a:spcAft>
                <a:spcPct val="60000"/>
              </a:spcAft>
            </a:pPr>
            <a:r>
              <a:rPr sz="2200" b="1">
                <a:latin typeface="Lucida Calligraphy" panose="03010101010101010101" pitchFamily="66" charset="0"/>
                <a:cs typeface="Lucida Calligraphy" panose="03010101010101010101" pitchFamily="66" charset="0"/>
              </a:rPr>
              <a:t>Value Education</a:t>
            </a:r>
            <a:endParaRPr sz="220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  <a:p>
            <a:r>
              <a:rPr>
                <a:latin typeface="Lucida Bright" panose="02040602050505020304" charset="0"/>
                <a:cs typeface="Lucida Bright" panose="02040602050505020304" charset="0"/>
              </a:rPr>
              <a:t>Value Education is the process of developing positive moral, social, ethical and human values in individuals.</a:t>
            </a:r>
            <a:endParaRPr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530860" y="1793875"/>
            <a:ext cx="10845165" cy="4813300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pPr>
              <a:spcAft>
                <a:spcPct val="60000"/>
              </a:spcAft>
            </a:pPr>
            <a:r>
              <a:rPr sz="2200" b="1">
                <a:latin typeface="Lucida Bright" panose="02040602050505020304" charset="0"/>
                <a:cs typeface="Lucida Bright" panose="02040602050505020304" charset="0"/>
              </a:rPr>
              <a:t>Major values</a:t>
            </a:r>
            <a:endParaRPr sz="2200" b="1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Honesty and integrity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Respect and tolerance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Empathy and compassion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Responsibility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Justice and equality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Cooperation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Environmental responsibility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1734503" y="1203325"/>
            <a:ext cx="8722995" cy="5051425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pPr>
              <a:spcAft>
                <a:spcPct val="60000"/>
              </a:spcAft>
            </a:pPr>
            <a:r>
              <a:rPr sz="2400" b="1">
                <a:latin typeface="Lucida Bright" panose="02040602050505020304" charset="0"/>
                <a:cs typeface="Lucida Bright" panose="02040602050505020304" charset="0"/>
              </a:rPr>
              <a:t>Value education helps individuals to: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Distinguish between right and wrong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Develop ethical behaviour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Respect human rights and diversity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Promote social harmony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Develop empathy and compassion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Become responsible citizens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8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Make environmentally responsible choices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3283585" y="193040"/>
            <a:ext cx="5624830" cy="446405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t">
            <a:noAutofit/>
          </a:bodyPr>
          <a:p>
            <a:pPr algn="ctr"/>
            <a:r>
              <a:rPr sz="2400" b="1">
                <a:latin typeface="Lucida Calligraphy" panose="03010101010101010101" pitchFamily="66" charset="0"/>
                <a:cs typeface="Lucida Calligraphy" panose="03010101010101010101" pitchFamily="66" charset="0"/>
                <a:sym typeface="+mn-ea"/>
              </a:rPr>
              <a:t>Importance of Value Education</a:t>
            </a:r>
            <a:endParaRPr lang="en-US" sz="2400" b="1">
              <a:latin typeface="Lucida Calligraphy" panose="03010101010101010101" pitchFamily="66" charset="0"/>
              <a:cs typeface="Lucida Calligraphy" panose="03010101010101010101" pitchFamily="66" charset="0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161925" y="1035685"/>
            <a:ext cx="5842000" cy="5498465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pPr>
              <a:lnSpc>
                <a:spcPct val="150000"/>
              </a:lnSpc>
            </a:pPr>
            <a:r>
              <a:rPr sz="2000" b="1">
                <a:latin typeface="Lucida Bright" panose="02040602050505020304" charset="0"/>
                <a:cs typeface="Lucida Bright" panose="02040602050505020304" charset="0"/>
              </a:rPr>
              <a:t>HIV = Human Immunodeficiency Virus</a:t>
            </a:r>
            <a:endParaRPr sz="2000" b="1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50000"/>
              </a:lnSpc>
            </a:pPr>
            <a:r>
              <a:rPr sz="2000" b="1">
                <a:latin typeface="Lucida Bright" panose="02040602050505020304" charset="0"/>
                <a:cs typeface="Lucida Bright" panose="02040602050505020304" charset="0"/>
              </a:rPr>
              <a:t>AIDS = Acquired Immunodeficiency Syndrome</a:t>
            </a:r>
            <a:endParaRPr sz="2000" b="1">
              <a:latin typeface="Lucida Bright" panose="02040602050505020304" charset="0"/>
              <a:cs typeface="Lucida Bright" panose="02040602050505020304" charset="0"/>
            </a:endParaRPr>
          </a:p>
          <a:p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HIV attacks the body's immune system.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If untreated, HIV can progress to AIDS.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HIV is a manageable condition with effective </a:t>
            </a:r>
            <a:r>
              <a:rPr sz="2000" b="1">
                <a:latin typeface="Lucida Bright" panose="02040602050505020304" charset="0"/>
                <a:cs typeface="Lucida Bright" panose="02040602050505020304" charset="0"/>
              </a:rPr>
              <a:t>antiretroviral therapy</a:t>
            </a: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(ART).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Early testing and treatment are important for maintaining health</a:t>
            </a:r>
            <a:r>
              <a:rPr sz="1600"/>
              <a:t>.</a:t>
            </a:r>
            <a:endParaRPr sz="1600"/>
          </a:p>
        </p:txBody>
      </p:sp>
      <p:sp>
        <p:nvSpPr>
          <p:cNvPr id="3" name="Text Box 2"/>
          <p:cNvSpPr txBox="1"/>
          <p:nvPr/>
        </p:nvSpPr>
        <p:spPr>
          <a:xfrm>
            <a:off x="3914140" y="179705"/>
            <a:ext cx="4364355" cy="484505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t">
            <a:noAutofit/>
          </a:bodyPr>
          <a:p>
            <a:pPr algn="ctr">
              <a:spcAft>
                <a:spcPct val="60000"/>
              </a:spcAft>
            </a:pPr>
            <a:r>
              <a:rPr sz="2400" b="1">
                <a:latin typeface="Lucida Calligraphy" panose="03010101010101010101" pitchFamily="66" charset="0"/>
                <a:cs typeface="Lucida Calligraphy" panose="03010101010101010101" pitchFamily="66" charset="0"/>
                <a:sym typeface="+mn-ea"/>
              </a:rPr>
              <a:t>HIV/AIDS: Introduction</a:t>
            </a:r>
            <a:endParaRPr lang="en-US" sz="2400" b="1">
              <a:latin typeface="Lucida Calligraphy" panose="03010101010101010101" pitchFamily="66" charset="0"/>
              <a:cs typeface="Lucida Calligraphy" panose="03010101010101010101" pitchFamily="66" charset="0"/>
              <a:sym typeface="+mn-ea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6271260" y="1035685"/>
            <a:ext cx="5688965" cy="5498465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pPr>
              <a:spcAft>
                <a:spcPct val="60000"/>
              </a:spcAft>
            </a:pPr>
            <a:endParaRPr sz="2200" b="1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spcAft>
                <a:spcPct val="60000"/>
              </a:spcAft>
            </a:pPr>
            <a:r>
              <a:rPr sz="2200" b="1">
                <a:latin typeface="Lucida Bright" panose="02040602050505020304" charset="0"/>
                <a:cs typeface="Lucida Bright" panose="02040602050505020304" charset="0"/>
              </a:rPr>
              <a:t>HIV can be transmitted through:</a:t>
            </a:r>
            <a:endParaRPr sz="2200" b="1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90000"/>
              </a:lnSpc>
              <a:buFont typeface="Arial" panose="020B0604020202020204"/>
              <a:buChar char="•"/>
            </a:pPr>
            <a:r>
              <a:rPr sz="1600">
                <a:latin typeface="Lucida Bright" panose="02040602050505020304" charset="0"/>
                <a:cs typeface="Lucida Bright" panose="02040602050505020304" charset="0"/>
              </a:rPr>
              <a:t> </a:t>
            </a: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Infected blood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Sexual transmission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Sharing contaminated needles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Mother-to-child transmission during pregnancy, childbirth or breastfeeding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605155" y="1079500"/>
            <a:ext cx="5080000" cy="5360670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pPr>
              <a:spcAft>
                <a:spcPct val="60000"/>
              </a:spcAft>
            </a:pPr>
            <a:r>
              <a:rPr sz="2200" b="1">
                <a:latin typeface="Lucida Bright" panose="02040602050505020304" charset="0"/>
                <a:cs typeface="Lucida Bright" panose="02040602050505020304" charset="0"/>
              </a:rPr>
              <a:t>Prevention</a:t>
            </a:r>
            <a:endParaRPr sz="2200" b="1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60000"/>
              </a:lnSpc>
              <a:buFont typeface="Arial" panose="020B0604020202020204"/>
              <a:buChar char="•"/>
            </a:pPr>
            <a:r>
              <a:rPr sz="1600">
                <a:latin typeface="Lucida Bright" panose="02040602050505020304" charset="0"/>
                <a:cs typeface="Lucida Bright" panose="02040602050505020304" charset="0"/>
              </a:rPr>
              <a:t> </a:t>
            </a: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Practice safer sex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6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Use sterile needles and medical equipment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6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Ensure safe blood transfusion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6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HIV testing and counselling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6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Prevention of mother-to-child transmission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6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Early diagnosis and appropriate treatment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2411095" y="151765"/>
            <a:ext cx="7287260" cy="526415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t">
            <a:noAutofit/>
          </a:bodyPr>
          <a:p>
            <a:pPr algn="ctr">
              <a:spcAft>
                <a:spcPct val="60000"/>
              </a:spcAft>
            </a:pPr>
            <a:r>
              <a:rPr sz="2200" b="1">
                <a:latin typeface="Lucida Calligraphy" panose="03010101010101010101" pitchFamily="66" charset="0"/>
                <a:cs typeface="Lucida Calligraphy" panose="03010101010101010101" pitchFamily="66" charset="0"/>
                <a:sym typeface="+mn-ea"/>
              </a:rPr>
              <a:t>HIV/AIDS: Prevention &amp; Social Awareness</a:t>
            </a:r>
            <a:endParaRPr lang="en-US" sz="2200" b="1">
              <a:latin typeface="Lucida Calligraphy" panose="03010101010101010101" pitchFamily="66" charset="0"/>
              <a:cs typeface="Lucida Calligraphy" panose="03010101010101010101" pitchFamily="66" charset="0"/>
              <a:sym typeface="+mn-ea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6436995" y="1079500"/>
            <a:ext cx="5245735" cy="5360670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pPr>
              <a:spcAft>
                <a:spcPct val="60000"/>
              </a:spcAft>
            </a:pPr>
            <a:r>
              <a:rPr sz="2200" b="1">
                <a:latin typeface="Lucida Bright" panose="02040602050505020304" charset="0"/>
                <a:cs typeface="Lucida Bright" panose="02040602050505020304" charset="0"/>
              </a:rPr>
              <a:t>Social awareness</a:t>
            </a:r>
            <a:endParaRPr sz="2200" b="1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90000"/>
              </a:lnSpc>
              <a:buFont typeface="Arial" panose="020B0604020202020204"/>
              <a:buChar char="•"/>
            </a:pPr>
            <a:r>
              <a:rPr sz="1600">
                <a:latin typeface="Lucida Bright" panose="02040602050505020304" charset="0"/>
                <a:cs typeface="Lucida Bright" panose="02040602050505020304" charset="0"/>
              </a:rPr>
              <a:t> </a:t>
            </a: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HIV is not spread through casual contact such as hugging, shaking hands or sharing food.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People living with HIV should not face stigma or discrimination.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9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Accurate information helps prevent fear, misinformation and discrimination.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660400" y="956945"/>
            <a:ext cx="10870565" cy="5557520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r>
              <a:rPr sz="2000">
                <a:latin typeface="Lucida Bright" panose="02040602050505020304" charset="0"/>
                <a:cs typeface="Lucida Bright" panose="02040602050505020304" charset="0"/>
              </a:rPr>
              <a:t>Women welfare aims to ensure women's health, safety, equality, education and economic empowerment.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spcAft>
                <a:spcPct val="60000"/>
              </a:spcAft>
            </a:pPr>
            <a:endParaRPr sz="2000" b="1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spcAft>
                <a:spcPct val="60000"/>
              </a:spcAft>
            </a:pPr>
            <a:r>
              <a:rPr sz="2000" b="1">
                <a:latin typeface="Lucida Bright" panose="02040602050505020304" charset="0"/>
                <a:cs typeface="Lucida Bright" panose="02040602050505020304" charset="0"/>
              </a:rPr>
              <a:t>Major areas</a:t>
            </a:r>
            <a:endParaRPr sz="2000" b="1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3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Equal access to education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3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Maternal and reproductive healthcare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3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Economic independence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3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Equal opportunities and participation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3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Protection from violence and discrimination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3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Political and social empowerment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lvl="1">
              <a:lnSpc>
                <a:spcPct val="13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Awareness of legal rights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Empowered women contribute significantly to healthy families, strong communities and sustainable development.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4572635" y="248920"/>
            <a:ext cx="3047365" cy="499110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t">
            <a:noAutofit/>
          </a:bodyPr>
          <a:p>
            <a:pPr algn="ctr">
              <a:spcAft>
                <a:spcPct val="60000"/>
              </a:spcAft>
            </a:pPr>
            <a:r>
              <a:rPr sz="2200" b="1">
                <a:latin typeface="Lucida Calligraphy" panose="03010101010101010101" pitchFamily="66" charset="0"/>
                <a:cs typeface="Lucida Calligraphy" panose="03010101010101010101" pitchFamily="66" charset="0"/>
                <a:sym typeface="+mn-ea"/>
              </a:rPr>
              <a:t>Women Welfare</a:t>
            </a:r>
            <a:endParaRPr lang="en-US" sz="2200" b="1">
              <a:latin typeface="Lucida Calligraphy" panose="03010101010101010101" pitchFamily="66" charset="0"/>
              <a:cs typeface="Lucida Calligraphy" panose="03010101010101010101" pitchFamily="66" charset="0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889635" y="919480"/>
            <a:ext cx="10413365" cy="5475605"/>
          </a:xfrm>
          <a:prstGeom prst="rect">
            <a:avLst/>
          </a:prstGeom>
          <a:solidFill>
            <a:srgbClr val="FFFFFF"/>
          </a:solidFill>
        </p:spPr>
        <p:txBody>
          <a:bodyPr>
            <a:noAutofit/>
          </a:bodyPr>
          <a:p>
            <a:pPr>
              <a:lnSpc>
                <a:spcPct val="140000"/>
              </a:lnSpc>
              <a:spcAft>
                <a:spcPct val="60000"/>
              </a:spcAft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Child welfare focuses on ensuring every child has the opportunity to grow in a safe, healthy and supportive environment.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 indent="0" fontAlgn="auto">
              <a:lnSpc>
                <a:spcPct val="120000"/>
              </a:lnSpc>
              <a:spcAft>
                <a:spcPts val="0"/>
              </a:spcAft>
            </a:pPr>
            <a:r>
              <a:rPr sz="2000" b="1">
                <a:latin typeface="Lucida Bright" panose="02040602050505020304" charset="0"/>
                <a:cs typeface="Lucida Bright" panose="02040602050505020304" charset="0"/>
              </a:rPr>
              <a:t>Major areas</a:t>
            </a:r>
            <a:endParaRPr sz="2000" b="1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7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Nutrition and healthcare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7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Education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7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Protection from abuse and exploitation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7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Protection from child labour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7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Safe and supportive family environment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7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Protection from trafficking and violence 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70000"/>
              </a:lnSpc>
              <a:buFont typeface="Arial" panose="020B0604020202020204"/>
              <a:buChar char="•"/>
            </a:pPr>
            <a:r>
              <a:rPr sz="2000">
                <a:latin typeface="Lucida Bright" panose="02040602050505020304" charset="0"/>
                <a:cs typeface="Lucida Bright" panose="02040602050505020304" charset="0"/>
              </a:rPr>
              <a:t> Equal opportunities for development</a:t>
            </a:r>
            <a:endParaRPr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4869815" y="234950"/>
            <a:ext cx="2452370" cy="460375"/>
          </a:xfrm>
          <a:prstGeom prst="rect">
            <a:avLst/>
          </a:prstGeom>
          <a:solidFill>
            <a:srgbClr val="FFFFFF"/>
          </a:solidFill>
        </p:spPr>
        <p:txBody>
          <a:bodyPr wrap="square" rtlCol="0" anchor="t">
            <a:spAutoFit/>
          </a:bodyPr>
          <a:p>
            <a:r>
              <a:rPr sz="2400" b="1">
                <a:latin typeface="Lucida Calligraphy" panose="03010101010101010101" pitchFamily="66" charset="0"/>
                <a:cs typeface="Lucida Calligraphy" panose="03010101010101010101" pitchFamily="66" charset="0"/>
                <a:sym typeface="+mn-ea"/>
              </a:rPr>
              <a:t>Child Welfare</a:t>
            </a:r>
            <a:endParaRPr lang="en-US" sz="2400" b="1">
              <a:latin typeface="Lucida Calligraphy" panose="03010101010101010101" pitchFamily="66" charset="0"/>
              <a:cs typeface="Lucida Calligraphy" panose="03010101010101010101" pitchFamily="66" charset="0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/>
          <p:cNvPicPr>
            <a:picLocks noGrp="1"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7680"/>
          </a:xfrm>
          <a:prstGeom prst="rect">
            <a:avLst/>
          </a:prstGeom>
          <a:solidFill>
            <a:schemeClr val="accent3"/>
          </a:solidFill>
          <a:effectLst>
            <a:glow rad="127000">
              <a:srgbClr val="FFFF00"/>
            </a:glow>
            <a:softEdge rad="63500"/>
          </a:effectLst>
        </p:spPr>
      </p:pic>
      <p:sp>
        <p:nvSpPr>
          <p:cNvPr id="3" name="Title 1"/>
          <p:cNvSpPr>
            <a:spLocks noGrp="1"/>
          </p:cNvSpPr>
          <p:nvPr/>
        </p:nvSpPr>
        <p:spPr>
          <a:xfrm>
            <a:off x="2106295" y="2466340"/>
            <a:ext cx="822960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Thankyou </a:t>
            </a:r>
            <a:endParaRPr lang="en-IN" sz="4800" dirty="0">
              <a:solidFill>
                <a:srgbClr val="002060"/>
              </a:solidFill>
              <a:latin typeface="Lucida Calligraphy" panose="03010101010101010101" pitchFamily="66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3312</Words>
  <Application>WPS Presentation</Application>
  <PresentationFormat>Widescreen</PresentationFormat>
  <Paragraphs>112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3" baseType="lpstr">
      <vt:lpstr>Arial</vt:lpstr>
      <vt:lpstr>SimSun</vt:lpstr>
      <vt:lpstr>Wingdings</vt:lpstr>
      <vt:lpstr>Wingdings</vt:lpstr>
      <vt:lpstr>Script MT Bold</vt:lpstr>
      <vt:lpstr>Freestyle Script</vt:lpstr>
      <vt:lpstr>Lucida Calligraphy</vt:lpstr>
      <vt:lpstr>Lucida Bright</vt:lpstr>
      <vt:lpstr>Arial</vt:lpstr>
      <vt:lpstr>Microsoft YaHei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Blank Presentation</dc:title>
  <dc:creator>ADMIN</dc:creator>
  <cp:lastModifiedBy>Meeta Bala</cp:lastModifiedBy>
  <cp:revision>3</cp:revision>
  <dcterms:created xsi:type="dcterms:W3CDTF">2026-08-25T16:26:00Z</dcterms:created>
  <dcterms:modified xsi:type="dcterms:W3CDTF">2026-08-26T04:44:34Z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1033-12.1.0.28032</vt:lpwstr>
  </property>
  <property fmtid="{D5CDD505-2E9C-101B-9397-08002B2CF9AE}" pid="3" name="ICV">
    <vt:lpwstr>42E5E215842E4011BA7CD8BA73672493_11</vt:lpwstr>
  </property>
</Properties>
</file>