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8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4" userDrawn="1">
          <p15:clr>
            <a:srgbClr val="A4A3A4"/>
          </p15:clr>
        </p15:guide>
        <p15:guide id="2" pos="38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BDF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234"/>
        <p:guide pos="3836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text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en-US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en-US" smtClean="0"/>
              <a:t>Click to edit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en-US" smtClean="0"/>
              <a:t>Click to edit title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tags" Target="../tags/tag64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tags" Target="../tags/tag67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73.xml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" Type="http://schemas.openxmlformats.org/officeDocument/2006/relationships/tags" Target="../tags/tag74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tags" Target="../tags/tag7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81.xml"/><Relationship Id="rId1" Type="http://schemas.openxmlformats.org/officeDocument/2006/relationships/tags" Target="../tags/tag8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tags" Target="../tags/tag83.xml"/><Relationship Id="rId1" Type="http://schemas.openxmlformats.org/officeDocument/2006/relationships/tags" Target="../tags/tag8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8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8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8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8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8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89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1"/>
          <p:cNvSpPr>
            <a:spLocks noGrp="1"/>
          </p:cNvSpPr>
          <p:nvPr/>
        </p:nvSpPr>
        <p:spPr>
          <a:xfrm>
            <a:off x="635" y="635"/>
            <a:ext cx="12190730" cy="6857365"/>
          </a:xfrm>
          <a:prstGeom prst="rect">
            <a:avLst/>
          </a:prstGeom>
          <a:solidFill>
            <a:srgbClr val="FEFBDF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solidFill>
                  <a:srgbClr val="002060"/>
                </a:solidFill>
                <a:latin typeface="Script MT Bold" panose="03040602040607080904" pitchFamily="66" charset="0"/>
              </a:rPr>
              <a:t>Kalipada Ghosh Tarai Mahavidyalaya</a:t>
            </a:r>
            <a:br>
              <a:rPr lang="en-US" sz="5400" b="1" dirty="0" smtClean="0">
                <a:latin typeface="Script MT Bold" panose="03040602040607080904" pitchFamily="66" charset="0"/>
              </a:rPr>
            </a:br>
            <a:r>
              <a:rPr lang="en-US" sz="4000" b="1" dirty="0" smtClean="0">
                <a:solidFill>
                  <a:srgbClr val="002060"/>
                </a:solidFill>
                <a:latin typeface="Script MT Bold" panose="03040602040607080904" pitchFamily="66" charset="0"/>
              </a:rPr>
              <a:t>Bagdogra</a:t>
            </a:r>
            <a:br>
              <a:rPr lang="en-US" dirty="0" smtClean="0">
                <a:latin typeface="Freestyle Script" panose="030804020302050B0404" pitchFamily="66" charset="0"/>
              </a:rPr>
            </a:br>
            <a:br>
              <a:rPr lang="en-US" dirty="0" smtClean="0">
                <a:latin typeface="Freestyle Script" panose="030804020302050B0404" pitchFamily="66" charset="0"/>
              </a:rPr>
            </a:br>
            <a:r>
              <a:rPr lang="en-US" sz="3600" b="1" dirty="0" smtClean="0">
                <a:solidFill>
                  <a:schemeClr val="accent3">
                    <a:lumMod val="50000"/>
                  </a:schemeClr>
                </a:solidFill>
                <a:latin typeface="Lucida Calligraphy" panose="03010101010101010101" charset="0"/>
              </a:rPr>
              <a:t>Department of Environmental Science</a:t>
            </a:r>
            <a:endParaRPr lang="en-IN" sz="3600" b="1" dirty="0">
              <a:latin typeface="Lucida Calligraphy" panose="03010101010101010101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80" y="441325"/>
            <a:ext cx="9799320" cy="525780"/>
          </a:xfrm>
          <a:solidFill>
            <a:srgbClr val="FFFFFF"/>
          </a:solidFill>
        </p:spPr>
        <p:txBody>
          <a:bodyPr>
            <a:normAutofit fontScale="90000"/>
          </a:bodyPr>
          <a:p>
            <a:r>
              <a:rPr lang="en-US" altLang="en-US" sz="2800" b="1">
                <a:latin typeface="Lucida Calligraphy" panose="03010101010101010101" charset="0"/>
                <a:cs typeface="Lucida Calligraphy" panose="03010101010101010101" charset="0"/>
              </a:rPr>
              <a:t>Human Population and the Environment</a:t>
            </a:r>
            <a:endParaRPr lang="en-US" altLang="en-US" sz="2800" b="1">
              <a:latin typeface="Lucida Calligraphy" panose="03010101010101010101" charset="0"/>
              <a:cs typeface="Lucida Calligraphy" panose="03010101010101010101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23595" y="1155065"/>
            <a:ext cx="10438765" cy="5227955"/>
          </a:xfrm>
          <a:solidFill>
            <a:srgbClr val="FFFFFF"/>
          </a:solidFill>
        </p:spPr>
        <p:txBody>
          <a:bodyPr>
            <a:normAutofit/>
          </a:bodyPr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altLang="en-US" sz="2105" b="1">
                <a:latin typeface="Lucida Bright" panose="02040602050505020304" charset="0"/>
                <a:cs typeface="Lucida Bright" panose="02040602050505020304" charset="0"/>
              </a:rPr>
              <a:t>Human population</a:t>
            </a:r>
            <a:r>
              <a:rPr lang="en-US" altLang="en-US" sz="2105">
                <a:latin typeface="Lucida Bright" panose="02040602050505020304" charset="0"/>
                <a:cs typeface="Lucida Bright" panose="02040602050505020304" charset="0"/>
              </a:rPr>
              <a:t> is an integral part of the</a:t>
            </a:r>
            <a:r>
              <a:rPr lang="en-US" altLang="en-US" sz="2105" b="1">
                <a:latin typeface="Lucida Bright" panose="02040602050505020304" charset="0"/>
                <a:cs typeface="Lucida Bright" panose="02040602050505020304" charset="0"/>
              </a:rPr>
              <a:t> environment</a:t>
            </a:r>
            <a:r>
              <a:rPr lang="en-US" altLang="en-US" sz="2105">
                <a:latin typeface="Lucida Bright" panose="02040602050505020304" charset="0"/>
                <a:cs typeface="Lucida Bright" panose="02040602050505020304" charset="0"/>
              </a:rPr>
              <a:t>.</a:t>
            </a:r>
            <a:endParaRPr lang="en-US" altLang="en-US" sz="2105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altLang="en-US" sz="2105">
                <a:latin typeface="Lucida Bright" panose="02040602050505020304" charset="0"/>
                <a:cs typeface="Lucida Bright" panose="02040602050505020304" charset="0"/>
              </a:rPr>
              <a:t>Population size and growth influence:</a:t>
            </a:r>
            <a:endParaRPr lang="en-US" altLang="en-US" sz="2105">
              <a:latin typeface="Lucida Bright" panose="02040602050505020304" charset="0"/>
              <a:cs typeface="Lucida Bright" panose="02040602050505020304" charset="0"/>
            </a:endParaRPr>
          </a:p>
          <a:p>
            <a:pPr marL="914400" lvl="1" indent="-457200" algn="l">
              <a:buFont typeface="+mj-lt"/>
              <a:buAutoNum type="alphaLcPeriod"/>
            </a:pPr>
            <a:r>
              <a:rPr lang="en-US" altLang="en-US" sz="2105">
                <a:latin typeface="Lucida Bright" panose="02040602050505020304" charset="0"/>
                <a:cs typeface="Lucida Bright" panose="02040602050505020304" charset="0"/>
              </a:rPr>
              <a:t>Natural resource consumption</a:t>
            </a:r>
            <a:endParaRPr lang="en-US" altLang="en-US" sz="2105">
              <a:latin typeface="Lucida Bright" panose="02040602050505020304" charset="0"/>
              <a:cs typeface="Lucida Bright" panose="02040602050505020304" charset="0"/>
            </a:endParaRPr>
          </a:p>
          <a:p>
            <a:pPr marL="914400" lvl="1" indent="-457200" algn="l">
              <a:buFont typeface="+mj-lt"/>
              <a:buAutoNum type="alphaLcPeriod"/>
            </a:pPr>
            <a:r>
              <a:rPr lang="en-US" altLang="en-US" sz="2105">
                <a:latin typeface="Lucida Bright" panose="02040602050505020304" charset="0"/>
                <a:cs typeface="Lucida Bright" panose="02040602050505020304" charset="0"/>
              </a:rPr>
              <a:t>Land-use patterns</a:t>
            </a:r>
            <a:endParaRPr lang="en-US" altLang="en-US" sz="2105">
              <a:latin typeface="Lucida Bright" panose="02040602050505020304" charset="0"/>
              <a:cs typeface="Lucida Bright" panose="02040602050505020304" charset="0"/>
            </a:endParaRPr>
          </a:p>
          <a:p>
            <a:pPr marL="914400" lvl="1" indent="-457200" algn="l">
              <a:buFont typeface="+mj-lt"/>
              <a:buAutoNum type="alphaLcPeriod"/>
            </a:pPr>
            <a:r>
              <a:rPr lang="en-US" altLang="en-US" sz="2105">
                <a:latin typeface="Lucida Bright" panose="02040602050505020304" charset="0"/>
                <a:cs typeface="Lucida Bright" panose="02040602050505020304" charset="0"/>
              </a:rPr>
              <a:t>Energy demand</a:t>
            </a:r>
            <a:endParaRPr lang="en-US" altLang="en-US" sz="2105">
              <a:latin typeface="Lucida Bright" panose="02040602050505020304" charset="0"/>
              <a:cs typeface="Lucida Bright" panose="02040602050505020304" charset="0"/>
            </a:endParaRPr>
          </a:p>
          <a:p>
            <a:pPr marL="914400" lvl="1" indent="-457200" algn="l">
              <a:buFont typeface="+mj-lt"/>
              <a:buAutoNum type="alphaLcPeriod"/>
            </a:pPr>
            <a:r>
              <a:rPr lang="en-US" altLang="en-US" sz="2105">
                <a:latin typeface="Lucida Bright" panose="02040602050505020304" charset="0"/>
                <a:cs typeface="Lucida Bright" panose="02040602050505020304" charset="0"/>
              </a:rPr>
              <a:t>Waste generation</a:t>
            </a:r>
            <a:endParaRPr lang="en-US" altLang="en-US" sz="2105">
              <a:latin typeface="Lucida Bright" panose="02040602050505020304" charset="0"/>
              <a:cs typeface="Lucida Bright" panose="02040602050505020304" charset="0"/>
            </a:endParaRPr>
          </a:p>
          <a:p>
            <a:pPr marL="914400" lvl="1" indent="-457200" algn="l">
              <a:buFont typeface="+mj-lt"/>
              <a:buAutoNum type="alphaLcPeriod"/>
            </a:pPr>
            <a:r>
              <a:rPr lang="en-US" altLang="en-US" sz="2105">
                <a:latin typeface="Lucida Bright" panose="02040602050505020304" charset="0"/>
                <a:cs typeface="Lucida Bright" panose="02040602050505020304" charset="0"/>
              </a:rPr>
              <a:t>Pollution</a:t>
            </a:r>
            <a:endParaRPr lang="en-US" altLang="en-US" sz="2105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altLang="en-US" sz="2105" b="1">
                <a:latin typeface="Lucida Bright" panose="02040602050505020304" charset="0"/>
                <a:cs typeface="Lucida Bright" panose="02040602050505020304" charset="0"/>
              </a:rPr>
              <a:t>Rapid population growth</a:t>
            </a:r>
            <a:r>
              <a:rPr lang="en-US" altLang="en-US" sz="2105">
                <a:latin typeface="Lucida Bright" panose="02040602050505020304" charset="0"/>
                <a:cs typeface="Lucida Bright" panose="02040602050505020304" charset="0"/>
              </a:rPr>
              <a:t> can increase pressure on environmental resources.</a:t>
            </a:r>
            <a:endParaRPr lang="en-US" altLang="en-US" sz="2105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altLang="en-US" sz="2105">
                <a:latin typeface="Lucida Bright" panose="02040602050505020304" charset="0"/>
                <a:cs typeface="Lucida Bright" panose="02040602050505020304" charset="0"/>
              </a:rPr>
              <a:t>Sustainable development requires a </a:t>
            </a:r>
            <a:r>
              <a:rPr lang="en-US" altLang="en-US" sz="2105" b="1">
                <a:latin typeface="Lucida Bright" panose="02040602050505020304" charset="0"/>
                <a:cs typeface="Lucida Bright" panose="02040602050505020304" charset="0"/>
              </a:rPr>
              <a:t>balance</a:t>
            </a:r>
            <a:r>
              <a:rPr lang="en-US" altLang="en-US" sz="2105">
                <a:latin typeface="Lucida Bright" panose="02040602050505020304" charset="0"/>
                <a:cs typeface="Lucida Bright" panose="02040602050505020304" charset="0"/>
              </a:rPr>
              <a:t> between </a:t>
            </a:r>
            <a:r>
              <a:rPr lang="en-US" altLang="en-US" sz="2105" b="1">
                <a:latin typeface="Lucida Bright" panose="02040602050505020304" charset="0"/>
                <a:cs typeface="Lucida Bright" panose="02040602050505020304" charset="0"/>
              </a:rPr>
              <a:t>population needs</a:t>
            </a:r>
            <a:r>
              <a:rPr lang="en-US" altLang="en-US" sz="2105">
                <a:latin typeface="Lucida Bright" panose="02040602050505020304" charset="0"/>
                <a:cs typeface="Lucida Bright" panose="02040602050505020304" charset="0"/>
              </a:rPr>
              <a:t> and environmental </a:t>
            </a:r>
            <a:r>
              <a:rPr lang="en-US" altLang="en-US" sz="2105" b="1">
                <a:latin typeface="Lucida Bright" panose="02040602050505020304" charset="0"/>
                <a:cs typeface="Lucida Bright" panose="02040602050505020304" charset="0"/>
              </a:rPr>
              <a:t>carrying capacity</a:t>
            </a:r>
            <a:r>
              <a:rPr lang="en-US" altLang="en-US" sz="2105">
                <a:latin typeface="Lucida Bright" panose="02040602050505020304" charset="0"/>
                <a:cs typeface="Lucida Bright" panose="02040602050505020304" charset="0"/>
              </a:rPr>
              <a:t>.</a:t>
            </a:r>
            <a:endParaRPr lang="en-US" altLang="en-US" sz="2105">
              <a:latin typeface="Lucida Bright" panose="02040602050505020304" charset="0"/>
              <a:cs typeface="Lucida Bright" panose="02040602050505020304" charset="0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80" y="399415"/>
            <a:ext cx="9799320" cy="567055"/>
          </a:xfrm>
          <a:solidFill>
            <a:srgbClr val="FFFFFF"/>
          </a:solidFill>
        </p:spPr>
        <p:txBody>
          <a:bodyPr>
            <a:normAutofit fontScale="90000"/>
          </a:bodyPr>
          <a:p>
            <a:r>
              <a:rPr lang="en-US" altLang="en-US" sz="3555">
                <a:latin typeface="Lucida Calligraphy" panose="03010101010101010101" charset="0"/>
                <a:cs typeface="Lucida Calligraphy" panose="03010101010101010101" charset="0"/>
                <a:sym typeface="+mn-ea"/>
              </a:rPr>
              <a:t>Population Growth: Basic Concepts</a:t>
            </a:r>
            <a:endParaRPr lang="en-US" sz="3555">
              <a:latin typeface="Lucida Calligraphy" panose="03010101010101010101" charset="0"/>
              <a:cs typeface="Lucida Calligraphy" panose="03010101010101010101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628650" y="1294130"/>
            <a:ext cx="10925175" cy="4462145"/>
          </a:xfrm>
          <a:solidFill>
            <a:srgbClr val="FFFFFF"/>
          </a:solidFill>
        </p:spPr>
        <p:txBody>
          <a:bodyPr>
            <a:normAutofit lnSpcReduction="20000"/>
          </a:bodyPr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altLang="en-US" b="1">
                <a:latin typeface="Lucida Bright" panose="02040602050505020304" charset="0"/>
                <a:cs typeface="Lucida Bright" panose="02040602050505020304" charset="0"/>
              </a:rPr>
              <a:t>Population growth</a:t>
            </a:r>
            <a:r>
              <a:rPr lang="en-US" altLang="en-US">
                <a:latin typeface="Lucida Bright" panose="02040602050505020304" charset="0"/>
                <a:cs typeface="Lucida Bright" panose="02040602050505020304" charset="0"/>
              </a:rPr>
              <a:t> refers to the change in the size of a population over time.</a:t>
            </a: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altLang="en-US">
                <a:latin typeface="Lucida Bright" panose="02040602050505020304" charset="0"/>
                <a:cs typeface="Lucida Bright" panose="02040602050505020304" charset="0"/>
              </a:rPr>
              <a:t>It depends mainly on:</a:t>
            </a: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altLang="en-US" b="1">
                <a:latin typeface="Lucida Bright" panose="02040602050505020304" charset="0"/>
                <a:cs typeface="Lucida Bright" panose="02040602050505020304" charset="0"/>
              </a:rPr>
              <a:t>Birth rate</a:t>
            </a:r>
            <a:r>
              <a:rPr lang="en-US" altLang="en-US">
                <a:latin typeface="Lucida Bright" panose="02040602050505020304" charset="0"/>
                <a:cs typeface="Lucida Bright" panose="02040602050505020304" charset="0"/>
              </a:rPr>
              <a:t> – number of live births per 1,000 population per year</a:t>
            </a: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altLang="en-US" b="1">
                <a:latin typeface="Lucida Bright" panose="02040602050505020304" charset="0"/>
                <a:cs typeface="Lucida Bright" panose="02040602050505020304" charset="0"/>
              </a:rPr>
              <a:t>Death rate</a:t>
            </a:r>
            <a:r>
              <a:rPr lang="en-US" altLang="en-US">
                <a:latin typeface="Lucida Bright" panose="02040602050505020304" charset="0"/>
                <a:cs typeface="Lucida Bright" panose="02040602050505020304" charset="0"/>
              </a:rPr>
              <a:t> – number of deaths per 1,000 population per year</a:t>
            </a: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altLang="en-US" b="1">
                <a:latin typeface="Lucida Bright" panose="02040602050505020304" charset="0"/>
                <a:cs typeface="Lucida Bright" panose="02040602050505020304" charset="0"/>
              </a:rPr>
              <a:t>Migration</a:t>
            </a:r>
            <a:r>
              <a:rPr lang="en-US" altLang="en-US">
                <a:latin typeface="Lucida Bright" panose="02040602050505020304" charset="0"/>
                <a:cs typeface="Lucida Bright" panose="02040602050505020304" charset="0"/>
              </a:rPr>
              <a:t> – movement of people into or out of an area</a:t>
            </a: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altLang="en-US">
                <a:latin typeface="Lucida Bright" panose="02040602050505020304" charset="0"/>
                <a:cs typeface="Lucida Bright" panose="02040602050505020304" charset="0"/>
              </a:rPr>
              <a:t>Population change = Births − Deaths ±</a:t>
            </a:r>
            <a:r>
              <a:rPr lang="en-US" altLang="en-US" i="1">
                <a:latin typeface="Lucida Bright" panose="02040602050505020304" charset="0"/>
                <a:cs typeface="Lucida Bright" panose="02040602050505020304" charset="0"/>
              </a:rPr>
              <a:t> Migration</a:t>
            </a:r>
            <a:endParaRPr lang="en-US" altLang="en-US" i="1">
              <a:latin typeface="Lucida Bright" panose="02040602050505020304" charset="0"/>
              <a:cs typeface="Lucida Bright" panose="02040602050505020304" charset="0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621155" y="215265"/>
            <a:ext cx="8949690" cy="568960"/>
          </a:xfrm>
          <a:solidFill>
            <a:srgbClr val="FFFFFF"/>
          </a:solidFill>
        </p:spPr>
        <p:txBody>
          <a:bodyPr>
            <a:noAutofit/>
          </a:bodyPr>
          <a:p>
            <a:r>
              <a:rPr lang="en-US" altLang="en-US" sz="2800">
                <a:latin typeface="Lucida Calligraphy" panose="03010101010101010101" charset="0"/>
                <a:cs typeface="Lucida Calligraphy" panose="03010101010101010101" charset="0"/>
                <a:sym typeface="+mn-ea"/>
              </a:rPr>
              <a:t>Factors Affecting Population Growth</a:t>
            </a:r>
            <a:endParaRPr lang="en-US" altLang="en-US" sz="2800">
              <a:latin typeface="Lucida Calligraphy" panose="03010101010101010101" charset="0"/>
              <a:cs typeface="Lucida Calligraphy" panose="03010101010101010101" charset="0"/>
              <a:sym typeface="+mn-ea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81685" y="2328545"/>
            <a:ext cx="4861560" cy="4123690"/>
          </a:xfrm>
          <a:solidFill>
            <a:srgbClr val="FFFFFF"/>
          </a:solidFill>
        </p:spPr>
        <p:txBody>
          <a:bodyPr>
            <a:noAutofit/>
          </a:bodyPr>
          <a:p>
            <a:pPr algn="l"/>
            <a:endParaRPr lang="en-US" altLang="en-US" sz="700"/>
          </a:p>
          <a:p>
            <a:pPr algn="l"/>
            <a:r>
              <a:rPr lang="en-US" altLang="en-US" sz="1800" b="1">
                <a:latin typeface="Lucida Bright" panose="02040602050505020304" charset="0"/>
                <a:cs typeface="Lucida Bright" panose="02040602050505020304" charset="0"/>
              </a:rPr>
              <a:t>Demographic factors</a:t>
            </a:r>
            <a:endParaRPr lang="en-US" altLang="en-US" sz="1800">
              <a:latin typeface="Lucida Bright" panose="02040602050505020304" charset="0"/>
              <a:cs typeface="Lucida Bright" panose="0204060205050502030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en-US" sz="1800">
                <a:latin typeface="Lucida Bright" panose="02040602050505020304" charset="0"/>
                <a:cs typeface="Lucida Bright" panose="02040602050505020304" charset="0"/>
              </a:rPr>
              <a:t>Fertility and mortality rates</a:t>
            </a:r>
            <a:endParaRPr lang="en-US" altLang="en-US" sz="1800">
              <a:latin typeface="Lucida Bright" panose="02040602050505020304" charset="0"/>
              <a:cs typeface="Lucida Bright" panose="0204060205050502030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en-US" sz="1800">
                <a:latin typeface="Lucida Bright" panose="02040602050505020304" charset="0"/>
                <a:cs typeface="Lucida Bright" panose="02040602050505020304" charset="0"/>
              </a:rPr>
              <a:t>Age structure</a:t>
            </a:r>
            <a:endParaRPr lang="en-US" altLang="en-US" sz="1800">
              <a:latin typeface="Lucida Bright" panose="02040602050505020304" charset="0"/>
              <a:cs typeface="Lucida Bright" panose="0204060205050502030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en-US" sz="1800">
                <a:latin typeface="Lucida Bright" panose="02040602050505020304" charset="0"/>
                <a:cs typeface="Lucida Bright" panose="02040602050505020304" charset="0"/>
              </a:rPr>
              <a:t>Migration</a:t>
            </a:r>
            <a:endParaRPr lang="en-US" altLang="en-US" sz="1800">
              <a:latin typeface="Lucida Bright" panose="02040602050505020304" charset="0"/>
              <a:cs typeface="Lucida Bright" panose="02040602050505020304" charset="0"/>
            </a:endParaRPr>
          </a:p>
          <a:p>
            <a:pPr algn="l"/>
            <a:endParaRPr lang="en-US" altLang="en-US" sz="1800">
              <a:latin typeface="Lucida Bright" panose="02040602050505020304" charset="0"/>
              <a:cs typeface="Lucida Bright" panose="02040602050505020304" charset="0"/>
            </a:endParaRPr>
          </a:p>
          <a:p>
            <a:pPr algn="l"/>
            <a:r>
              <a:rPr lang="en-US" altLang="en-US" sz="1800" b="1">
                <a:latin typeface="Lucida Bright" panose="02040602050505020304" charset="0"/>
                <a:cs typeface="Lucida Bright" panose="02040602050505020304" charset="0"/>
              </a:rPr>
              <a:t>Socio-economic factors</a:t>
            </a:r>
            <a:endParaRPr lang="en-US" altLang="en-US" sz="1800" b="1">
              <a:latin typeface="Lucida Bright" panose="02040602050505020304" charset="0"/>
              <a:cs typeface="Lucida Bright" panose="0204060205050502030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en-US" sz="1800">
                <a:latin typeface="Lucida Bright" panose="02040602050505020304" charset="0"/>
                <a:cs typeface="Lucida Bright" panose="02040602050505020304" charset="0"/>
              </a:rPr>
              <a:t>Education and employment</a:t>
            </a:r>
            <a:endParaRPr lang="en-US" altLang="en-US" sz="1800">
              <a:latin typeface="Lucida Bright" panose="02040602050505020304" charset="0"/>
              <a:cs typeface="Lucida Bright" panose="0204060205050502030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en-US" sz="1800">
                <a:latin typeface="Lucida Bright" panose="02040602050505020304" charset="0"/>
                <a:cs typeface="Lucida Bright" panose="02040602050505020304" charset="0"/>
              </a:rPr>
              <a:t>Income and standard of living</a:t>
            </a:r>
            <a:endParaRPr lang="en-US" altLang="en-US" sz="1800">
              <a:latin typeface="Lucida Bright" panose="02040602050505020304" charset="0"/>
              <a:cs typeface="Lucida Bright" panose="0204060205050502030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en-US" sz="1800">
                <a:latin typeface="Lucida Bright" panose="02040602050505020304" charset="0"/>
                <a:cs typeface="Lucida Bright" panose="02040602050505020304" charset="0"/>
              </a:rPr>
              <a:t>Urbanisation</a:t>
            </a:r>
            <a:endParaRPr lang="en-US" altLang="en-US" sz="1800">
              <a:latin typeface="Lucida Bright" panose="02040602050505020304" charset="0"/>
              <a:cs typeface="Lucida Bright" panose="02040602050505020304" charset="0"/>
            </a:endParaRPr>
          </a:p>
          <a:p>
            <a:pPr algn="l"/>
            <a:endParaRPr lang="en-US" altLang="en-US" sz="700"/>
          </a:p>
          <a:p>
            <a:pPr algn="l"/>
            <a:endParaRPr lang="en-US" altLang="en-US" sz="700"/>
          </a:p>
        </p:txBody>
      </p:sp>
      <p:sp>
        <p:nvSpPr>
          <p:cNvPr id="5" name="Text Box 4"/>
          <p:cNvSpPr txBox="1"/>
          <p:nvPr/>
        </p:nvSpPr>
        <p:spPr>
          <a:xfrm>
            <a:off x="5976620" y="2328545"/>
            <a:ext cx="5160645" cy="412305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noAutofit/>
          </a:bodyPr>
          <a:p>
            <a:pPr algn="l">
              <a:lnSpc>
                <a:spcPct val="150000"/>
              </a:lnSpc>
            </a:pPr>
            <a:r>
              <a:rPr lang="en-US" altLang="en-US" b="1">
                <a:latin typeface="Lucida Bright" panose="02040602050505020304" charset="0"/>
                <a:cs typeface="Lucida Bright" panose="02040602050505020304" charset="0"/>
                <a:sym typeface="+mn-ea"/>
              </a:rPr>
              <a:t>Cultural factors</a:t>
            </a:r>
            <a:endParaRPr lang="en-US" altLang="en-US" b="1">
              <a:latin typeface="Lucida Bright" panose="02040602050505020304" charset="0"/>
              <a:cs typeface="Lucida Bright" panose="02040602050505020304" charset="0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>
                <a:latin typeface="Lucida Bright" panose="02040602050505020304" charset="0"/>
                <a:cs typeface="Lucida Bright" panose="02040602050505020304" charset="0"/>
                <a:sym typeface="+mn-ea"/>
              </a:rPr>
              <a:t>Marriage patterns</a:t>
            </a: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>
                <a:latin typeface="Lucida Bright" panose="02040602050505020304" charset="0"/>
                <a:cs typeface="Lucida Bright" panose="02040602050505020304" charset="0"/>
                <a:sym typeface="+mn-ea"/>
              </a:rPr>
              <a:t>Family size preferences</a:t>
            </a: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>
                <a:latin typeface="Lucida Bright" panose="02040602050505020304" charset="0"/>
                <a:cs typeface="Lucida Bright" panose="02040602050505020304" charset="0"/>
                <a:sym typeface="+mn-ea"/>
              </a:rPr>
              <a:t>Social attitudes towards contraception</a:t>
            </a: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  <a:p>
            <a:pPr algn="l">
              <a:lnSpc>
                <a:spcPct val="150000"/>
              </a:lnSpc>
            </a:pP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  <a:p>
            <a:pPr algn="l">
              <a:lnSpc>
                <a:spcPct val="150000"/>
              </a:lnSpc>
            </a:pPr>
            <a:r>
              <a:rPr lang="en-US" altLang="en-US" b="1">
                <a:latin typeface="Lucida Bright" panose="02040602050505020304" charset="0"/>
                <a:cs typeface="Lucida Bright" panose="02040602050505020304" charset="0"/>
                <a:sym typeface="+mn-ea"/>
              </a:rPr>
              <a:t>Health factors</a:t>
            </a:r>
            <a:endParaRPr lang="en-US" altLang="en-US" b="1">
              <a:latin typeface="Lucida Bright" panose="02040602050505020304" charset="0"/>
              <a:cs typeface="Lucida Bright" panose="02040602050505020304" charset="0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>
                <a:latin typeface="Lucida Bright" panose="02040602050505020304" charset="0"/>
                <a:cs typeface="Lucida Bright" panose="02040602050505020304" charset="0"/>
                <a:sym typeface="+mn-ea"/>
              </a:rPr>
              <a:t>Availability of healthcare</a:t>
            </a: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>
                <a:latin typeface="Lucida Bright" panose="02040602050505020304" charset="0"/>
                <a:cs typeface="Lucida Bright" panose="02040602050505020304" charset="0"/>
                <a:sym typeface="+mn-ea"/>
              </a:rPr>
              <a:t>Maternal and child healthcare</a:t>
            </a: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>
                <a:latin typeface="Lucida Bright" panose="02040602050505020304" charset="0"/>
                <a:cs typeface="Lucida Bright" panose="02040602050505020304" charset="0"/>
                <a:sym typeface="+mn-ea"/>
              </a:rPr>
              <a:t>Life expectancy</a:t>
            </a: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150000"/>
              </a:lnSpc>
            </a:pPr>
            <a:endParaRPr lang="en-US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782320" y="1128395"/>
            <a:ext cx="10354945" cy="856615"/>
          </a:xfrm>
          <a:prstGeom prst="rect">
            <a:avLst/>
          </a:prstGeom>
          <a:solidFill>
            <a:srgbClr val="FFFFFF"/>
          </a:solidFill>
        </p:spPr>
        <p:txBody>
          <a:bodyPr vert="horz" lIns="90000" tIns="46800" rIns="90000" bIns="46800" rtlCol="0" anchor="b" anchorCtr="0">
            <a:noAutofit/>
          </a:bodyPr>
          <a:lstStyle>
            <a:lvl1pPr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60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en-US" sz="1800" b="1">
                <a:latin typeface="Lucida Bright" panose="02040602050505020304" charset="0"/>
                <a:cs typeface="Lucida Bright" panose="02040602050505020304" charset="0"/>
                <a:sym typeface="+mn-ea"/>
              </a:rPr>
              <a:t>Population growth</a:t>
            </a:r>
            <a:r>
              <a:rPr lang="en-US" altLang="en-US" sz="1800">
                <a:latin typeface="Lucida Bright" panose="02040602050505020304" charset="0"/>
                <a:cs typeface="Lucida Bright" panose="02040602050505020304" charset="0"/>
                <a:sym typeface="+mn-ea"/>
              </a:rPr>
              <a:t> varies according to several social, economic and environmental factor</a:t>
            </a:r>
            <a:r>
              <a:rPr lang="en-IN" altLang="en-US" sz="1800">
                <a:latin typeface="Lucida Bright" panose="02040602050505020304" charset="0"/>
                <a:cs typeface="Lucida Bright" panose="02040602050505020304" charset="0"/>
                <a:sym typeface="+mn-ea"/>
              </a:rPr>
              <a:t>.</a:t>
            </a:r>
            <a:endParaRPr lang="en-IN" altLang="en-US" sz="1800">
              <a:latin typeface="Lucida Bright" panose="02040602050505020304" charset="0"/>
              <a:cs typeface="Lucida Bright" panose="02040602050505020304" charset="0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774700" y="121920"/>
            <a:ext cx="10257790" cy="651510"/>
          </a:xfrm>
          <a:solidFill>
            <a:srgbClr val="FFFFFF"/>
          </a:solidFill>
        </p:spPr>
        <p:txBody>
          <a:bodyPr>
            <a:normAutofit/>
          </a:bodyPr>
          <a:p>
            <a:r>
              <a:rPr lang="en-US" altLang="en-US" sz="2400" b="1">
                <a:latin typeface="Lucida Calligraphy" panose="03010101010101010101" charset="0"/>
                <a:cs typeface="Lucida Calligraphy" panose="03010101010101010101" charset="0"/>
                <a:sym typeface="+mn-ea"/>
              </a:rPr>
              <a:t>Variation in Population Growth Among Nations</a:t>
            </a:r>
            <a:endParaRPr lang="en-US" altLang="en-US" sz="2400" b="1">
              <a:latin typeface="Lucida Calligraphy" panose="03010101010101010101" charset="0"/>
              <a:cs typeface="Lucida Calligraphy" panose="03010101010101010101" charset="0"/>
              <a:sym typeface="+mn-ea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448435" y="1085850"/>
            <a:ext cx="8909685" cy="5311140"/>
          </a:xfrm>
          <a:solidFill>
            <a:srgbClr val="FFFFFF"/>
          </a:solidFill>
        </p:spPr>
        <p:txBody>
          <a:bodyPr>
            <a:noAutofit/>
          </a:bodyPr>
          <a:p>
            <a:pPr algn="l"/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Population trends are not uniform across countries.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algn="l"/>
            <a:endParaRPr lang="en-US" altLang="en-US" sz="1800" b="1">
              <a:latin typeface="Lucida Bright" panose="02040602050505020304" charset="0"/>
              <a:cs typeface="Lucida Bright" panose="02040602050505020304" charset="0"/>
            </a:endParaRPr>
          </a:p>
          <a:p>
            <a:pPr algn="l"/>
            <a:r>
              <a:rPr lang="en-US" altLang="en-US" sz="1800" b="1">
                <a:latin typeface="Lucida Bright" panose="02040602050505020304" charset="0"/>
                <a:cs typeface="Lucida Bright" panose="02040602050505020304" charset="0"/>
              </a:rPr>
              <a:t>Developing countries</a:t>
            </a:r>
            <a:endParaRPr lang="en-US" altLang="en-US" sz="1800">
              <a:latin typeface="Lucida Bright" panose="02040602050505020304" charset="0"/>
              <a:cs typeface="Lucida Bright" panose="02040602050505020304" charset="0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altLang="en-US" sz="1600">
                <a:latin typeface="Lucida Bright" panose="02040602050505020304" charset="0"/>
                <a:cs typeface="Lucida Bright" panose="02040602050505020304" charset="0"/>
              </a:rPr>
              <a:t>Historically higher fertility rates</a:t>
            </a:r>
            <a:endParaRPr lang="en-US" altLang="en-US" sz="1600">
              <a:latin typeface="Lucida Bright" panose="02040602050505020304" charset="0"/>
              <a:cs typeface="Lucida Bright" panose="02040602050505020304" charset="0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altLang="en-US" sz="1600">
                <a:latin typeface="Lucida Bright" panose="02040602050505020304" charset="0"/>
                <a:cs typeface="Lucida Bright" panose="02040602050505020304" charset="0"/>
              </a:rPr>
              <a:t>Younger population structure</a:t>
            </a:r>
            <a:endParaRPr lang="en-US" altLang="en-US" sz="1600">
              <a:latin typeface="Lucida Bright" panose="02040602050505020304" charset="0"/>
              <a:cs typeface="Lucida Bright" panose="02040602050505020304" charset="0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altLang="en-US" sz="1600">
                <a:latin typeface="Lucida Bright" panose="02040602050505020304" charset="0"/>
                <a:cs typeface="Lucida Bright" panose="02040602050505020304" charset="0"/>
              </a:rPr>
              <a:t>Faster population growth in many countries</a:t>
            </a:r>
            <a:endParaRPr lang="en-US" altLang="en-US" sz="1600">
              <a:latin typeface="Lucida Bright" panose="02040602050505020304" charset="0"/>
              <a:cs typeface="Lucida Bright" panose="02040602050505020304" charset="0"/>
            </a:endParaRPr>
          </a:p>
          <a:p>
            <a:pPr algn="l"/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algn="l"/>
            <a:r>
              <a:rPr lang="en-US" altLang="en-US" sz="1800" b="1">
                <a:latin typeface="Lucida Bright" panose="02040602050505020304" charset="0"/>
                <a:cs typeface="Lucida Bright" panose="02040602050505020304" charset="0"/>
              </a:rPr>
              <a:t>Developed countries</a:t>
            </a:r>
            <a:endParaRPr lang="en-US" altLang="en-US" sz="1800">
              <a:latin typeface="Lucida Bright" panose="02040602050505020304" charset="0"/>
              <a:cs typeface="Lucida Bright" panose="02040602050505020304" charset="0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altLang="en-US" sz="1600">
                <a:latin typeface="Lucida Bright" panose="02040602050505020304" charset="0"/>
                <a:cs typeface="Lucida Bright" panose="02040602050505020304" charset="0"/>
              </a:rPr>
              <a:t>Generally low fertility rates</a:t>
            </a:r>
            <a:endParaRPr lang="en-US" altLang="en-US" sz="1600">
              <a:latin typeface="Lucida Bright" panose="02040602050505020304" charset="0"/>
              <a:cs typeface="Lucida Bright" panose="02040602050505020304" charset="0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altLang="en-US" sz="1600">
                <a:latin typeface="Lucida Bright" panose="02040602050505020304" charset="0"/>
                <a:cs typeface="Lucida Bright" panose="02040602050505020304" charset="0"/>
              </a:rPr>
              <a:t>Higher life expectancy</a:t>
            </a:r>
            <a:endParaRPr lang="en-US" altLang="en-US" sz="1600">
              <a:latin typeface="Lucida Bright" panose="02040602050505020304" charset="0"/>
              <a:cs typeface="Lucida Bright" panose="02040602050505020304" charset="0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altLang="en-US" sz="1600">
                <a:latin typeface="Lucida Bright" panose="02040602050505020304" charset="0"/>
                <a:cs typeface="Lucida Bright" panose="02040602050505020304" charset="0"/>
              </a:rPr>
              <a:t>Ageing populations</a:t>
            </a:r>
            <a:endParaRPr lang="en-US" altLang="en-US" sz="1500">
              <a:latin typeface="Lucida Bright" panose="02040602050505020304" charset="0"/>
              <a:cs typeface="Lucida Bright" panose="02040602050505020304" charset="0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endParaRPr lang="en-US" altLang="en-US" sz="1500">
              <a:latin typeface="Lucida Bright" panose="02040602050505020304" charset="0"/>
              <a:cs typeface="Lucida Bright" panose="02040602050505020304" charset="0"/>
            </a:endParaRPr>
          </a:p>
          <a:p>
            <a:pPr algn="l"/>
            <a:r>
              <a:rPr lang="en-US" altLang="en-US" sz="1800">
                <a:latin typeface="Lucida Bright" panose="02040602050505020304" charset="0"/>
                <a:cs typeface="Lucida Bright" panose="02040602050505020304" charset="0"/>
              </a:rPr>
              <a:t>In some cases, declining or stable populations</a:t>
            </a:r>
            <a:endParaRPr lang="en-US" altLang="en-US" sz="1800">
              <a:latin typeface="Lucida Bright" panose="02040602050505020304" charset="0"/>
              <a:cs typeface="Lucida Bright" panose="02040602050505020304" charset="0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920750" y="205105"/>
            <a:ext cx="10354945" cy="581660"/>
          </a:xfrm>
          <a:solidFill>
            <a:srgbClr val="FFFFFF"/>
          </a:solidFill>
        </p:spPr>
        <p:txBody>
          <a:bodyPr/>
          <a:p>
            <a:r>
              <a:rPr lang="en-US" altLang="en-US" sz="2400" b="1">
                <a:latin typeface="Lucida Calligraphy" panose="03010101010101010101" charset="0"/>
                <a:cs typeface="Lucida Calligraphy" panose="03010101010101010101" charset="0"/>
              </a:rPr>
              <a:t>Population Growth and Environmental Pressure</a:t>
            </a:r>
            <a:endParaRPr lang="en-US" altLang="en-US" sz="2400" b="1">
              <a:latin typeface="Lucida Calligraphy" panose="03010101010101010101" charset="0"/>
              <a:cs typeface="Lucida Calligraphy" panose="03010101010101010101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378460" y="918210"/>
            <a:ext cx="5718175" cy="5478145"/>
          </a:xfrm>
          <a:solidFill>
            <a:srgbClr val="FFFFFF"/>
          </a:solidFill>
        </p:spPr>
        <p:txBody>
          <a:bodyPr>
            <a:normAutofit/>
          </a:bodyPr>
          <a:p>
            <a:pPr algn="l">
              <a:lnSpc>
                <a:spcPct val="120000"/>
              </a:lnSpc>
            </a:pPr>
            <a:r>
              <a:rPr lang="en-US" altLang="en-US" sz="2200">
                <a:latin typeface="Lucida Bright" panose="02040602050505020304" charset="0"/>
                <a:cs typeface="Lucida Bright" panose="02040602050505020304" charset="0"/>
              </a:rPr>
              <a:t>Increasing population can increase demand for:</a:t>
            </a: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altLang="en-US">
                <a:latin typeface="Lucida Bright" panose="02040602050505020304" charset="0"/>
                <a:cs typeface="Lucida Bright" panose="02040602050505020304" charset="0"/>
              </a:rPr>
              <a:t>Food → expansion and intensification of agriculture</a:t>
            </a: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altLang="en-US">
                <a:latin typeface="Lucida Bright" panose="02040602050505020304" charset="0"/>
                <a:cs typeface="Lucida Bright" panose="02040602050505020304" charset="0"/>
              </a:rPr>
              <a:t>Water → greater freshwater consumption</a:t>
            </a: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altLang="en-US">
                <a:latin typeface="Lucida Bright" panose="02040602050505020304" charset="0"/>
                <a:cs typeface="Lucida Bright" panose="02040602050505020304" charset="0"/>
              </a:rPr>
              <a:t>Land → urbanisation and habitat conversion</a:t>
            </a: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altLang="en-US">
                <a:latin typeface="Lucida Bright" panose="02040602050505020304" charset="0"/>
                <a:cs typeface="Lucida Bright" panose="02040602050505020304" charset="0"/>
              </a:rPr>
              <a:t>Energy → increased fuel and electricity demand</a:t>
            </a: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altLang="en-US">
                <a:latin typeface="Lucida Bright" panose="02040602050505020304" charset="0"/>
                <a:cs typeface="Lucida Bright" panose="02040602050505020304" charset="0"/>
              </a:rPr>
              <a:t>Resources → greater extraction of minerals and raw materials</a:t>
            </a: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6324600" y="918845"/>
            <a:ext cx="5395595" cy="547687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noAutofit/>
          </a:bodyPr>
          <a:p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It may consequently contribute to: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Deforestation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Habitat loss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Soil degradation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Water scarcity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Pollution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Waste accumulation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150000"/>
              </a:lnSpc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Population × Consumption × Technology → </a:t>
            </a: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Environmental Impact</a:t>
            </a:r>
            <a:endParaRPr lang="en-US" sz="2000" b="1">
              <a:latin typeface="Lucida Bright" panose="02040602050505020304" charset="0"/>
              <a:cs typeface="Lucida Bright" panose="02040602050505020304" charset="0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3250565" y="302895"/>
            <a:ext cx="5696585" cy="512445"/>
          </a:xfrm>
          <a:solidFill>
            <a:srgbClr val="FFFFFF"/>
          </a:solidFill>
        </p:spPr>
        <p:txBody>
          <a:bodyPr>
            <a:normAutofit fontScale="90000"/>
          </a:bodyPr>
          <a:p>
            <a:r>
              <a:rPr lang="en-US" altLang="en-US" sz="2800" b="1">
                <a:latin typeface="Lucida Calligraphy" panose="03010101010101010101" charset="0"/>
                <a:cs typeface="Lucida Calligraphy" panose="03010101010101010101" charset="0"/>
              </a:rPr>
              <a:t>Population Explosion</a:t>
            </a:r>
            <a:endParaRPr lang="en-US" altLang="en-US" sz="2800" b="1">
              <a:latin typeface="Lucida Calligraphy" panose="03010101010101010101" charset="0"/>
              <a:cs typeface="Lucida Calligraphy" panose="03010101010101010101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370205" y="1049655"/>
            <a:ext cx="5641975" cy="4926330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noAutofit/>
          </a:bodyPr>
          <a:p>
            <a:pPr>
              <a:spcAft>
                <a:spcPct val="60000"/>
              </a:spcAft>
            </a:pPr>
            <a:r>
              <a:rPr sz="2400" b="1">
                <a:latin typeface="Lucida Bright" panose="02040602050505020304" charset="0"/>
                <a:cs typeface="Lucida Bright" panose="02040602050505020304" charset="0"/>
              </a:rPr>
              <a:t>Major causes</a:t>
            </a:r>
            <a:endParaRPr sz="2400" b="1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7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Decline in death rates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7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Improved medical facilities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7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Better sanitation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7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Improved nutrition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7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Increased life expectancy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7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Persistently high birth rates in some regions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6198870" y="1049655"/>
            <a:ext cx="5596255" cy="4926330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noAutofit/>
          </a:bodyPr>
          <a:p>
            <a:pPr>
              <a:spcAft>
                <a:spcPct val="60000"/>
              </a:spcAft>
            </a:pPr>
            <a:r>
              <a:rPr sz="2200" b="1">
                <a:latin typeface="Lucida Bright" panose="02040602050505020304" charset="0"/>
                <a:cs typeface="Lucida Bright" panose="02040602050505020304" charset="0"/>
              </a:rPr>
              <a:t>Major consequences</a:t>
            </a:r>
            <a:endParaRPr sz="2200" b="1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90000"/>
              </a:lnSpc>
              <a:buFont typeface="Arial" panose="020B0604020202020204"/>
              <a:buChar char="•"/>
            </a:pPr>
            <a:r>
              <a:rPr sz="1600">
                <a:latin typeface="Lucida Bright" panose="02040602050505020304" charset="0"/>
                <a:cs typeface="Lucida Bright" panose="02040602050505020304" charset="0"/>
              </a:rPr>
              <a:t> </a:t>
            </a: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Pressure on food and water resources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9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Unplanned urbanisation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9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Unemployment and poverty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9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Housing shortages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9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Increased waste and pollution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9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Pressure on ecosystems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965" y="167005"/>
            <a:ext cx="10968990" cy="441325"/>
          </a:xfrm>
          <a:solidFill>
            <a:srgbClr val="FFFFFF"/>
          </a:solidFill>
        </p:spPr>
        <p:txBody>
          <a:bodyPr>
            <a:normAutofit fontScale="90000"/>
          </a:bodyPr>
          <a:p>
            <a:r>
              <a:rPr lang="en-US" altLang="en-US" sz="2800" b="1">
                <a:latin typeface="Lucida Calligraphy" panose="03010101010101010101" charset="0"/>
                <a:cs typeface="Lucida Calligraphy" panose="03010101010101010101" charset="0"/>
              </a:rPr>
              <a:t>Population Explosion: Environmental Consequences</a:t>
            </a:r>
            <a:endParaRPr lang="en-US" altLang="en-US" sz="2800" b="1">
              <a:latin typeface="Lucida Calligraphy" panose="03010101010101010101" charset="0"/>
              <a:cs typeface="Lucida Calligraphy" panose="03010101010101010101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314325" y="923925"/>
            <a:ext cx="5372100" cy="5524500"/>
          </a:xfrm>
          <a:prstGeom prst="rect">
            <a:avLst/>
          </a:prstGeom>
          <a:solidFill>
            <a:srgbClr val="FFFFFF"/>
          </a:solidFill>
        </p:spPr>
        <p:txBody>
          <a:bodyPr>
            <a:noAutofit/>
          </a:bodyPr>
          <a:p>
            <a:r>
              <a:rPr sz="2400" b="1">
                <a:latin typeface="Lucida Bright" panose="02040602050505020304" charset="0"/>
                <a:cs typeface="Lucida Bright" panose="02040602050505020304" charset="0"/>
              </a:rPr>
              <a:t>Natural resources</a:t>
            </a:r>
            <a:endParaRPr sz="2400" b="1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8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Over-exploitation of forests, water and minerals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8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Groundwater depletion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8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Land degradation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80000"/>
              </a:lnSpc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Ecosystems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8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Habitat destruction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8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Fragmentation of natural areas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8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Loss of biodiversity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5907405" y="923925"/>
            <a:ext cx="5670550" cy="5524500"/>
          </a:xfrm>
          <a:prstGeom prst="rect">
            <a:avLst/>
          </a:prstGeom>
          <a:solidFill>
            <a:srgbClr val="FFFFFF"/>
          </a:solidFill>
        </p:spPr>
        <p:txBody>
          <a:bodyPr>
            <a:noAutofit/>
          </a:bodyPr>
          <a:p>
            <a:r>
              <a:rPr sz="2400" b="1">
                <a:latin typeface="Lucida Bright" panose="02040602050505020304" charset="0"/>
                <a:cs typeface="Lucida Bright" panose="02040602050505020304" charset="0"/>
              </a:rPr>
              <a:t>Pollution</a:t>
            </a:r>
            <a:endParaRPr sz="2400" b="1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210000"/>
              </a:lnSpc>
              <a:buFont typeface="Arial" panose="020B0604020202020204"/>
              <a:buChar char="•"/>
            </a:pPr>
            <a:r>
              <a:rPr sz="1600">
                <a:latin typeface="Lucida Bright" panose="02040602050505020304" charset="0"/>
                <a:cs typeface="Lucida Bright" panose="02040602050505020304" charset="0"/>
              </a:rPr>
              <a:t> </a:t>
            </a: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Increased air and water pollution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21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Greater solid-waste generation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21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Increased greenhouse-gas emissions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210000"/>
              </a:lnSpc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Urban environment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21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Traffic congestion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21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Slums and inadequate sanitation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21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Urban heat and reduced green spaces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2137410" y="197485"/>
            <a:ext cx="7917815" cy="505460"/>
          </a:xfrm>
          <a:prstGeom prst="rect">
            <a:avLst/>
          </a:prstGeom>
          <a:solidFill>
            <a:srgbClr val="FFFFFF"/>
          </a:solidFill>
        </p:spPr>
        <p:txBody>
          <a:bodyPr>
            <a:noAutofit/>
          </a:bodyPr>
          <a:p>
            <a:r>
              <a:rPr sz="2800">
                <a:latin typeface="Lucida Calligraphy" panose="03010101010101010101" charset="0"/>
                <a:cs typeface="Lucida Calligraphy" panose="03010101010101010101" charset="0"/>
              </a:rPr>
              <a:t>Population Explosion and Quality of Life</a:t>
            </a:r>
            <a:endParaRPr sz="2800">
              <a:latin typeface="Lucida Calligraphy" panose="03010101010101010101" charset="0"/>
              <a:cs typeface="Lucida Calligraphy" panose="03010101010101010101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1016000" y="1040130"/>
            <a:ext cx="10212705" cy="5113020"/>
          </a:xfrm>
          <a:prstGeom prst="rect">
            <a:avLst/>
          </a:prstGeom>
          <a:solidFill>
            <a:srgbClr val="FFFFFF"/>
          </a:solidFill>
        </p:spPr>
        <p:txBody>
          <a:bodyPr>
            <a:noAutofit/>
          </a:bodyPr>
          <a:p>
            <a:r>
              <a:rPr sz="2400" b="1">
                <a:latin typeface="Lucida Bright" panose="02040602050505020304" charset="0"/>
                <a:cs typeface="Lucida Bright" panose="02040602050505020304" charset="0"/>
              </a:rPr>
              <a:t>Population pressure may affect human well-being through:</a:t>
            </a:r>
            <a:endParaRPr sz="2400" b="1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8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Food insecurity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8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Water scarcity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8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Inadequate housing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8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Poor sanitation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8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Unemployment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8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Poverty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8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Overburdened healthcare and education systems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8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Increased competition for natural resource</a:t>
            </a:r>
            <a:r>
              <a:rPr sz="1600"/>
              <a:t>s</a:t>
            </a:r>
            <a:endParaRPr sz="1600"/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3576320" y="269875"/>
            <a:ext cx="5038725" cy="544830"/>
          </a:xfrm>
          <a:prstGeom prst="rect">
            <a:avLst/>
          </a:prstGeom>
          <a:solidFill>
            <a:srgbClr val="FFFFFF"/>
          </a:solidFill>
        </p:spPr>
        <p:txBody>
          <a:bodyPr>
            <a:noAutofit/>
          </a:bodyPr>
          <a:p>
            <a:pPr algn="ctr"/>
            <a:r>
              <a:rPr sz="2400">
                <a:latin typeface="Lucida Calligraphy" panose="03010101010101010101" charset="0"/>
                <a:cs typeface="Lucida Calligraphy" panose="03010101010101010101" charset="0"/>
              </a:rPr>
              <a:t>Family Welfare Programme</a:t>
            </a:r>
            <a:endParaRPr sz="2400">
              <a:latin typeface="Lucida Calligraphy" panose="03010101010101010101" charset="0"/>
              <a:cs typeface="Lucida Calligraphy" panose="03010101010101010101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523240" y="1165860"/>
            <a:ext cx="5572125" cy="5137785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noAutofit/>
          </a:bodyPr>
          <a:p>
            <a:pPr>
              <a:spcAft>
                <a:spcPct val="60000"/>
              </a:spcAft>
            </a:pPr>
            <a:r>
              <a:rPr sz="2200" b="1">
                <a:latin typeface="Lucida Bright" panose="02040602050505020304" charset="0"/>
                <a:cs typeface="Lucida Bright" panose="02040602050505020304" charset="0"/>
              </a:rPr>
              <a:t>Major objectives</a:t>
            </a:r>
            <a:endParaRPr sz="2200" b="1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210000"/>
              </a:lnSpc>
              <a:buFont typeface="Arial" panose="020B0604020202020204"/>
              <a:buChar char="•"/>
            </a:pPr>
            <a:r>
              <a:rPr sz="1600">
                <a:latin typeface="Lucida Bright" panose="02040602050505020304" charset="0"/>
                <a:cs typeface="Lucida Bright" panose="02040602050505020304" charset="0"/>
              </a:rPr>
              <a:t> </a:t>
            </a: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Promote small and healthy families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21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Improve maternal and child health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21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Encourage responsible parenthood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21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Provide access to family-planning services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21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Promote reproductive health education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21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Reduce maternal and infant mortality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6296660" y="1165860"/>
            <a:ext cx="5177155" cy="5137150"/>
          </a:xfrm>
          <a:prstGeom prst="rect">
            <a:avLst/>
          </a:prstGeom>
          <a:solidFill>
            <a:srgbClr val="FFFFFF"/>
          </a:solidFill>
        </p:spPr>
        <p:txBody>
          <a:bodyPr>
            <a:noAutofit/>
          </a:bodyPr>
          <a:p>
            <a:pPr>
              <a:spcAft>
                <a:spcPct val="60000"/>
              </a:spcAft>
            </a:pPr>
            <a:r>
              <a:rPr sz="2400" b="1">
                <a:latin typeface="Lucida Bright" panose="02040602050505020304" charset="0"/>
                <a:cs typeface="Lucida Bright" panose="02040602050505020304" charset="0"/>
              </a:rPr>
              <a:t>Common approaches</a:t>
            </a:r>
            <a:endParaRPr sz="2400" b="1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22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Contraceptive services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22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Counselling and health education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22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Maternal and child healthcare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22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Birth-spacing information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22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Voluntary sterilisation services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2004695" y="186690"/>
            <a:ext cx="8182610" cy="481965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noAutofit/>
          </a:bodyPr>
          <a:p>
            <a:r>
              <a:rPr lang="en-US" altLang="en-US" sz="2400">
                <a:latin typeface="Lucida Calligraphy" panose="03010101010101010101" charset="0"/>
                <a:cs typeface="Lucida Calligraphy" panose="03010101010101010101" charset="0"/>
              </a:rPr>
              <a:t>Family Planning and Sustainable Development</a:t>
            </a:r>
            <a:endParaRPr lang="en-US" altLang="en-US" sz="2400">
              <a:latin typeface="Lucida Calligraphy" panose="03010101010101010101" charset="0"/>
              <a:cs typeface="Lucida Calligraphy" panose="03010101010101010101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2004695" y="779780"/>
            <a:ext cx="8183245" cy="5395595"/>
          </a:xfrm>
          <a:prstGeom prst="rect">
            <a:avLst/>
          </a:prstGeom>
          <a:solidFill>
            <a:srgbClr val="FFFFFF"/>
          </a:solidFill>
        </p:spPr>
        <p:txBody>
          <a:bodyPr>
            <a:noAutofit/>
          </a:bodyPr>
          <a:p>
            <a:pPr algn="ctr"/>
            <a:r>
              <a:rPr sz="2000" b="1">
                <a:latin typeface="Lucida Bright" panose="02040602050505020304" charset="0"/>
                <a:cs typeface="Lucida Bright" panose="02040602050505020304" charset="0"/>
              </a:rPr>
              <a:t>Effective family welfare contributes to:</a:t>
            </a:r>
            <a:endParaRPr sz="2000" b="1">
              <a:latin typeface="Lucida Bright" panose="02040602050505020304" charset="0"/>
              <a:cs typeface="Lucida Bright" panose="02040602050505020304" charset="0"/>
            </a:endParaRPr>
          </a:p>
          <a:p>
            <a:pPr algn="ctr"/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algn="ctr">
              <a:lnSpc>
                <a:spcPct val="130000"/>
              </a:lnSpc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Healthy families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algn="ctr">
              <a:lnSpc>
                <a:spcPct val="130000"/>
              </a:lnSpc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↓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algn="ctr">
              <a:lnSpc>
                <a:spcPct val="130000"/>
              </a:lnSpc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Better maternal &amp; child health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algn="ctr">
              <a:lnSpc>
                <a:spcPct val="130000"/>
              </a:lnSpc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↓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algn="ctr">
              <a:lnSpc>
                <a:spcPct val="130000"/>
              </a:lnSpc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Better education and economic opportunities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algn="ctr">
              <a:lnSpc>
                <a:spcPct val="130000"/>
              </a:lnSpc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↓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algn="ctr">
              <a:lnSpc>
                <a:spcPct val="130000"/>
              </a:lnSpc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Reduced pressure on household resources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algn="ctr">
              <a:lnSpc>
                <a:spcPct val="130000"/>
              </a:lnSpc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↓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algn="ctr">
              <a:lnSpc>
                <a:spcPct val="130000"/>
              </a:lnSpc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Improved quality of life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algn="ctr">
              <a:lnSpc>
                <a:spcPct val="130000"/>
              </a:lnSpc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↓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algn="ctr">
              <a:lnSpc>
                <a:spcPct val="130000"/>
              </a:lnSpc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Sustainable development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3166745" y="380365"/>
            <a:ext cx="5858510" cy="438150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noAutofit/>
          </a:bodyPr>
          <a:p>
            <a:r>
              <a:rPr sz="2400" b="1">
                <a:latin typeface="Lucida Calligraphy" panose="03010101010101010101" charset="0"/>
                <a:cs typeface="Lucida Calligraphy" panose="03010101010101010101" charset="0"/>
              </a:rPr>
              <a:t>Environment and Human Health</a:t>
            </a:r>
            <a:endParaRPr sz="2400" b="1">
              <a:latin typeface="Lucida Calligraphy" panose="03010101010101010101" charset="0"/>
              <a:cs typeface="Lucida Calligraphy" panose="03010101010101010101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789305" y="1379220"/>
            <a:ext cx="10363835" cy="4739005"/>
          </a:xfrm>
          <a:prstGeom prst="rect">
            <a:avLst/>
          </a:prstGeom>
          <a:solidFill>
            <a:srgbClr val="FFFFFF"/>
          </a:solidFill>
        </p:spPr>
        <p:txBody>
          <a:bodyPr>
            <a:noAutofit/>
          </a:bodyPr>
          <a:p>
            <a:pPr>
              <a:lnSpc>
                <a:spcPct val="160000"/>
              </a:lnSpc>
              <a:spcAft>
                <a:spcPct val="60000"/>
              </a:spcAft>
            </a:pPr>
            <a:r>
              <a:rPr sz="2400" b="1">
                <a:latin typeface="Lucida Bright" panose="02040602050505020304" charset="0"/>
                <a:cs typeface="Lucida Bright" panose="02040602050505020304" charset="0"/>
              </a:rPr>
              <a:t>Environmental factors affecting health</a:t>
            </a:r>
            <a:endParaRPr sz="2400" b="1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6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Air pollution → respiratory and cardiovascular problems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6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Water pollution → water-borne diseases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7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Poor sanitation → infectious diseases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6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Chemical exposure → toxic and long-term health effects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6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Noise pollution → stress and hearing problems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6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Climate change → heat stress, changing disease patterns and food/water insecurity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2992120" y="255905"/>
            <a:ext cx="6207760" cy="419100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noAutofit/>
          </a:bodyPr>
          <a:p>
            <a:pPr algn="ctr"/>
            <a:r>
              <a:rPr sz="2400" b="1">
                <a:latin typeface="Lucida Calligraphy" panose="03010101010101010101" charset="0"/>
                <a:cs typeface="Lucida Calligraphy" panose="03010101010101010101" charset="0"/>
              </a:rPr>
              <a:t>Human Population &amp; Environment</a:t>
            </a:r>
            <a:endParaRPr sz="2400" b="1">
              <a:latin typeface="Lucida Calligraphy" panose="03010101010101010101" charset="0"/>
              <a:cs typeface="Lucida Calligraphy" panose="03010101010101010101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753745" y="855345"/>
            <a:ext cx="10685145" cy="5716270"/>
          </a:xfrm>
          <a:prstGeom prst="rect">
            <a:avLst/>
          </a:prstGeom>
          <a:solidFill>
            <a:srgbClr val="FFFFFF"/>
          </a:solidFill>
        </p:spPr>
        <p:txBody>
          <a:bodyPr>
            <a:noAutofit/>
          </a:bodyPr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Population growth changes the demand for natural resources.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Population growth rates vary considerably among nations.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Rapid population growth can increase pressure on land, water, food and energy resources.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Population explosion can contribute to environmental degradation when combined with unsustainable consumption.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Family welfare and voluntary family planning support healthier families and communities.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Environmental quality directly affects human health and well-being.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Sustainable development requires harmony between population, environment and economic development</a:t>
            </a:r>
            <a:r>
              <a:rPr lang="en-US" altLang="en-US" sz="1600">
                <a:latin typeface="Lucida Bright" panose="02040602050505020304" charset="0"/>
                <a:cs typeface="Lucida Bright" panose="02040602050505020304" charset="0"/>
              </a:rPr>
              <a:t>.</a:t>
            </a:r>
            <a:endParaRPr lang="en-US" altLang="en-US" sz="1600">
              <a:latin typeface="Lucida Bright" panose="02040602050505020304" charset="0"/>
              <a:cs typeface="Lucida Bright" panose="0204060205050502030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/>
          <p:cNvPicPr>
            <a:picLocks noGrp="1"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37680"/>
          </a:xfrm>
          <a:prstGeom prst="rect">
            <a:avLst/>
          </a:prstGeom>
          <a:solidFill>
            <a:schemeClr val="accent3"/>
          </a:solidFill>
          <a:effectLst>
            <a:glow rad="127000">
              <a:srgbClr val="FFFF00"/>
            </a:glow>
            <a:softEdge rad="63500"/>
          </a:effectLst>
        </p:spPr>
      </p:pic>
      <p:sp>
        <p:nvSpPr>
          <p:cNvPr id="2" name="Title 1"/>
          <p:cNvSpPr>
            <a:spLocks noGrp="1"/>
          </p:cNvSpPr>
          <p:nvPr/>
        </p:nvSpPr>
        <p:spPr>
          <a:xfrm>
            <a:off x="1981200" y="2514600"/>
            <a:ext cx="8229600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 smtClean="0">
                <a:solidFill>
                  <a:srgbClr val="002060"/>
                </a:solidFill>
                <a:latin typeface="Lucida Calligraphy" panose="03010101010101010101" charset="0"/>
              </a:rPr>
              <a:t>Thankyou </a:t>
            </a:r>
            <a:endParaRPr lang="en-IN" sz="4800" dirty="0">
              <a:solidFill>
                <a:srgbClr val="002060"/>
              </a:solidFill>
              <a:latin typeface="Lucida Calligraphy" panose="03010101010101010101" charset="0"/>
            </a:endParaRPr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081_1*a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081_1*b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4941</Words>
  <Application>WPS Presentation</Application>
  <PresentationFormat>Widescreen</PresentationFormat>
  <Paragraphs>194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8" baseType="lpstr">
      <vt:lpstr>Arial</vt:lpstr>
      <vt:lpstr>SimSun</vt:lpstr>
      <vt:lpstr>Wingdings</vt:lpstr>
      <vt:lpstr>Wingdings</vt:lpstr>
      <vt:lpstr>Microsoft YaHei</vt:lpstr>
      <vt:lpstr>Arial Unicode MS</vt:lpstr>
      <vt:lpstr>Calibri</vt:lpstr>
      <vt:lpstr>Lucida Calligraphy</vt:lpstr>
      <vt:lpstr>Lucida Bright</vt:lpstr>
      <vt:lpstr>MS PGothic</vt:lpstr>
      <vt:lpstr>Arial</vt:lpstr>
      <vt:lpstr>Script MT Bold</vt:lpstr>
      <vt:lpstr>Freestyle Script</vt:lpstr>
      <vt:lpstr>WPS</vt:lpstr>
      <vt:lpstr>Kalipada Ghosh Tarai Mahavidyalaya Bagdogra  Department of Environmental Science</vt:lpstr>
      <vt:lpstr>PowerPoint 演示文稿</vt:lpstr>
      <vt:lpstr>PowerPoint 演示文稿</vt:lpstr>
      <vt:lpstr>Factors Affecting Population Growth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Thankyou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 Population and the Environment</dc:title>
  <dc:creator>ADMIN</dc:creator>
  <cp:lastModifiedBy>Meeta Bala</cp:lastModifiedBy>
  <cp:revision>5</cp:revision>
  <dcterms:created xsi:type="dcterms:W3CDTF">2026-08-25T14:39:59Z</dcterms:created>
  <dcterms:modified xsi:type="dcterms:W3CDTF">2026-08-25T16:11:02Z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1033-12.1.0.28032</vt:lpwstr>
  </property>
  <property fmtid="{D5CDD505-2E9C-101B-9397-08002B2CF9AE}" pid="3" name="ICV">
    <vt:lpwstr>6A61CF79A8F844A28F7549F777792991_13</vt:lpwstr>
  </property>
</Properties>
</file>