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handoutMasterIdLst>
    <p:handoutMasterId r:id="rId81"/>
  </p:handoutMasterIdLst>
  <p:sldIdLst>
    <p:sldId id="257" r:id="rId2"/>
    <p:sldId id="258" r:id="rId3"/>
    <p:sldId id="259" r:id="rId4"/>
    <p:sldId id="349" r:id="rId5"/>
    <p:sldId id="350" r:id="rId6"/>
    <p:sldId id="260" r:id="rId7"/>
    <p:sldId id="261" r:id="rId8"/>
    <p:sldId id="262" r:id="rId9"/>
    <p:sldId id="263" r:id="rId10"/>
    <p:sldId id="264"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90" r:id="rId30"/>
    <p:sldId id="291" r:id="rId31"/>
    <p:sldId id="292" r:id="rId32"/>
    <p:sldId id="293" r:id="rId33"/>
    <p:sldId id="294" r:id="rId34"/>
    <p:sldId id="295" r:id="rId35"/>
    <p:sldId id="299" r:id="rId36"/>
    <p:sldId id="300" r:id="rId37"/>
    <p:sldId id="301" r:id="rId38"/>
    <p:sldId id="303" r:id="rId39"/>
    <p:sldId id="304" r:id="rId40"/>
    <p:sldId id="305" r:id="rId41"/>
    <p:sldId id="306" r:id="rId42"/>
    <p:sldId id="307" r:id="rId43"/>
    <p:sldId id="308" r:id="rId44"/>
    <p:sldId id="311" r:id="rId45"/>
    <p:sldId id="312" r:id="rId46"/>
    <p:sldId id="313" r:id="rId47"/>
    <p:sldId id="314" r:id="rId48"/>
    <p:sldId id="315" r:id="rId49"/>
    <p:sldId id="316" r:id="rId50"/>
    <p:sldId id="318" r:id="rId51"/>
    <p:sldId id="319" r:id="rId52"/>
    <p:sldId id="320" r:id="rId53"/>
    <p:sldId id="321" r:id="rId54"/>
    <p:sldId id="322" r:id="rId55"/>
    <p:sldId id="323" r:id="rId56"/>
    <p:sldId id="324" r:id="rId57"/>
    <p:sldId id="325" r:id="rId58"/>
    <p:sldId id="326" r:id="rId59"/>
    <p:sldId id="327" r:id="rId60"/>
    <p:sldId id="328" r:id="rId61"/>
    <p:sldId id="329" r:id="rId62"/>
    <p:sldId id="331" r:id="rId63"/>
    <p:sldId id="332" r:id="rId64"/>
    <p:sldId id="333" r:id="rId65"/>
    <p:sldId id="334" r:id="rId66"/>
    <p:sldId id="335"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1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image" Target="../media/image185.png"/><Relationship Id="rId7" Type="http://schemas.openxmlformats.org/officeDocument/2006/relationships/image" Target="../media/image189.png"/><Relationship Id="rId2" Type="http://schemas.openxmlformats.org/officeDocument/2006/relationships/image" Target="../media/image184.png"/><Relationship Id="rId1" Type="http://schemas.openxmlformats.org/officeDocument/2006/relationships/image" Target="../media/image183.png"/><Relationship Id="rId6" Type="http://schemas.openxmlformats.org/officeDocument/2006/relationships/image" Target="../media/image188.png"/><Relationship Id="rId5" Type="http://schemas.openxmlformats.org/officeDocument/2006/relationships/image" Target="../media/image187.png"/><Relationship Id="rId10" Type="http://schemas.openxmlformats.org/officeDocument/2006/relationships/image" Target="../media/image192.png"/><Relationship Id="rId4" Type="http://schemas.openxmlformats.org/officeDocument/2006/relationships/image" Target="../media/image186.png"/><Relationship Id="rId9" Type="http://schemas.openxmlformats.org/officeDocument/2006/relationships/image" Target="../media/image19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BC3FD2-9B13-4A80-A34F-3A179A8D8DA2}"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D69E3F68-C91C-45AA-82DE-C9C2476D7C02}">
      <dgm:prSet phldrT="[Text]" custT="1"/>
      <dgm:spPr/>
      <dgm:t>
        <a:bodyPr/>
        <a:lstStyle/>
        <a:p>
          <a:r>
            <a:rPr lang="en-US" sz="1600" dirty="0" smtClean="0"/>
            <a:t>Aminoglycosides</a:t>
          </a:r>
          <a:endParaRPr lang="en-US" sz="1600" dirty="0"/>
        </a:p>
      </dgm:t>
    </dgm:pt>
    <dgm:pt modelId="{AAC1A8AD-5C83-47EF-B866-A5051488261E}" type="parTrans" cxnId="{6CD19A4D-D0C0-43DC-82F2-A8453DAA662A}">
      <dgm:prSet/>
      <dgm:spPr/>
      <dgm:t>
        <a:bodyPr/>
        <a:lstStyle/>
        <a:p>
          <a:endParaRPr lang="en-US" sz="1600"/>
        </a:p>
      </dgm:t>
    </dgm:pt>
    <dgm:pt modelId="{41B038B9-1B97-4C8D-BCD4-49FC538C2C50}" type="sibTrans" cxnId="{6CD19A4D-D0C0-43DC-82F2-A8453DAA662A}">
      <dgm:prSet/>
      <dgm:spPr/>
      <dgm:t>
        <a:bodyPr/>
        <a:lstStyle/>
        <a:p>
          <a:endParaRPr lang="en-US" sz="1600"/>
        </a:p>
      </dgm:t>
    </dgm:pt>
    <dgm:pt modelId="{B3D8C4BB-043D-4E86-B351-29EA3DA458C8}">
      <dgm:prSet phldrT="[Text]" custT="1"/>
      <dgm:spPr/>
      <dgm:t>
        <a:bodyPr/>
        <a:lstStyle/>
        <a:p>
          <a:r>
            <a:rPr lang="en-US" sz="1600" dirty="0" smtClean="0"/>
            <a:t>Fluoroquinolones</a:t>
          </a:r>
          <a:endParaRPr lang="en-US" sz="1600" dirty="0"/>
        </a:p>
      </dgm:t>
    </dgm:pt>
    <dgm:pt modelId="{B80A0D0D-30AE-4153-8A1B-577C9938BF50}" type="parTrans" cxnId="{514CD094-08B3-4737-B30A-8E8E9F8B91DB}">
      <dgm:prSet/>
      <dgm:spPr/>
      <dgm:t>
        <a:bodyPr/>
        <a:lstStyle/>
        <a:p>
          <a:endParaRPr lang="en-US" sz="1600"/>
        </a:p>
      </dgm:t>
    </dgm:pt>
    <dgm:pt modelId="{81EA853A-2E56-4735-9DCE-9285866753F9}" type="sibTrans" cxnId="{514CD094-08B3-4737-B30A-8E8E9F8B91DB}">
      <dgm:prSet/>
      <dgm:spPr/>
      <dgm:t>
        <a:bodyPr/>
        <a:lstStyle/>
        <a:p>
          <a:endParaRPr lang="en-US" sz="1600"/>
        </a:p>
      </dgm:t>
    </dgm:pt>
    <dgm:pt modelId="{12BB7D86-A28D-409F-A213-5DB8E98ACCF7}">
      <dgm:prSet phldrT="[Text]" custT="1"/>
      <dgm:spPr/>
      <dgm:t>
        <a:bodyPr/>
        <a:lstStyle/>
        <a:p>
          <a:r>
            <a:rPr lang="en-US" sz="1600" dirty="0" smtClean="0"/>
            <a:t>Lincosamides</a:t>
          </a:r>
          <a:endParaRPr lang="en-US" sz="1600" dirty="0"/>
        </a:p>
      </dgm:t>
    </dgm:pt>
    <dgm:pt modelId="{D6E0AD7B-0C35-4606-8B47-7D13C3A3F357}" type="parTrans" cxnId="{715950BB-BF5A-4E07-B469-1FE0A0AE1724}">
      <dgm:prSet/>
      <dgm:spPr/>
      <dgm:t>
        <a:bodyPr/>
        <a:lstStyle/>
        <a:p>
          <a:endParaRPr lang="en-US" sz="1600"/>
        </a:p>
      </dgm:t>
    </dgm:pt>
    <dgm:pt modelId="{42815ACF-FFF2-40F4-B76B-DE6CE1F84239}" type="sibTrans" cxnId="{715950BB-BF5A-4E07-B469-1FE0A0AE1724}">
      <dgm:prSet/>
      <dgm:spPr/>
      <dgm:t>
        <a:bodyPr/>
        <a:lstStyle/>
        <a:p>
          <a:endParaRPr lang="en-US" sz="1600"/>
        </a:p>
      </dgm:t>
    </dgm:pt>
    <dgm:pt modelId="{3FCEF0CA-C329-4180-90CB-C5D2D1C5176E}">
      <dgm:prSet phldrT="[Text]" custT="1"/>
      <dgm:spPr/>
      <dgm:t>
        <a:bodyPr/>
        <a:lstStyle/>
        <a:p>
          <a:r>
            <a:rPr lang="en-US" sz="1600" dirty="0" smtClean="0"/>
            <a:t>Glycopeptides</a:t>
          </a:r>
          <a:endParaRPr lang="en-US" sz="1600" dirty="0"/>
        </a:p>
      </dgm:t>
    </dgm:pt>
    <dgm:pt modelId="{27F302B7-0778-49E4-87EB-A172BFE710D2}" type="parTrans" cxnId="{839E3810-83F7-4FF8-B6D0-808C96C960F2}">
      <dgm:prSet/>
      <dgm:spPr/>
      <dgm:t>
        <a:bodyPr/>
        <a:lstStyle/>
        <a:p>
          <a:endParaRPr lang="en-US" sz="1600"/>
        </a:p>
      </dgm:t>
    </dgm:pt>
    <dgm:pt modelId="{E23C1E46-7FA9-4DC2-93A4-FB8D4E415780}" type="sibTrans" cxnId="{839E3810-83F7-4FF8-B6D0-808C96C960F2}">
      <dgm:prSet/>
      <dgm:spPr/>
      <dgm:t>
        <a:bodyPr/>
        <a:lstStyle/>
        <a:p>
          <a:endParaRPr lang="en-US" sz="1600"/>
        </a:p>
      </dgm:t>
    </dgm:pt>
    <dgm:pt modelId="{9443511F-8ABF-49C1-8E7C-5477AFF395F2}">
      <dgm:prSet phldrT="[Text]" custT="1"/>
      <dgm:spPr/>
      <dgm:t>
        <a:bodyPr/>
        <a:lstStyle/>
        <a:p>
          <a:r>
            <a:rPr lang="en-US" sz="1600" dirty="0" smtClean="0"/>
            <a:t>Cephalosporins</a:t>
          </a:r>
          <a:endParaRPr lang="en-US" sz="1600" dirty="0"/>
        </a:p>
      </dgm:t>
    </dgm:pt>
    <dgm:pt modelId="{C7975638-7436-4295-B8D8-BAFBF1EBAC39}" type="parTrans" cxnId="{B11432BD-F1D0-4A99-9F88-97CD72A594CB}">
      <dgm:prSet/>
      <dgm:spPr/>
      <dgm:t>
        <a:bodyPr/>
        <a:lstStyle/>
        <a:p>
          <a:endParaRPr lang="en-US" sz="1600"/>
        </a:p>
      </dgm:t>
    </dgm:pt>
    <dgm:pt modelId="{0F994C60-1A7F-40AE-BB83-87946271D7CF}" type="sibTrans" cxnId="{B11432BD-F1D0-4A99-9F88-97CD72A594CB}">
      <dgm:prSet/>
      <dgm:spPr/>
      <dgm:t>
        <a:bodyPr/>
        <a:lstStyle/>
        <a:p>
          <a:endParaRPr lang="en-US" sz="1600"/>
        </a:p>
      </dgm:t>
    </dgm:pt>
    <dgm:pt modelId="{ED2D443A-B1A1-4382-B33A-7AFDFFFEF1C8}">
      <dgm:prSet phldrT="[Text]" custT="1"/>
      <dgm:spPr/>
      <dgm:t>
        <a:bodyPr/>
        <a:lstStyle/>
        <a:p>
          <a:r>
            <a:rPr lang="en-US" sz="1600" dirty="0" smtClean="0"/>
            <a:t>Tetracyclins</a:t>
          </a:r>
          <a:endParaRPr lang="en-US" sz="1600" dirty="0"/>
        </a:p>
      </dgm:t>
    </dgm:pt>
    <dgm:pt modelId="{C8A22410-D807-4A01-9AC4-BDF0316D84C3}" type="parTrans" cxnId="{C89029B5-6043-4F61-9EF9-6240DCD40D59}">
      <dgm:prSet/>
      <dgm:spPr/>
      <dgm:t>
        <a:bodyPr/>
        <a:lstStyle/>
        <a:p>
          <a:endParaRPr lang="en-US" sz="1600"/>
        </a:p>
      </dgm:t>
    </dgm:pt>
    <dgm:pt modelId="{70EC3B68-1C28-4F0D-883B-8B92B687124E}" type="sibTrans" cxnId="{C89029B5-6043-4F61-9EF9-6240DCD40D59}">
      <dgm:prSet/>
      <dgm:spPr/>
      <dgm:t>
        <a:bodyPr/>
        <a:lstStyle/>
        <a:p>
          <a:endParaRPr lang="en-US" sz="1600"/>
        </a:p>
      </dgm:t>
    </dgm:pt>
    <dgm:pt modelId="{FD42EB37-E497-40CC-B0C7-0FC676CD4589}">
      <dgm:prSet phldrT="[Text]" custT="1"/>
      <dgm:spPr/>
      <dgm:t>
        <a:bodyPr/>
        <a:lstStyle/>
        <a:p>
          <a:r>
            <a:rPr lang="en-US" sz="1600" dirty="0" smtClean="0"/>
            <a:t>Penicillins</a:t>
          </a:r>
          <a:endParaRPr lang="en-US" sz="1600" dirty="0"/>
        </a:p>
      </dgm:t>
    </dgm:pt>
    <dgm:pt modelId="{7102A095-476B-44F6-B498-52694EC16609}" type="parTrans" cxnId="{B6560AAF-2BB3-4AB7-812A-421A386DBA6F}">
      <dgm:prSet/>
      <dgm:spPr/>
      <dgm:t>
        <a:bodyPr/>
        <a:lstStyle/>
        <a:p>
          <a:endParaRPr lang="en-US" sz="1600"/>
        </a:p>
      </dgm:t>
    </dgm:pt>
    <dgm:pt modelId="{0C373614-C8C2-4FC3-8DB3-3CCCB23BA1AD}" type="sibTrans" cxnId="{B6560AAF-2BB3-4AB7-812A-421A386DBA6F}">
      <dgm:prSet/>
      <dgm:spPr/>
      <dgm:t>
        <a:bodyPr/>
        <a:lstStyle/>
        <a:p>
          <a:endParaRPr lang="en-US" sz="1600"/>
        </a:p>
      </dgm:t>
    </dgm:pt>
    <dgm:pt modelId="{420F0E3B-61C1-4E3B-86A1-0E670618ED93}">
      <dgm:prSet phldrT="[Text]" custT="1"/>
      <dgm:spPr/>
      <dgm:t>
        <a:bodyPr/>
        <a:lstStyle/>
        <a:p>
          <a:r>
            <a:rPr lang="en-US" sz="1600" dirty="0" smtClean="0"/>
            <a:t>Sulphonamides</a:t>
          </a:r>
          <a:endParaRPr lang="en-US" sz="1600" dirty="0"/>
        </a:p>
      </dgm:t>
    </dgm:pt>
    <dgm:pt modelId="{8A3A23A3-686D-44E3-A897-7FC1E22C44C2}" type="parTrans" cxnId="{0D787760-6D01-495C-BD2C-4A4B5A080CC4}">
      <dgm:prSet/>
      <dgm:spPr/>
      <dgm:t>
        <a:bodyPr/>
        <a:lstStyle/>
        <a:p>
          <a:endParaRPr lang="en-US" sz="1600"/>
        </a:p>
      </dgm:t>
    </dgm:pt>
    <dgm:pt modelId="{D9620759-9FB4-458C-AA1B-3E7BF5155550}" type="sibTrans" cxnId="{0D787760-6D01-495C-BD2C-4A4B5A080CC4}">
      <dgm:prSet/>
      <dgm:spPr/>
      <dgm:t>
        <a:bodyPr/>
        <a:lstStyle/>
        <a:p>
          <a:endParaRPr lang="en-US" sz="1600"/>
        </a:p>
      </dgm:t>
    </dgm:pt>
    <dgm:pt modelId="{D4CCD953-2E87-4150-83E1-4E383E377BBC}">
      <dgm:prSet phldrT="[Text]" custT="1"/>
      <dgm:spPr/>
      <dgm:t>
        <a:bodyPr/>
        <a:lstStyle/>
        <a:p>
          <a:r>
            <a:rPr lang="en-US" sz="1600" dirty="0" smtClean="0"/>
            <a:t>Macrolides</a:t>
          </a:r>
          <a:endParaRPr lang="en-US" sz="1600" dirty="0"/>
        </a:p>
      </dgm:t>
    </dgm:pt>
    <dgm:pt modelId="{381502A5-9337-44B4-BDC9-FDEF55914DE2}" type="parTrans" cxnId="{7EE5EF63-9CAD-4B87-ADEB-2279F3479420}">
      <dgm:prSet/>
      <dgm:spPr/>
      <dgm:t>
        <a:bodyPr/>
        <a:lstStyle/>
        <a:p>
          <a:endParaRPr lang="en-US" sz="1600"/>
        </a:p>
      </dgm:t>
    </dgm:pt>
    <dgm:pt modelId="{6B2E79EB-195C-4631-8A12-61BB5142E6E3}" type="sibTrans" cxnId="{7EE5EF63-9CAD-4B87-ADEB-2279F3479420}">
      <dgm:prSet/>
      <dgm:spPr/>
      <dgm:t>
        <a:bodyPr/>
        <a:lstStyle/>
        <a:p>
          <a:endParaRPr lang="en-US" sz="1600"/>
        </a:p>
      </dgm:t>
    </dgm:pt>
    <dgm:pt modelId="{CF2EE606-E6C1-4191-AD0A-29FB6C80FCEC}">
      <dgm:prSet phldrT="[Text]" custT="1"/>
      <dgm:spPr/>
      <dgm:t>
        <a:bodyPr/>
        <a:lstStyle/>
        <a:p>
          <a:r>
            <a:rPr lang="en-US" sz="1600" dirty="0" smtClean="0"/>
            <a:t>Carbapenems</a:t>
          </a:r>
          <a:endParaRPr lang="en-US" sz="1600" dirty="0"/>
        </a:p>
      </dgm:t>
    </dgm:pt>
    <dgm:pt modelId="{8B955458-CBB8-4CAA-99BF-387CB43BDB45}" type="parTrans" cxnId="{5ED8F160-5564-4940-A88F-3446BF2B1CD2}">
      <dgm:prSet/>
      <dgm:spPr/>
      <dgm:t>
        <a:bodyPr/>
        <a:lstStyle/>
        <a:p>
          <a:endParaRPr lang="en-US" sz="1600"/>
        </a:p>
      </dgm:t>
    </dgm:pt>
    <dgm:pt modelId="{7D4CD6BB-347E-4BA1-AE87-D344824ACC7E}" type="sibTrans" cxnId="{5ED8F160-5564-4940-A88F-3446BF2B1CD2}">
      <dgm:prSet/>
      <dgm:spPr/>
      <dgm:t>
        <a:bodyPr/>
        <a:lstStyle/>
        <a:p>
          <a:endParaRPr lang="en-US" sz="1600"/>
        </a:p>
      </dgm:t>
    </dgm:pt>
    <dgm:pt modelId="{B00AC6BA-ADFC-4186-88EF-483A4E6C94E9}" type="pres">
      <dgm:prSet presAssocID="{5BBC3FD2-9B13-4A80-A34F-3A179A8D8DA2}" presName="Name0" presStyleCnt="0">
        <dgm:presLayoutVars>
          <dgm:dir/>
          <dgm:resizeHandles val="exact"/>
        </dgm:presLayoutVars>
      </dgm:prSet>
      <dgm:spPr/>
      <dgm:t>
        <a:bodyPr/>
        <a:lstStyle/>
        <a:p>
          <a:endParaRPr lang="en-US"/>
        </a:p>
      </dgm:t>
    </dgm:pt>
    <dgm:pt modelId="{4710D455-5531-4EFF-81FF-E35B1B03C130}" type="pres">
      <dgm:prSet presAssocID="{D69E3F68-C91C-45AA-82DE-C9C2476D7C02}" presName="compNode" presStyleCnt="0"/>
      <dgm:spPr/>
    </dgm:pt>
    <dgm:pt modelId="{6464B8C2-6801-4C03-A50C-A961835FCC1B}" type="pres">
      <dgm:prSet presAssocID="{D69E3F68-C91C-45AA-82DE-C9C2476D7C02}" presName="pictRect" presStyleLbl="node1" presStyleIdx="0" presStyleCnt="10" custScaleX="72525" custScaleY="81974"/>
      <dgm:spPr>
        <a:blipFill rotWithShape="0">
          <a:blip xmlns:r="http://schemas.openxmlformats.org/officeDocument/2006/relationships" r:embed="rId1"/>
          <a:stretch>
            <a:fillRect/>
          </a:stretch>
        </a:blipFill>
      </dgm:spPr>
      <dgm:t>
        <a:bodyPr/>
        <a:lstStyle/>
        <a:p>
          <a:endParaRPr lang="en-US"/>
        </a:p>
      </dgm:t>
    </dgm:pt>
    <dgm:pt modelId="{B2B50179-BF3D-4300-9132-A1457F1D8284}" type="pres">
      <dgm:prSet presAssocID="{D69E3F68-C91C-45AA-82DE-C9C2476D7C02}" presName="textRect" presStyleLbl="revTx" presStyleIdx="0" presStyleCnt="10" custScaleX="130647">
        <dgm:presLayoutVars>
          <dgm:bulletEnabled val="1"/>
        </dgm:presLayoutVars>
      </dgm:prSet>
      <dgm:spPr/>
      <dgm:t>
        <a:bodyPr/>
        <a:lstStyle/>
        <a:p>
          <a:endParaRPr lang="en-US"/>
        </a:p>
      </dgm:t>
    </dgm:pt>
    <dgm:pt modelId="{4F1DF601-8CF4-4B8A-B29B-0DF133827FB9}" type="pres">
      <dgm:prSet presAssocID="{41B038B9-1B97-4C8D-BCD4-49FC538C2C50}" presName="sibTrans" presStyleLbl="sibTrans2D1" presStyleIdx="0" presStyleCnt="0"/>
      <dgm:spPr/>
      <dgm:t>
        <a:bodyPr/>
        <a:lstStyle/>
        <a:p>
          <a:endParaRPr lang="en-US"/>
        </a:p>
      </dgm:t>
    </dgm:pt>
    <dgm:pt modelId="{C0A2951C-F592-438B-822A-CD225F8284F1}" type="pres">
      <dgm:prSet presAssocID="{9443511F-8ABF-49C1-8E7C-5477AFF395F2}" presName="compNode" presStyleCnt="0"/>
      <dgm:spPr/>
    </dgm:pt>
    <dgm:pt modelId="{CC08BDD8-7263-48FB-8872-BE855896CD03}" type="pres">
      <dgm:prSet presAssocID="{9443511F-8ABF-49C1-8E7C-5477AFF395F2}" presName="pictRect" presStyleLbl="node1" presStyleIdx="1" presStyleCnt="10" custScaleX="73205" custScaleY="81974"/>
      <dgm:spPr>
        <a:blipFill rotWithShape="0">
          <a:blip xmlns:r="http://schemas.openxmlformats.org/officeDocument/2006/relationships" r:embed="rId2"/>
          <a:stretch>
            <a:fillRect/>
          </a:stretch>
        </a:blipFill>
      </dgm:spPr>
      <dgm:t>
        <a:bodyPr/>
        <a:lstStyle/>
        <a:p>
          <a:endParaRPr lang="en-US"/>
        </a:p>
      </dgm:t>
    </dgm:pt>
    <dgm:pt modelId="{9650C38D-35A9-4774-BF91-9BFB135B433C}" type="pres">
      <dgm:prSet presAssocID="{9443511F-8ABF-49C1-8E7C-5477AFF395F2}" presName="textRect" presStyleLbl="revTx" presStyleIdx="1" presStyleCnt="10">
        <dgm:presLayoutVars>
          <dgm:bulletEnabled val="1"/>
        </dgm:presLayoutVars>
      </dgm:prSet>
      <dgm:spPr/>
      <dgm:t>
        <a:bodyPr/>
        <a:lstStyle/>
        <a:p>
          <a:endParaRPr lang="en-US"/>
        </a:p>
      </dgm:t>
    </dgm:pt>
    <dgm:pt modelId="{2462F2D0-AB39-4BB9-B596-EFE4ADF57BA7}" type="pres">
      <dgm:prSet presAssocID="{0F994C60-1A7F-40AE-BB83-87946271D7CF}" presName="sibTrans" presStyleLbl="sibTrans2D1" presStyleIdx="0" presStyleCnt="0"/>
      <dgm:spPr/>
      <dgm:t>
        <a:bodyPr/>
        <a:lstStyle/>
        <a:p>
          <a:endParaRPr lang="en-US"/>
        </a:p>
      </dgm:t>
    </dgm:pt>
    <dgm:pt modelId="{CF7EB6B7-F0DB-4D4F-8A1A-0529C2654AA0}" type="pres">
      <dgm:prSet presAssocID="{ED2D443A-B1A1-4382-B33A-7AFDFFFEF1C8}" presName="compNode" presStyleCnt="0"/>
      <dgm:spPr/>
    </dgm:pt>
    <dgm:pt modelId="{81DC4403-93EF-4524-BDD2-B10BE5F91736}" type="pres">
      <dgm:prSet presAssocID="{ED2D443A-B1A1-4382-B33A-7AFDFFFEF1C8}" presName="pictRect" presStyleLbl="node1" presStyleIdx="2" presStyleCnt="10" custScaleX="101102" custScaleY="81974"/>
      <dgm:spPr>
        <a:blipFill rotWithShape="0">
          <a:blip xmlns:r="http://schemas.openxmlformats.org/officeDocument/2006/relationships" r:embed="rId3"/>
          <a:stretch>
            <a:fillRect/>
          </a:stretch>
        </a:blipFill>
      </dgm:spPr>
      <dgm:t>
        <a:bodyPr/>
        <a:lstStyle/>
        <a:p>
          <a:endParaRPr lang="en-US"/>
        </a:p>
      </dgm:t>
    </dgm:pt>
    <dgm:pt modelId="{5F459B6D-3890-4766-AFD9-32529A0C0777}" type="pres">
      <dgm:prSet presAssocID="{ED2D443A-B1A1-4382-B33A-7AFDFFFEF1C8}" presName="textRect" presStyleLbl="revTx" presStyleIdx="2" presStyleCnt="10">
        <dgm:presLayoutVars>
          <dgm:bulletEnabled val="1"/>
        </dgm:presLayoutVars>
      </dgm:prSet>
      <dgm:spPr/>
      <dgm:t>
        <a:bodyPr/>
        <a:lstStyle/>
        <a:p>
          <a:endParaRPr lang="en-US"/>
        </a:p>
      </dgm:t>
    </dgm:pt>
    <dgm:pt modelId="{263DD129-2745-4E16-92BB-B02160804DED}" type="pres">
      <dgm:prSet presAssocID="{70EC3B68-1C28-4F0D-883B-8B92B687124E}" presName="sibTrans" presStyleLbl="sibTrans2D1" presStyleIdx="0" presStyleCnt="0"/>
      <dgm:spPr/>
      <dgm:t>
        <a:bodyPr/>
        <a:lstStyle/>
        <a:p>
          <a:endParaRPr lang="en-US"/>
        </a:p>
      </dgm:t>
    </dgm:pt>
    <dgm:pt modelId="{8B6BBCB1-2D56-437E-9AEB-6836B7BE8301}" type="pres">
      <dgm:prSet presAssocID="{FD42EB37-E497-40CC-B0C7-0FC676CD4589}" presName="compNode" presStyleCnt="0"/>
      <dgm:spPr/>
    </dgm:pt>
    <dgm:pt modelId="{19C138AA-558B-4986-BFC2-5AA2EC44B32A}" type="pres">
      <dgm:prSet presAssocID="{FD42EB37-E497-40CC-B0C7-0FC676CD4589}" presName="pictRect" presStyleLbl="node1" presStyleIdx="3" presStyleCnt="10"/>
      <dgm:spPr>
        <a:blipFill rotWithShape="0">
          <a:blip xmlns:r="http://schemas.openxmlformats.org/officeDocument/2006/relationships" r:embed="rId4"/>
          <a:stretch>
            <a:fillRect/>
          </a:stretch>
        </a:blipFill>
      </dgm:spPr>
      <dgm:t>
        <a:bodyPr/>
        <a:lstStyle/>
        <a:p>
          <a:endParaRPr lang="en-US"/>
        </a:p>
      </dgm:t>
    </dgm:pt>
    <dgm:pt modelId="{E5DB1CCE-9ED2-4468-90AF-B8B7FC40CD75}" type="pres">
      <dgm:prSet presAssocID="{FD42EB37-E497-40CC-B0C7-0FC676CD4589}" presName="textRect" presStyleLbl="revTx" presStyleIdx="3" presStyleCnt="10">
        <dgm:presLayoutVars>
          <dgm:bulletEnabled val="1"/>
        </dgm:presLayoutVars>
      </dgm:prSet>
      <dgm:spPr/>
      <dgm:t>
        <a:bodyPr/>
        <a:lstStyle/>
        <a:p>
          <a:endParaRPr lang="en-US"/>
        </a:p>
      </dgm:t>
    </dgm:pt>
    <dgm:pt modelId="{C43A123D-A533-41C0-8CCC-D91AFAD81EA8}" type="pres">
      <dgm:prSet presAssocID="{0C373614-C8C2-4FC3-8DB3-3CCCB23BA1AD}" presName="sibTrans" presStyleLbl="sibTrans2D1" presStyleIdx="0" presStyleCnt="0"/>
      <dgm:spPr/>
      <dgm:t>
        <a:bodyPr/>
        <a:lstStyle/>
        <a:p>
          <a:endParaRPr lang="en-US"/>
        </a:p>
      </dgm:t>
    </dgm:pt>
    <dgm:pt modelId="{F84612AD-C0BC-4E8D-B858-D68A4FCC679A}" type="pres">
      <dgm:prSet presAssocID="{420F0E3B-61C1-4E3B-86A1-0E670618ED93}" presName="compNode" presStyleCnt="0"/>
      <dgm:spPr/>
    </dgm:pt>
    <dgm:pt modelId="{99861448-32C0-4295-80F0-FC18827BF53C}" type="pres">
      <dgm:prSet presAssocID="{420F0E3B-61C1-4E3B-86A1-0E670618ED93}" presName="pictRect" presStyleLbl="node1" presStyleIdx="4" presStyleCnt="10" custScaleX="101884" custScaleY="75605"/>
      <dgm:spPr>
        <a:blipFill rotWithShape="0">
          <a:blip xmlns:r="http://schemas.openxmlformats.org/officeDocument/2006/relationships" r:embed="rId5"/>
          <a:stretch>
            <a:fillRect/>
          </a:stretch>
        </a:blipFill>
      </dgm:spPr>
      <dgm:t>
        <a:bodyPr/>
        <a:lstStyle/>
        <a:p>
          <a:endParaRPr lang="en-US"/>
        </a:p>
      </dgm:t>
    </dgm:pt>
    <dgm:pt modelId="{9CFCDEB4-8A25-4D55-B3F8-5011D1506FED}" type="pres">
      <dgm:prSet presAssocID="{420F0E3B-61C1-4E3B-86A1-0E670618ED93}" presName="textRect" presStyleLbl="revTx" presStyleIdx="4" presStyleCnt="10">
        <dgm:presLayoutVars>
          <dgm:bulletEnabled val="1"/>
        </dgm:presLayoutVars>
      </dgm:prSet>
      <dgm:spPr/>
      <dgm:t>
        <a:bodyPr/>
        <a:lstStyle/>
        <a:p>
          <a:endParaRPr lang="en-US"/>
        </a:p>
      </dgm:t>
    </dgm:pt>
    <dgm:pt modelId="{A410144C-1646-4D91-9249-74E697412126}" type="pres">
      <dgm:prSet presAssocID="{D9620759-9FB4-458C-AA1B-3E7BF5155550}" presName="sibTrans" presStyleLbl="sibTrans2D1" presStyleIdx="0" presStyleCnt="0"/>
      <dgm:spPr/>
      <dgm:t>
        <a:bodyPr/>
        <a:lstStyle/>
        <a:p>
          <a:endParaRPr lang="en-US"/>
        </a:p>
      </dgm:t>
    </dgm:pt>
    <dgm:pt modelId="{84CCBD29-4463-4D23-823B-21B143AC5083}" type="pres">
      <dgm:prSet presAssocID="{B3D8C4BB-043D-4E86-B351-29EA3DA458C8}" presName="compNode" presStyleCnt="0"/>
      <dgm:spPr/>
    </dgm:pt>
    <dgm:pt modelId="{DAC3083F-ADCA-4731-B8C7-8D50FE4E303F}" type="pres">
      <dgm:prSet presAssocID="{B3D8C4BB-043D-4E86-B351-29EA3DA458C8}" presName="pictRect" presStyleLbl="node1" presStyleIdx="5" presStyleCnt="10"/>
      <dgm:spPr>
        <a:blipFill rotWithShape="0">
          <a:blip xmlns:r="http://schemas.openxmlformats.org/officeDocument/2006/relationships" r:embed="rId6"/>
          <a:stretch>
            <a:fillRect/>
          </a:stretch>
        </a:blipFill>
      </dgm:spPr>
      <dgm:t>
        <a:bodyPr/>
        <a:lstStyle/>
        <a:p>
          <a:endParaRPr lang="en-US"/>
        </a:p>
      </dgm:t>
    </dgm:pt>
    <dgm:pt modelId="{63FAEE25-E4EA-48EE-BB6F-F4BDADB7F930}" type="pres">
      <dgm:prSet presAssocID="{B3D8C4BB-043D-4E86-B351-29EA3DA458C8}" presName="textRect" presStyleLbl="revTx" presStyleIdx="5" presStyleCnt="10">
        <dgm:presLayoutVars>
          <dgm:bulletEnabled val="1"/>
        </dgm:presLayoutVars>
      </dgm:prSet>
      <dgm:spPr/>
      <dgm:t>
        <a:bodyPr/>
        <a:lstStyle/>
        <a:p>
          <a:endParaRPr lang="en-US"/>
        </a:p>
      </dgm:t>
    </dgm:pt>
    <dgm:pt modelId="{A3581F2D-0213-45C0-8FE2-3909CC11E861}" type="pres">
      <dgm:prSet presAssocID="{81EA853A-2E56-4735-9DCE-9285866753F9}" presName="sibTrans" presStyleLbl="sibTrans2D1" presStyleIdx="0" presStyleCnt="0"/>
      <dgm:spPr/>
      <dgm:t>
        <a:bodyPr/>
        <a:lstStyle/>
        <a:p>
          <a:endParaRPr lang="en-US"/>
        </a:p>
      </dgm:t>
    </dgm:pt>
    <dgm:pt modelId="{30696B8D-43CE-4A76-B255-2CCC1D767D00}" type="pres">
      <dgm:prSet presAssocID="{D4CCD953-2E87-4150-83E1-4E383E377BBC}" presName="compNode" presStyleCnt="0"/>
      <dgm:spPr/>
    </dgm:pt>
    <dgm:pt modelId="{6A9D011C-B8FC-49E9-91C1-A9852B2A7026}" type="pres">
      <dgm:prSet presAssocID="{D4CCD953-2E87-4150-83E1-4E383E377BBC}" presName="pictRect" presStyleLbl="node1" presStyleIdx="6" presStyleCnt="10"/>
      <dgm:spPr>
        <a:blipFill rotWithShape="0">
          <a:blip xmlns:r="http://schemas.openxmlformats.org/officeDocument/2006/relationships" r:embed="rId7"/>
          <a:stretch>
            <a:fillRect/>
          </a:stretch>
        </a:blipFill>
      </dgm:spPr>
      <dgm:t>
        <a:bodyPr/>
        <a:lstStyle/>
        <a:p>
          <a:endParaRPr lang="en-US"/>
        </a:p>
      </dgm:t>
    </dgm:pt>
    <dgm:pt modelId="{BF01277E-D060-47BD-93BB-EF73619D0627}" type="pres">
      <dgm:prSet presAssocID="{D4CCD953-2E87-4150-83E1-4E383E377BBC}" presName="textRect" presStyleLbl="revTx" presStyleIdx="6" presStyleCnt="10">
        <dgm:presLayoutVars>
          <dgm:bulletEnabled val="1"/>
        </dgm:presLayoutVars>
      </dgm:prSet>
      <dgm:spPr/>
      <dgm:t>
        <a:bodyPr/>
        <a:lstStyle/>
        <a:p>
          <a:endParaRPr lang="en-US"/>
        </a:p>
      </dgm:t>
    </dgm:pt>
    <dgm:pt modelId="{7380E6F5-9227-4F0C-ACB4-183EF83FD02C}" type="pres">
      <dgm:prSet presAssocID="{6B2E79EB-195C-4631-8A12-61BB5142E6E3}" presName="sibTrans" presStyleLbl="sibTrans2D1" presStyleIdx="0" presStyleCnt="0"/>
      <dgm:spPr/>
      <dgm:t>
        <a:bodyPr/>
        <a:lstStyle/>
        <a:p>
          <a:endParaRPr lang="en-US"/>
        </a:p>
      </dgm:t>
    </dgm:pt>
    <dgm:pt modelId="{864E63D8-3513-49AA-B358-49FD6C31B5CA}" type="pres">
      <dgm:prSet presAssocID="{CF2EE606-E6C1-4191-AD0A-29FB6C80FCEC}" presName="compNode" presStyleCnt="0"/>
      <dgm:spPr/>
    </dgm:pt>
    <dgm:pt modelId="{1F0528E4-CB5C-4475-A49A-F5ED0E1CAEF0}" type="pres">
      <dgm:prSet presAssocID="{CF2EE606-E6C1-4191-AD0A-29FB6C80FCEC}" presName="pictRect" presStyleLbl="node1" presStyleIdx="7" presStyleCnt="10" custScaleX="86570"/>
      <dgm:spPr>
        <a:blipFill rotWithShape="0">
          <a:blip xmlns:r="http://schemas.openxmlformats.org/officeDocument/2006/relationships" r:embed="rId8"/>
          <a:stretch>
            <a:fillRect/>
          </a:stretch>
        </a:blipFill>
      </dgm:spPr>
      <dgm:t>
        <a:bodyPr/>
        <a:lstStyle/>
        <a:p>
          <a:endParaRPr lang="en-US"/>
        </a:p>
      </dgm:t>
    </dgm:pt>
    <dgm:pt modelId="{B15F5685-8990-4BEF-85F6-CBF95CE9FE16}" type="pres">
      <dgm:prSet presAssocID="{CF2EE606-E6C1-4191-AD0A-29FB6C80FCEC}" presName="textRect" presStyleLbl="revTx" presStyleIdx="7" presStyleCnt="10">
        <dgm:presLayoutVars>
          <dgm:bulletEnabled val="1"/>
        </dgm:presLayoutVars>
      </dgm:prSet>
      <dgm:spPr/>
      <dgm:t>
        <a:bodyPr/>
        <a:lstStyle/>
        <a:p>
          <a:endParaRPr lang="en-US"/>
        </a:p>
      </dgm:t>
    </dgm:pt>
    <dgm:pt modelId="{315BA22F-B9EB-417A-B331-6F5F77AF31F0}" type="pres">
      <dgm:prSet presAssocID="{7D4CD6BB-347E-4BA1-AE87-D344824ACC7E}" presName="sibTrans" presStyleLbl="sibTrans2D1" presStyleIdx="0" presStyleCnt="0"/>
      <dgm:spPr/>
      <dgm:t>
        <a:bodyPr/>
        <a:lstStyle/>
        <a:p>
          <a:endParaRPr lang="en-US"/>
        </a:p>
      </dgm:t>
    </dgm:pt>
    <dgm:pt modelId="{0694B80B-1BD2-482E-9367-9CD3827BF1A9}" type="pres">
      <dgm:prSet presAssocID="{12BB7D86-A28D-409F-A213-5DB8E98ACCF7}" presName="compNode" presStyleCnt="0"/>
      <dgm:spPr/>
    </dgm:pt>
    <dgm:pt modelId="{87CA2A35-98F4-44DC-9643-EF6AB29E681B}" type="pres">
      <dgm:prSet presAssocID="{12BB7D86-A28D-409F-A213-5DB8E98ACCF7}" presName="pictRect" presStyleLbl="node1" presStyleIdx="8" presStyleCnt="10"/>
      <dgm:spPr>
        <a:blipFill rotWithShape="0">
          <a:blip xmlns:r="http://schemas.openxmlformats.org/officeDocument/2006/relationships" r:embed="rId9"/>
          <a:stretch>
            <a:fillRect/>
          </a:stretch>
        </a:blipFill>
      </dgm:spPr>
      <dgm:t>
        <a:bodyPr/>
        <a:lstStyle/>
        <a:p>
          <a:endParaRPr lang="en-US"/>
        </a:p>
      </dgm:t>
    </dgm:pt>
    <dgm:pt modelId="{24E1C0C7-3370-4E42-AB9C-CC2EB2CD7A65}" type="pres">
      <dgm:prSet presAssocID="{12BB7D86-A28D-409F-A213-5DB8E98ACCF7}" presName="textRect" presStyleLbl="revTx" presStyleIdx="8" presStyleCnt="10">
        <dgm:presLayoutVars>
          <dgm:bulletEnabled val="1"/>
        </dgm:presLayoutVars>
      </dgm:prSet>
      <dgm:spPr/>
      <dgm:t>
        <a:bodyPr/>
        <a:lstStyle/>
        <a:p>
          <a:endParaRPr lang="en-US"/>
        </a:p>
      </dgm:t>
    </dgm:pt>
    <dgm:pt modelId="{8728ABAE-19E6-40E2-9BDA-EA0C905CFFF9}" type="pres">
      <dgm:prSet presAssocID="{42815ACF-FFF2-40F4-B76B-DE6CE1F84239}" presName="sibTrans" presStyleLbl="sibTrans2D1" presStyleIdx="0" presStyleCnt="0"/>
      <dgm:spPr/>
      <dgm:t>
        <a:bodyPr/>
        <a:lstStyle/>
        <a:p>
          <a:endParaRPr lang="en-US"/>
        </a:p>
      </dgm:t>
    </dgm:pt>
    <dgm:pt modelId="{9DD06AAD-2D78-4C9C-B720-06FB0BF5E918}" type="pres">
      <dgm:prSet presAssocID="{3FCEF0CA-C329-4180-90CB-C5D2D1C5176E}" presName="compNode" presStyleCnt="0"/>
      <dgm:spPr/>
    </dgm:pt>
    <dgm:pt modelId="{2BF14355-DEA6-4774-B4AB-C955B88F1DE9}" type="pres">
      <dgm:prSet presAssocID="{3FCEF0CA-C329-4180-90CB-C5D2D1C5176E}" presName="pictRect" presStyleLbl="node1" presStyleIdx="9" presStyleCnt="10"/>
      <dgm:spPr>
        <a:blipFill rotWithShape="0">
          <a:blip xmlns:r="http://schemas.openxmlformats.org/officeDocument/2006/relationships" r:embed="rId10"/>
          <a:stretch>
            <a:fillRect/>
          </a:stretch>
        </a:blipFill>
      </dgm:spPr>
      <dgm:t>
        <a:bodyPr/>
        <a:lstStyle/>
        <a:p>
          <a:endParaRPr lang="en-US"/>
        </a:p>
      </dgm:t>
    </dgm:pt>
    <dgm:pt modelId="{F4AEC8F9-3E97-44DF-87A0-06B51B783EE9}" type="pres">
      <dgm:prSet presAssocID="{3FCEF0CA-C329-4180-90CB-C5D2D1C5176E}" presName="textRect" presStyleLbl="revTx" presStyleIdx="9" presStyleCnt="10">
        <dgm:presLayoutVars>
          <dgm:bulletEnabled val="1"/>
        </dgm:presLayoutVars>
      </dgm:prSet>
      <dgm:spPr/>
      <dgm:t>
        <a:bodyPr/>
        <a:lstStyle/>
        <a:p>
          <a:endParaRPr lang="en-US"/>
        </a:p>
      </dgm:t>
    </dgm:pt>
  </dgm:ptLst>
  <dgm:cxnLst>
    <dgm:cxn modelId="{6E86164B-47C4-40C7-A0E2-CDEDB0336D87}" type="presOf" srcId="{3FCEF0CA-C329-4180-90CB-C5D2D1C5176E}" destId="{F4AEC8F9-3E97-44DF-87A0-06B51B783EE9}" srcOrd="0" destOrd="0" presId="urn:microsoft.com/office/officeart/2005/8/layout/pList1"/>
    <dgm:cxn modelId="{3C0D6100-DA0B-4062-9586-6317DD507A4B}" type="presOf" srcId="{70EC3B68-1C28-4F0D-883B-8B92B687124E}" destId="{263DD129-2745-4E16-92BB-B02160804DED}" srcOrd="0" destOrd="0" presId="urn:microsoft.com/office/officeart/2005/8/layout/pList1"/>
    <dgm:cxn modelId="{326352E4-D4A1-455D-9243-3CDC0F2D9DEC}" type="presOf" srcId="{0C373614-C8C2-4FC3-8DB3-3CCCB23BA1AD}" destId="{C43A123D-A533-41C0-8CCC-D91AFAD81EA8}" srcOrd="0" destOrd="0" presId="urn:microsoft.com/office/officeart/2005/8/layout/pList1"/>
    <dgm:cxn modelId="{3E75CFD5-E73A-4D44-BB5E-5524408F8404}" type="presOf" srcId="{B3D8C4BB-043D-4E86-B351-29EA3DA458C8}" destId="{63FAEE25-E4EA-48EE-BB6F-F4BDADB7F930}" srcOrd="0" destOrd="0" presId="urn:microsoft.com/office/officeart/2005/8/layout/pList1"/>
    <dgm:cxn modelId="{42E7ABFB-FFCE-4236-A9EE-819391A7D320}" type="presOf" srcId="{0F994C60-1A7F-40AE-BB83-87946271D7CF}" destId="{2462F2D0-AB39-4BB9-B596-EFE4ADF57BA7}" srcOrd="0" destOrd="0" presId="urn:microsoft.com/office/officeart/2005/8/layout/pList1"/>
    <dgm:cxn modelId="{D853F29E-2B5F-44FB-B628-392C5D3AFD4F}" type="presOf" srcId="{FD42EB37-E497-40CC-B0C7-0FC676CD4589}" destId="{E5DB1CCE-9ED2-4468-90AF-B8B7FC40CD75}" srcOrd="0" destOrd="0" presId="urn:microsoft.com/office/officeart/2005/8/layout/pList1"/>
    <dgm:cxn modelId="{6EB1C2B1-42E9-4312-AFCF-DE3CE32B42FA}" type="presOf" srcId="{41B038B9-1B97-4C8D-BCD4-49FC538C2C50}" destId="{4F1DF601-8CF4-4B8A-B29B-0DF133827FB9}" srcOrd="0" destOrd="0" presId="urn:microsoft.com/office/officeart/2005/8/layout/pList1"/>
    <dgm:cxn modelId="{AAF7B4BB-0F4C-41AB-B301-C43BF144A2B4}" type="presOf" srcId="{6B2E79EB-195C-4631-8A12-61BB5142E6E3}" destId="{7380E6F5-9227-4F0C-ACB4-183EF83FD02C}" srcOrd="0" destOrd="0" presId="urn:microsoft.com/office/officeart/2005/8/layout/pList1"/>
    <dgm:cxn modelId="{715950BB-BF5A-4E07-B469-1FE0A0AE1724}" srcId="{5BBC3FD2-9B13-4A80-A34F-3A179A8D8DA2}" destId="{12BB7D86-A28D-409F-A213-5DB8E98ACCF7}" srcOrd="8" destOrd="0" parTransId="{D6E0AD7B-0C35-4606-8B47-7D13C3A3F357}" sibTransId="{42815ACF-FFF2-40F4-B76B-DE6CE1F84239}"/>
    <dgm:cxn modelId="{A1E93F4F-CCD6-4C83-A3A8-014F53DA80E0}" type="presOf" srcId="{5BBC3FD2-9B13-4A80-A34F-3A179A8D8DA2}" destId="{B00AC6BA-ADFC-4186-88EF-483A4E6C94E9}" srcOrd="0" destOrd="0" presId="urn:microsoft.com/office/officeart/2005/8/layout/pList1"/>
    <dgm:cxn modelId="{B6560AAF-2BB3-4AB7-812A-421A386DBA6F}" srcId="{5BBC3FD2-9B13-4A80-A34F-3A179A8D8DA2}" destId="{FD42EB37-E497-40CC-B0C7-0FC676CD4589}" srcOrd="3" destOrd="0" parTransId="{7102A095-476B-44F6-B498-52694EC16609}" sibTransId="{0C373614-C8C2-4FC3-8DB3-3CCCB23BA1AD}"/>
    <dgm:cxn modelId="{B3894617-E76D-4AF8-B045-828730F61273}" type="presOf" srcId="{9443511F-8ABF-49C1-8E7C-5477AFF395F2}" destId="{9650C38D-35A9-4774-BF91-9BFB135B433C}" srcOrd="0" destOrd="0" presId="urn:microsoft.com/office/officeart/2005/8/layout/pList1"/>
    <dgm:cxn modelId="{B11432BD-F1D0-4A99-9F88-97CD72A594CB}" srcId="{5BBC3FD2-9B13-4A80-A34F-3A179A8D8DA2}" destId="{9443511F-8ABF-49C1-8E7C-5477AFF395F2}" srcOrd="1" destOrd="0" parTransId="{C7975638-7436-4295-B8D8-BAFBF1EBAC39}" sibTransId="{0F994C60-1A7F-40AE-BB83-87946271D7CF}"/>
    <dgm:cxn modelId="{839E3810-83F7-4FF8-B6D0-808C96C960F2}" srcId="{5BBC3FD2-9B13-4A80-A34F-3A179A8D8DA2}" destId="{3FCEF0CA-C329-4180-90CB-C5D2D1C5176E}" srcOrd="9" destOrd="0" parTransId="{27F302B7-0778-49E4-87EB-A172BFE710D2}" sibTransId="{E23C1E46-7FA9-4DC2-93A4-FB8D4E415780}"/>
    <dgm:cxn modelId="{535A1680-39F2-4218-A22D-B02475F06AF6}" type="presOf" srcId="{42815ACF-FFF2-40F4-B76B-DE6CE1F84239}" destId="{8728ABAE-19E6-40E2-9BDA-EA0C905CFFF9}" srcOrd="0" destOrd="0" presId="urn:microsoft.com/office/officeart/2005/8/layout/pList1"/>
    <dgm:cxn modelId="{94EC80C9-0145-4582-BD22-289AD6D49FEE}" type="presOf" srcId="{D69E3F68-C91C-45AA-82DE-C9C2476D7C02}" destId="{B2B50179-BF3D-4300-9132-A1457F1D8284}" srcOrd="0" destOrd="0" presId="urn:microsoft.com/office/officeart/2005/8/layout/pList1"/>
    <dgm:cxn modelId="{AAD344A8-5EC7-4AE7-A8CA-8917E084D036}" type="presOf" srcId="{CF2EE606-E6C1-4191-AD0A-29FB6C80FCEC}" destId="{B15F5685-8990-4BEF-85F6-CBF95CE9FE16}" srcOrd="0" destOrd="0" presId="urn:microsoft.com/office/officeart/2005/8/layout/pList1"/>
    <dgm:cxn modelId="{5ED8F160-5564-4940-A88F-3446BF2B1CD2}" srcId="{5BBC3FD2-9B13-4A80-A34F-3A179A8D8DA2}" destId="{CF2EE606-E6C1-4191-AD0A-29FB6C80FCEC}" srcOrd="7" destOrd="0" parTransId="{8B955458-CBB8-4CAA-99BF-387CB43BDB45}" sibTransId="{7D4CD6BB-347E-4BA1-AE87-D344824ACC7E}"/>
    <dgm:cxn modelId="{9B805185-0D14-46BE-8927-5B9AC98B360A}" type="presOf" srcId="{ED2D443A-B1A1-4382-B33A-7AFDFFFEF1C8}" destId="{5F459B6D-3890-4766-AFD9-32529A0C0777}" srcOrd="0" destOrd="0" presId="urn:microsoft.com/office/officeart/2005/8/layout/pList1"/>
    <dgm:cxn modelId="{7BF6449B-6D16-40AB-B3E8-B37A2C72ED77}" type="presOf" srcId="{D4CCD953-2E87-4150-83E1-4E383E377BBC}" destId="{BF01277E-D060-47BD-93BB-EF73619D0627}" srcOrd="0" destOrd="0" presId="urn:microsoft.com/office/officeart/2005/8/layout/pList1"/>
    <dgm:cxn modelId="{C89029B5-6043-4F61-9EF9-6240DCD40D59}" srcId="{5BBC3FD2-9B13-4A80-A34F-3A179A8D8DA2}" destId="{ED2D443A-B1A1-4382-B33A-7AFDFFFEF1C8}" srcOrd="2" destOrd="0" parTransId="{C8A22410-D807-4A01-9AC4-BDF0316D84C3}" sibTransId="{70EC3B68-1C28-4F0D-883B-8B92B687124E}"/>
    <dgm:cxn modelId="{4A76ACB9-118E-404D-ADE0-7674EA404557}" type="presOf" srcId="{D9620759-9FB4-458C-AA1B-3E7BF5155550}" destId="{A410144C-1646-4D91-9249-74E697412126}" srcOrd="0" destOrd="0" presId="urn:microsoft.com/office/officeart/2005/8/layout/pList1"/>
    <dgm:cxn modelId="{514CD094-08B3-4737-B30A-8E8E9F8B91DB}" srcId="{5BBC3FD2-9B13-4A80-A34F-3A179A8D8DA2}" destId="{B3D8C4BB-043D-4E86-B351-29EA3DA458C8}" srcOrd="5" destOrd="0" parTransId="{B80A0D0D-30AE-4153-8A1B-577C9938BF50}" sibTransId="{81EA853A-2E56-4735-9DCE-9285866753F9}"/>
    <dgm:cxn modelId="{7EE5EF63-9CAD-4B87-ADEB-2279F3479420}" srcId="{5BBC3FD2-9B13-4A80-A34F-3A179A8D8DA2}" destId="{D4CCD953-2E87-4150-83E1-4E383E377BBC}" srcOrd="6" destOrd="0" parTransId="{381502A5-9337-44B4-BDC9-FDEF55914DE2}" sibTransId="{6B2E79EB-195C-4631-8A12-61BB5142E6E3}"/>
    <dgm:cxn modelId="{61152422-14D0-44E4-9D17-E61ED8E11A0B}" type="presOf" srcId="{420F0E3B-61C1-4E3B-86A1-0E670618ED93}" destId="{9CFCDEB4-8A25-4D55-B3F8-5011D1506FED}" srcOrd="0" destOrd="0" presId="urn:microsoft.com/office/officeart/2005/8/layout/pList1"/>
    <dgm:cxn modelId="{0D787760-6D01-495C-BD2C-4A4B5A080CC4}" srcId="{5BBC3FD2-9B13-4A80-A34F-3A179A8D8DA2}" destId="{420F0E3B-61C1-4E3B-86A1-0E670618ED93}" srcOrd="4" destOrd="0" parTransId="{8A3A23A3-686D-44E3-A897-7FC1E22C44C2}" sibTransId="{D9620759-9FB4-458C-AA1B-3E7BF5155550}"/>
    <dgm:cxn modelId="{2320C488-3BD2-4DFF-A215-44CE405CA15C}" type="presOf" srcId="{81EA853A-2E56-4735-9DCE-9285866753F9}" destId="{A3581F2D-0213-45C0-8FE2-3909CC11E861}" srcOrd="0" destOrd="0" presId="urn:microsoft.com/office/officeart/2005/8/layout/pList1"/>
    <dgm:cxn modelId="{01AA6E3D-77C1-4ECE-AA26-5C6E9C4F719F}" type="presOf" srcId="{7D4CD6BB-347E-4BA1-AE87-D344824ACC7E}" destId="{315BA22F-B9EB-417A-B331-6F5F77AF31F0}" srcOrd="0" destOrd="0" presId="urn:microsoft.com/office/officeart/2005/8/layout/pList1"/>
    <dgm:cxn modelId="{93548019-5A15-4700-94AD-8E712E38FE3D}" type="presOf" srcId="{12BB7D86-A28D-409F-A213-5DB8E98ACCF7}" destId="{24E1C0C7-3370-4E42-AB9C-CC2EB2CD7A65}" srcOrd="0" destOrd="0" presId="urn:microsoft.com/office/officeart/2005/8/layout/pList1"/>
    <dgm:cxn modelId="{6CD19A4D-D0C0-43DC-82F2-A8453DAA662A}" srcId="{5BBC3FD2-9B13-4A80-A34F-3A179A8D8DA2}" destId="{D69E3F68-C91C-45AA-82DE-C9C2476D7C02}" srcOrd="0" destOrd="0" parTransId="{AAC1A8AD-5C83-47EF-B866-A5051488261E}" sibTransId="{41B038B9-1B97-4C8D-BCD4-49FC538C2C50}"/>
    <dgm:cxn modelId="{C1E41383-B036-40F5-AB01-AA03FCDFF21C}" type="presParOf" srcId="{B00AC6BA-ADFC-4186-88EF-483A4E6C94E9}" destId="{4710D455-5531-4EFF-81FF-E35B1B03C130}" srcOrd="0" destOrd="0" presId="urn:microsoft.com/office/officeart/2005/8/layout/pList1"/>
    <dgm:cxn modelId="{1A65E1CC-18FE-4E34-814D-43DE8F6359D2}" type="presParOf" srcId="{4710D455-5531-4EFF-81FF-E35B1B03C130}" destId="{6464B8C2-6801-4C03-A50C-A961835FCC1B}" srcOrd="0" destOrd="0" presId="urn:microsoft.com/office/officeart/2005/8/layout/pList1"/>
    <dgm:cxn modelId="{4EA162C4-1B83-4332-B633-E815B892CB70}" type="presParOf" srcId="{4710D455-5531-4EFF-81FF-E35B1B03C130}" destId="{B2B50179-BF3D-4300-9132-A1457F1D8284}" srcOrd="1" destOrd="0" presId="urn:microsoft.com/office/officeart/2005/8/layout/pList1"/>
    <dgm:cxn modelId="{A60CBC3E-A3E6-4B37-B723-B735AC6E8EC2}" type="presParOf" srcId="{B00AC6BA-ADFC-4186-88EF-483A4E6C94E9}" destId="{4F1DF601-8CF4-4B8A-B29B-0DF133827FB9}" srcOrd="1" destOrd="0" presId="urn:microsoft.com/office/officeart/2005/8/layout/pList1"/>
    <dgm:cxn modelId="{A92ACF4F-1EF0-4300-8F39-73CF67EE4660}" type="presParOf" srcId="{B00AC6BA-ADFC-4186-88EF-483A4E6C94E9}" destId="{C0A2951C-F592-438B-822A-CD225F8284F1}" srcOrd="2" destOrd="0" presId="urn:microsoft.com/office/officeart/2005/8/layout/pList1"/>
    <dgm:cxn modelId="{E10491EE-2AA2-4B8F-8645-C1DF97C2E722}" type="presParOf" srcId="{C0A2951C-F592-438B-822A-CD225F8284F1}" destId="{CC08BDD8-7263-48FB-8872-BE855896CD03}" srcOrd="0" destOrd="0" presId="urn:microsoft.com/office/officeart/2005/8/layout/pList1"/>
    <dgm:cxn modelId="{CA6E8C27-2A62-4DC1-BC3F-2E5AA5912A35}" type="presParOf" srcId="{C0A2951C-F592-438B-822A-CD225F8284F1}" destId="{9650C38D-35A9-4774-BF91-9BFB135B433C}" srcOrd="1" destOrd="0" presId="urn:microsoft.com/office/officeart/2005/8/layout/pList1"/>
    <dgm:cxn modelId="{C7136D82-5864-47DB-9353-0FE851F7FD33}" type="presParOf" srcId="{B00AC6BA-ADFC-4186-88EF-483A4E6C94E9}" destId="{2462F2D0-AB39-4BB9-B596-EFE4ADF57BA7}" srcOrd="3" destOrd="0" presId="urn:microsoft.com/office/officeart/2005/8/layout/pList1"/>
    <dgm:cxn modelId="{02F4984E-9EFD-44C9-87F6-2FCE812048DC}" type="presParOf" srcId="{B00AC6BA-ADFC-4186-88EF-483A4E6C94E9}" destId="{CF7EB6B7-F0DB-4D4F-8A1A-0529C2654AA0}" srcOrd="4" destOrd="0" presId="urn:microsoft.com/office/officeart/2005/8/layout/pList1"/>
    <dgm:cxn modelId="{93A25C15-9854-4F70-9DEA-8811DA977BC9}" type="presParOf" srcId="{CF7EB6B7-F0DB-4D4F-8A1A-0529C2654AA0}" destId="{81DC4403-93EF-4524-BDD2-B10BE5F91736}" srcOrd="0" destOrd="0" presId="urn:microsoft.com/office/officeart/2005/8/layout/pList1"/>
    <dgm:cxn modelId="{EB97E06B-E614-4BD2-A054-1BFC53FB5B5D}" type="presParOf" srcId="{CF7EB6B7-F0DB-4D4F-8A1A-0529C2654AA0}" destId="{5F459B6D-3890-4766-AFD9-32529A0C0777}" srcOrd="1" destOrd="0" presId="urn:microsoft.com/office/officeart/2005/8/layout/pList1"/>
    <dgm:cxn modelId="{2619330B-13D4-42DC-B149-3F312B9264A1}" type="presParOf" srcId="{B00AC6BA-ADFC-4186-88EF-483A4E6C94E9}" destId="{263DD129-2745-4E16-92BB-B02160804DED}" srcOrd="5" destOrd="0" presId="urn:microsoft.com/office/officeart/2005/8/layout/pList1"/>
    <dgm:cxn modelId="{A2BF03A0-C8E7-4426-9F3D-DE324741327A}" type="presParOf" srcId="{B00AC6BA-ADFC-4186-88EF-483A4E6C94E9}" destId="{8B6BBCB1-2D56-437E-9AEB-6836B7BE8301}" srcOrd="6" destOrd="0" presId="urn:microsoft.com/office/officeart/2005/8/layout/pList1"/>
    <dgm:cxn modelId="{C3C4AD35-8C07-43CB-825A-683A661B83E0}" type="presParOf" srcId="{8B6BBCB1-2D56-437E-9AEB-6836B7BE8301}" destId="{19C138AA-558B-4986-BFC2-5AA2EC44B32A}" srcOrd="0" destOrd="0" presId="urn:microsoft.com/office/officeart/2005/8/layout/pList1"/>
    <dgm:cxn modelId="{7A8125E7-E432-4E1F-B213-16E6DD14DAF0}" type="presParOf" srcId="{8B6BBCB1-2D56-437E-9AEB-6836B7BE8301}" destId="{E5DB1CCE-9ED2-4468-90AF-B8B7FC40CD75}" srcOrd="1" destOrd="0" presId="urn:microsoft.com/office/officeart/2005/8/layout/pList1"/>
    <dgm:cxn modelId="{20C89C15-915C-43CB-A06E-C6150F81374F}" type="presParOf" srcId="{B00AC6BA-ADFC-4186-88EF-483A4E6C94E9}" destId="{C43A123D-A533-41C0-8CCC-D91AFAD81EA8}" srcOrd="7" destOrd="0" presId="urn:microsoft.com/office/officeart/2005/8/layout/pList1"/>
    <dgm:cxn modelId="{162A2798-718F-42D3-89AF-CBEDAF4233CC}" type="presParOf" srcId="{B00AC6BA-ADFC-4186-88EF-483A4E6C94E9}" destId="{F84612AD-C0BC-4E8D-B858-D68A4FCC679A}" srcOrd="8" destOrd="0" presId="urn:microsoft.com/office/officeart/2005/8/layout/pList1"/>
    <dgm:cxn modelId="{CDBE9D5E-9F1C-468B-963B-A10457BFCA7D}" type="presParOf" srcId="{F84612AD-C0BC-4E8D-B858-D68A4FCC679A}" destId="{99861448-32C0-4295-80F0-FC18827BF53C}" srcOrd="0" destOrd="0" presId="urn:microsoft.com/office/officeart/2005/8/layout/pList1"/>
    <dgm:cxn modelId="{7DE4ADE8-0B2F-43D5-B72C-4A0D40549AF3}" type="presParOf" srcId="{F84612AD-C0BC-4E8D-B858-D68A4FCC679A}" destId="{9CFCDEB4-8A25-4D55-B3F8-5011D1506FED}" srcOrd="1" destOrd="0" presId="urn:microsoft.com/office/officeart/2005/8/layout/pList1"/>
    <dgm:cxn modelId="{99417CFA-BD33-4DBD-A421-0A1FA8C96977}" type="presParOf" srcId="{B00AC6BA-ADFC-4186-88EF-483A4E6C94E9}" destId="{A410144C-1646-4D91-9249-74E697412126}" srcOrd="9" destOrd="0" presId="urn:microsoft.com/office/officeart/2005/8/layout/pList1"/>
    <dgm:cxn modelId="{7E7ECC5E-3772-4A93-BFB8-D3F156F33DA5}" type="presParOf" srcId="{B00AC6BA-ADFC-4186-88EF-483A4E6C94E9}" destId="{84CCBD29-4463-4D23-823B-21B143AC5083}" srcOrd="10" destOrd="0" presId="urn:microsoft.com/office/officeart/2005/8/layout/pList1"/>
    <dgm:cxn modelId="{43900531-7E96-4D77-AA2F-71E616F1C1C3}" type="presParOf" srcId="{84CCBD29-4463-4D23-823B-21B143AC5083}" destId="{DAC3083F-ADCA-4731-B8C7-8D50FE4E303F}" srcOrd="0" destOrd="0" presId="urn:microsoft.com/office/officeart/2005/8/layout/pList1"/>
    <dgm:cxn modelId="{44C7917D-ABA6-419E-9C46-E8161D849A0E}" type="presParOf" srcId="{84CCBD29-4463-4D23-823B-21B143AC5083}" destId="{63FAEE25-E4EA-48EE-BB6F-F4BDADB7F930}" srcOrd="1" destOrd="0" presId="urn:microsoft.com/office/officeart/2005/8/layout/pList1"/>
    <dgm:cxn modelId="{83DBFAF2-F318-4CD9-9CF2-08752D700899}" type="presParOf" srcId="{B00AC6BA-ADFC-4186-88EF-483A4E6C94E9}" destId="{A3581F2D-0213-45C0-8FE2-3909CC11E861}" srcOrd="11" destOrd="0" presId="urn:microsoft.com/office/officeart/2005/8/layout/pList1"/>
    <dgm:cxn modelId="{930099B9-FE81-4160-8C1C-FD3C658F176A}" type="presParOf" srcId="{B00AC6BA-ADFC-4186-88EF-483A4E6C94E9}" destId="{30696B8D-43CE-4A76-B255-2CCC1D767D00}" srcOrd="12" destOrd="0" presId="urn:microsoft.com/office/officeart/2005/8/layout/pList1"/>
    <dgm:cxn modelId="{8DB85D46-6558-4B80-BE83-1597C233C209}" type="presParOf" srcId="{30696B8D-43CE-4A76-B255-2CCC1D767D00}" destId="{6A9D011C-B8FC-49E9-91C1-A9852B2A7026}" srcOrd="0" destOrd="0" presId="urn:microsoft.com/office/officeart/2005/8/layout/pList1"/>
    <dgm:cxn modelId="{16A7D3BC-1794-4D4C-9C00-402D302BA2FD}" type="presParOf" srcId="{30696B8D-43CE-4A76-B255-2CCC1D767D00}" destId="{BF01277E-D060-47BD-93BB-EF73619D0627}" srcOrd="1" destOrd="0" presId="urn:microsoft.com/office/officeart/2005/8/layout/pList1"/>
    <dgm:cxn modelId="{D0F8814F-578D-41FF-956C-5901DF068540}" type="presParOf" srcId="{B00AC6BA-ADFC-4186-88EF-483A4E6C94E9}" destId="{7380E6F5-9227-4F0C-ACB4-183EF83FD02C}" srcOrd="13" destOrd="0" presId="urn:microsoft.com/office/officeart/2005/8/layout/pList1"/>
    <dgm:cxn modelId="{6670F8E8-CD25-4E31-9318-904960ED9927}" type="presParOf" srcId="{B00AC6BA-ADFC-4186-88EF-483A4E6C94E9}" destId="{864E63D8-3513-49AA-B358-49FD6C31B5CA}" srcOrd="14" destOrd="0" presId="urn:microsoft.com/office/officeart/2005/8/layout/pList1"/>
    <dgm:cxn modelId="{8F22628D-A9DA-4A27-BC38-37D889D9FD76}" type="presParOf" srcId="{864E63D8-3513-49AA-B358-49FD6C31B5CA}" destId="{1F0528E4-CB5C-4475-A49A-F5ED0E1CAEF0}" srcOrd="0" destOrd="0" presId="urn:microsoft.com/office/officeart/2005/8/layout/pList1"/>
    <dgm:cxn modelId="{41ABC904-7515-4453-80BD-7E3EC6BB51BC}" type="presParOf" srcId="{864E63D8-3513-49AA-B358-49FD6C31B5CA}" destId="{B15F5685-8990-4BEF-85F6-CBF95CE9FE16}" srcOrd="1" destOrd="0" presId="urn:microsoft.com/office/officeart/2005/8/layout/pList1"/>
    <dgm:cxn modelId="{02D62C6A-6B49-4927-8AA5-B125F2A11922}" type="presParOf" srcId="{B00AC6BA-ADFC-4186-88EF-483A4E6C94E9}" destId="{315BA22F-B9EB-417A-B331-6F5F77AF31F0}" srcOrd="15" destOrd="0" presId="urn:microsoft.com/office/officeart/2005/8/layout/pList1"/>
    <dgm:cxn modelId="{4A11B6B7-8584-4F76-8B05-E01F6F9F073F}" type="presParOf" srcId="{B00AC6BA-ADFC-4186-88EF-483A4E6C94E9}" destId="{0694B80B-1BD2-482E-9367-9CD3827BF1A9}" srcOrd="16" destOrd="0" presId="urn:microsoft.com/office/officeart/2005/8/layout/pList1"/>
    <dgm:cxn modelId="{F26C7C3E-D6C3-4787-97B0-F4EA86593DB7}" type="presParOf" srcId="{0694B80B-1BD2-482E-9367-9CD3827BF1A9}" destId="{87CA2A35-98F4-44DC-9643-EF6AB29E681B}" srcOrd="0" destOrd="0" presId="urn:microsoft.com/office/officeart/2005/8/layout/pList1"/>
    <dgm:cxn modelId="{9D7F662E-FDD5-411C-B30E-596876206FF3}" type="presParOf" srcId="{0694B80B-1BD2-482E-9367-9CD3827BF1A9}" destId="{24E1C0C7-3370-4E42-AB9C-CC2EB2CD7A65}" srcOrd="1" destOrd="0" presId="urn:microsoft.com/office/officeart/2005/8/layout/pList1"/>
    <dgm:cxn modelId="{6A400558-948C-48AD-B506-4CDC48198C3B}" type="presParOf" srcId="{B00AC6BA-ADFC-4186-88EF-483A4E6C94E9}" destId="{8728ABAE-19E6-40E2-9BDA-EA0C905CFFF9}" srcOrd="17" destOrd="0" presId="urn:microsoft.com/office/officeart/2005/8/layout/pList1"/>
    <dgm:cxn modelId="{599FA496-C59C-44D1-A190-2159913656EF}" type="presParOf" srcId="{B00AC6BA-ADFC-4186-88EF-483A4E6C94E9}" destId="{9DD06AAD-2D78-4C9C-B720-06FB0BF5E918}" srcOrd="18" destOrd="0" presId="urn:microsoft.com/office/officeart/2005/8/layout/pList1"/>
    <dgm:cxn modelId="{6ADA644F-7D78-43FB-9ABA-B4DD835FB124}" type="presParOf" srcId="{9DD06AAD-2D78-4C9C-B720-06FB0BF5E918}" destId="{2BF14355-DEA6-4774-B4AB-C955B88F1DE9}" srcOrd="0" destOrd="0" presId="urn:microsoft.com/office/officeart/2005/8/layout/pList1"/>
    <dgm:cxn modelId="{B18D71BF-E5BB-4931-8AD4-77408E8E7CBD}" type="presParOf" srcId="{9DD06AAD-2D78-4C9C-B720-06FB0BF5E918}" destId="{F4AEC8F9-3E97-44DF-87A0-06B51B783EE9}" srcOrd="1" destOrd="0" presId="urn:microsoft.com/office/officeart/2005/8/layout/pList1"/>
  </dgm:cxnLst>
  <dgm:bg/>
  <dgm:whole/>
</dgm:dataModel>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emf"/><Relationship Id="rId5" Type="http://schemas.openxmlformats.org/officeDocument/2006/relationships/image" Target="../media/image6.emf"/><Relationship Id="rId4"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25.emf"/><Relationship Id="rId13" Type="http://schemas.openxmlformats.org/officeDocument/2006/relationships/image" Target="../media/image30.emf"/><Relationship Id="rId18" Type="http://schemas.openxmlformats.org/officeDocument/2006/relationships/image" Target="../media/image35.emf"/><Relationship Id="rId3" Type="http://schemas.openxmlformats.org/officeDocument/2006/relationships/image" Target="../media/image20.emf"/><Relationship Id="rId7" Type="http://schemas.openxmlformats.org/officeDocument/2006/relationships/image" Target="../media/image24.emf"/><Relationship Id="rId12" Type="http://schemas.openxmlformats.org/officeDocument/2006/relationships/image" Target="../media/image29.emf"/><Relationship Id="rId17" Type="http://schemas.openxmlformats.org/officeDocument/2006/relationships/image" Target="../media/image34.emf"/><Relationship Id="rId2" Type="http://schemas.openxmlformats.org/officeDocument/2006/relationships/image" Target="../media/image19.emf"/><Relationship Id="rId16" Type="http://schemas.openxmlformats.org/officeDocument/2006/relationships/image" Target="../media/image33.emf"/><Relationship Id="rId20" Type="http://schemas.openxmlformats.org/officeDocument/2006/relationships/image" Target="../media/image37.emf"/><Relationship Id="rId1" Type="http://schemas.openxmlformats.org/officeDocument/2006/relationships/image" Target="../media/image18.emf"/><Relationship Id="rId6" Type="http://schemas.openxmlformats.org/officeDocument/2006/relationships/image" Target="../media/image23.emf"/><Relationship Id="rId11" Type="http://schemas.openxmlformats.org/officeDocument/2006/relationships/image" Target="../media/image28.emf"/><Relationship Id="rId5" Type="http://schemas.openxmlformats.org/officeDocument/2006/relationships/image" Target="../media/image22.emf"/><Relationship Id="rId15" Type="http://schemas.openxmlformats.org/officeDocument/2006/relationships/image" Target="../media/image32.emf"/><Relationship Id="rId10" Type="http://schemas.openxmlformats.org/officeDocument/2006/relationships/image" Target="../media/image27.emf"/><Relationship Id="rId19" Type="http://schemas.openxmlformats.org/officeDocument/2006/relationships/image" Target="../media/image36.emf"/><Relationship Id="rId4" Type="http://schemas.openxmlformats.org/officeDocument/2006/relationships/image" Target="../media/image21.emf"/><Relationship Id="rId9" Type="http://schemas.openxmlformats.org/officeDocument/2006/relationships/image" Target="../media/image26.emf"/><Relationship Id="rId14" Type="http://schemas.openxmlformats.org/officeDocument/2006/relationships/image" Target="../media/image3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46.emf"/><Relationship Id="rId3" Type="http://schemas.openxmlformats.org/officeDocument/2006/relationships/image" Target="../media/image41.emf"/><Relationship Id="rId7" Type="http://schemas.openxmlformats.org/officeDocument/2006/relationships/image" Target="../media/image45.emf"/><Relationship Id="rId12" Type="http://schemas.openxmlformats.org/officeDocument/2006/relationships/image" Target="../media/image50.emf"/><Relationship Id="rId2" Type="http://schemas.openxmlformats.org/officeDocument/2006/relationships/image" Target="../media/image40.emf"/><Relationship Id="rId1" Type="http://schemas.openxmlformats.org/officeDocument/2006/relationships/image" Target="../media/image39.emf"/><Relationship Id="rId6" Type="http://schemas.openxmlformats.org/officeDocument/2006/relationships/image" Target="../media/image44.emf"/><Relationship Id="rId11" Type="http://schemas.openxmlformats.org/officeDocument/2006/relationships/image" Target="../media/image49.emf"/><Relationship Id="rId5" Type="http://schemas.openxmlformats.org/officeDocument/2006/relationships/image" Target="../media/image43.emf"/><Relationship Id="rId10" Type="http://schemas.openxmlformats.org/officeDocument/2006/relationships/image" Target="../media/image48.emf"/><Relationship Id="rId4" Type="http://schemas.openxmlformats.org/officeDocument/2006/relationships/image" Target="../media/image42.emf"/><Relationship Id="rId9" Type="http://schemas.openxmlformats.org/officeDocument/2006/relationships/image" Target="../media/image47.e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image" Target="../media/image56.emf"/><Relationship Id="rId7" Type="http://schemas.openxmlformats.org/officeDocument/2006/relationships/image" Target="../media/image60.emf"/><Relationship Id="rId2" Type="http://schemas.openxmlformats.org/officeDocument/2006/relationships/image" Target="../media/image55.emf"/><Relationship Id="rId1" Type="http://schemas.openxmlformats.org/officeDocument/2006/relationships/image" Target="../media/image54.emf"/><Relationship Id="rId6" Type="http://schemas.openxmlformats.org/officeDocument/2006/relationships/image" Target="../media/image59.emf"/><Relationship Id="rId11" Type="http://schemas.openxmlformats.org/officeDocument/2006/relationships/image" Target="../media/image64.emf"/><Relationship Id="rId5" Type="http://schemas.openxmlformats.org/officeDocument/2006/relationships/image" Target="../media/image58.emf"/><Relationship Id="rId10" Type="http://schemas.openxmlformats.org/officeDocument/2006/relationships/image" Target="../media/image63.emf"/><Relationship Id="rId4" Type="http://schemas.openxmlformats.org/officeDocument/2006/relationships/image" Target="../media/image57.emf"/><Relationship Id="rId9" Type="http://schemas.openxmlformats.org/officeDocument/2006/relationships/image" Target="../media/image62.e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66.emf"/><Relationship Id="rId7" Type="http://schemas.openxmlformats.org/officeDocument/2006/relationships/image" Target="../media/image70.emf"/><Relationship Id="rId2" Type="http://schemas.openxmlformats.org/officeDocument/2006/relationships/image" Target="../media/image65.emf"/><Relationship Id="rId1" Type="http://schemas.openxmlformats.org/officeDocument/2006/relationships/image" Target="../media/image63.emf"/><Relationship Id="rId6" Type="http://schemas.openxmlformats.org/officeDocument/2006/relationships/image" Target="../media/image69.emf"/><Relationship Id="rId5" Type="http://schemas.openxmlformats.org/officeDocument/2006/relationships/image" Target="../media/image68.emf"/><Relationship Id="rId10" Type="http://schemas.openxmlformats.org/officeDocument/2006/relationships/image" Target="../media/image73.emf"/><Relationship Id="rId4" Type="http://schemas.openxmlformats.org/officeDocument/2006/relationships/image" Target="../media/image67.emf"/><Relationship Id="rId9" Type="http://schemas.openxmlformats.org/officeDocument/2006/relationships/image" Target="../media/image72.e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81.emf"/><Relationship Id="rId13" Type="http://schemas.openxmlformats.org/officeDocument/2006/relationships/image" Target="../media/image86.emf"/><Relationship Id="rId18" Type="http://schemas.openxmlformats.org/officeDocument/2006/relationships/image" Target="../media/image91.emf"/><Relationship Id="rId3" Type="http://schemas.openxmlformats.org/officeDocument/2006/relationships/image" Target="../media/image76.emf"/><Relationship Id="rId21" Type="http://schemas.openxmlformats.org/officeDocument/2006/relationships/image" Target="../media/image93.emf"/><Relationship Id="rId7" Type="http://schemas.openxmlformats.org/officeDocument/2006/relationships/image" Target="../media/image80.emf"/><Relationship Id="rId12" Type="http://schemas.openxmlformats.org/officeDocument/2006/relationships/image" Target="../media/image85.emf"/><Relationship Id="rId17" Type="http://schemas.openxmlformats.org/officeDocument/2006/relationships/image" Target="../media/image90.emf"/><Relationship Id="rId2" Type="http://schemas.openxmlformats.org/officeDocument/2006/relationships/image" Target="../media/image75.emf"/><Relationship Id="rId16" Type="http://schemas.openxmlformats.org/officeDocument/2006/relationships/image" Target="../media/image89.emf"/><Relationship Id="rId20" Type="http://schemas.openxmlformats.org/officeDocument/2006/relationships/image" Target="../media/image72.emf"/><Relationship Id="rId1" Type="http://schemas.openxmlformats.org/officeDocument/2006/relationships/image" Target="../media/image74.emf"/><Relationship Id="rId6" Type="http://schemas.openxmlformats.org/officeDocument/2006/relationships/image" Target="../media/image79.emf"/><Relationship Id="rId11" Type="http://schemas.openxmlformats.org/officeDocument/2006/relationships/image" Target="../media/image84.emf"/><Relationship Id="rId5" Type="http://schemas.openxmlformats.org/officeDocument/2006/relationships/image" Target="../media/image78.emf"/><Relationship Id="rId15" Type="http://schemas.openxmlformats.org/officeDocument/2006/relationships/image" Target="../media/image88.emf"/><Relationship Id="rId10" Type="http://schemas.openxmlformats.org/officeDocument/2006/relationships/image" Target="../media/image83.emf"/><Relationship Id="rId19" Type="http://schemas.openxmlformats.org/officeDocument/2006/relationships/image" Target="../media/image92.emf"/><Relationship Id="rId4" Type="http://schemas.openxmlformats.org/officeDocument/2006/relationships/image" Target="../media/image77.emf"/><Relationship Id="rId9" Type="http://schemas.openxmlformats.org/officeDocument/2006/relationships/image" Target="../media/image82.emf"/><Relationship Id="rId14" Type="http://schemas.openxmlformats.org/officeDocument/2006/relationships/image" Target="../media/image87.e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101.emf"/><Relationship Id="rId3" Type="http://schemas.openxmlformats.org/officeDocument/2006/relationships/image" Target="../media/image96.emf"/><Relationship Id="rId7" Type="http://schemas.openxmlformats.org/officeDocument/2006/relationships/image" Target="../media/image100.emf"/><Relationship Id="rId2" Type="http://schemas.openxmlformats.org/officeDocument/2006/relationships/image" Target="../media/image95.emf"/><Relationship Id="rId1" Type="http://schemas.openxmlformats.org/officeDocument/2006/relationships/image" Target="../media/image94.emf"/><Relationship Id="rId6" Type="http://schemas.openxmlformats.org/officeDocument/2006/relationships/image" Target="../media/image99.emf"/><Relationship Id="rId5" Type="http://schemas.openxmlformats.org/officeDocument/2006/relationships/image" Target="../media/image98.emf"/><Relationship Id="rId4" Type="http://schemas.openxmlformats.org/officeDocument/2006/relationships/image" Target="../media/image97.e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109.emf"/><Relationship Id="rId3" Type="http://schemas.openxmlformats.org/officeDocument/2006/relationships/image" Target="../media/image104.emf"/><Relationship Id="rId7" Type="http://schemas.openxmlformats.org/officeDocument/2006/relationships/image" Target="../media/image108.emf"/><Relationship Id="rId2" Type="http://schemas.openxmlformats.org/officeDocument/2006/relationships/image" Target="../media/image103.emf"/><Relationship Id="rId1" Type="http://schemas.openxmlformats.org/officeDocument/2006/relationships/image" Target="../media/image102.emf"/><Relationship Id="rId6" Type="http://schemas.openxmlformats.org/officeDocument/2006/relationships/image" Target="../media/image107.emf"/><Relationship Id="rId5" Type="http://schemas.openxmlformats.org/officeDocument/2006/relationships/image" Target="../media/image106.emf"/><Relationship Id="rId4" Type="http://schemas.openxmlformats.org/officeDocument/2006/relationships/image" Target="../media/image105.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emf"/><Relationship Id="rId1" Type="http://schemas.openxmlformats.org/officeDocument/2006/relationships/image" Target="../media/image11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9.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image" Target="../media/image120.emf"/><Relationship Id="rId1" Type="http://schemas.openxmlformats.org/officeDocument/2006/relationships/image" Target="../media/image119.emf"/><Relationship Id="rId4" Type="http://schemas.openxmlformats.org/officeDocument/2006/relationships/image" Target="../media/image122.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25.emf"/><Relationship Id="rId1" Type="http://schemas.openxmlformats.org/officeDocument/2006/relationships/image" Target="../media/image12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26.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27.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28.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31.emf"/><Relationship Id="rId7" Type="http://schemas.openxmlformats.org/officeDocument/2006/relationships/image" Target="../media/image135.emf"/><Relationship Id="rId2" Type="http://schemas.openxmlformats.org/officeDocument/2006/relationships/image" Target="../media/image130.emf"/><Relationship Id="rId1" Type="http://schemas.openxmlformats.org/officeDocument/2006/relationships/image" Target="../media/image129.emf"/><Relationship Id="rId6" Type="http://schemas.openxmlformats.org/officeDocument/2006/relationships/image" Target="../media/image134.emf"/><Relationship Id="rId5" Type="http://schemas.openxmlformats.org/officeDocument/2006/relationships/image" Target="../media/image133.emf"/><Relationship Id="rId4" Type="http://schemas.openxmlformats.org/officeDocument/2006/relationships/image" Target="../media/image132.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38.emf"/><Relationship Id="rId2" Type="http://schemas.openxmlformats.org/officeDocument/2006/relationships/image" Target="../media/image137.emf"/><Relationship Id="rId1" Type="http://schemas.openxmlformats.org/officeDocument/2006/relationships/image" Target="../media/image136.e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146.emf"/><Relationship Id="rId3" Type="http://schemas.openxmlformats.org/officeDocument/2006/relationships/image" Target="../media/image141.emf"/><Relationship Id="rId7" Type="http://schemas.openxmlformats.org/officeDocument/2006/relationships/image" Target="../media/image145.emf"/><Relationship Id="rId2" Type="http://schemas.openxmlformats.org/officeDocument/2006/relationships/image" Target="../media/image140.emf"/><Relationship Id="rId1" Type="http://schemas.openxmlformats.org/officeDocument/2006/relationships/image" Target="../media/image139.emf"/><Relationship Id="rId6" Type="http://schemas.openxmlformats.org/officeDocument/2006/relationships/image" Target="../media/image144.emf"/><Relationship Id="rId5" Type="http://schemas.openxmlformats.org/officeDocument/2006/relationships/image" Target="../media/image143.emf"/><Relationship Id="rId4" Type="http://schemas.openxmlformats.org/officeDocument/2006/relationships/image" Target="../media/image142.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56.emf"/><Relationship Id="rId7" Type="http://schemas.openxmlformats.org/officeDocument/2006/relationships/image" Target="../media/image160.emf"/><Relationship Id="rId2" Type="http://schemas.openxmlformats.org/officeDocument/2006/relationships/image" Target="../media/image155.emf"/><Relationship Id="rId1" Type="http://schemas.openxmlformats.org/officeDocument/2006/relationships/image" Target="../media/image154.emf"/><Relationship Id="rId6" Type="http://schemas.openxmlformats.org/officeDocument/2006/relationships/image" Target="../media/image159.emf"/><Relationship Id="rId5" Type="http://schemas.openxmlformats.org/officeDocument/2006/relationships/image" Target="../media/image158.emf"/><Relationship Id="rId4" Type="http://schemas.openxmlformats.org/officeDocument/2006/relationships/image" Target="../media/image15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Study material by Dr Abir B Majumder</a:t>
            </a: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2878AE1-1B59-435D-BCC2-277311488472}" type="datetimeFigureOut">
              <a:rPr lang="en-US" smtClean="0"/>
              <a:pPr/>
              <a:t>3/17/2024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pt-BR" smtClean="0"/>
              <a:t>KGTM/ Chem/ NEP/ Sem 2/ SEC</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A25C5D9-184B-4B14-9483-8FA11F690392}" type="slidenum">
              <a:rPr lang="en-US" smtClean="0"/>
              <a:pPr/>
              <a:t>‹#›</a:t>
            </a:fld>
            <a:endParaRPr lang="en-US"/>
          </a:p>
        </p:txBody>
      </p:sp>
    </p:spTree>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Study material by Dr Abir B Majumder</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D44539-FC72-45D0-836D-6588407368D2}" type="datetimeFigureOut">
              <a:rPr lang="en-US" smtClean="0"/>
              <a:pPr/>
              <a:t>3/17/2024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pt-BR" smtClean="0"/>
              <a:t>KGTM/ Chem/ NEP/ Sem 2/ SEC</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D3EB89-BBDB-491D-B5BD-D8D6F69ECB26}" type="slidenum">
              <a:rPr lang="en-US" smtClean="0"/>
              <a:pPr/>
              <a:t>‹#›</a:t>
            </a:fld>
            <a:endParaRPr lang="en-US"/>
          </a:p>
        </p:txBody>
      </p:sp>
    </p:spTree>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Study material by Dr Abir B Majumder</a:t>
            </a:r>
            <a:endParaRPr lang="en-US"/>
          </a:p>
        </p:txBody>
      </p:sp>
      <p:sp>
        <p:nvSpPr>
          <p:cNvPr id="5" name="Footer Placeholder 4"/>
          <p:cNvSpPr>
            <a:spLocks noGrp="1"/>
          </p:cNvSpPr>
          <p:nvPr>
            <p:ph type="ftr" sz="quarter" idx="11"/>
          </p:nvPr>
        </p:nvSpPr>
        <p:spPr/>
        <p:txBody>
          <a:bodyPr/>
          <a:lstStyle/>
          <a:p>
            <a:r>
              <a:rPr lang="pt-BR" smtClean="0"/>
              <a:t>KGTM/ Chem/ NEP/ Sem 2/ SEC</a:t>
            </a:r>
            <a:endParaRPr lang="en-US"/>
          </a:p>
        </p:txBody>
      </p:sp>
      <p:sp>
        <p:nvSpPr>
          <p:cNvPr id="6" name="Slide Number Placeholder 5"/>
          <p:cNvSpPr>
            <a:spLocks noGrp="1"/>
          </p:cNvSpPr>
          <p:nvPr>
            <p:ph type="sldNum" sz="quarter" idx="12"/>
          </p:nvPr>
        </p:nvSpPr>
        <p:spPr/>
        <p:txBody>
          <a:bodyPr/>
          <a:lstStyle/>
          <a:p>
            <a:fld id="{95D3EB89-BBDB-491D-B5BD-D8D6F69ECB2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5D3EB89-BBDB-491D-B5BD-D8D6F69ECB26}" type="slidenum">
              <a:rPr lang="en-US" smtClean="0"/>
              <a:pPr/>
              <a:t>5</a:t>
            </a:fld>
            <a:endParaRPr lang="en-US"/>
          </a:p>
        </p:txBody>
      </p:sp>
      <p:sp>
        <p:nvSpPr>
          <p:cNvPr id="5" name="Footer Placeholder 4"/>
          <p:cNvSpPr>
            <a:spLocks noGrp="1"/>
          </p:cNvSpPr>
          <p:nvPr>
            <p:ph type="ftr" sz="quarter" idx="11"/>
          </p:nvPr>
        </p:nvSpPr>
        <p:spPr/>
        <p:txBody>
          <a:bodyPr/>
          <a:lstStyle/>
          <a:p>
            <a:r>
              <a:rPr lang="pt-BR" smtClean="0"/>
              <a:t>KGTM/ Chem/ NEP/ Sem 2/ SEC</a:t>
            </a:r>
            <a:endParaRPr lang="en-US"/>
          </a:p>
        </p:txBody>
      </p:sp>
      <p:sp>
        <p:nvSpPr>
          <p:cNvPr id="6" name="Header Placeholder 5"/>
          <p:cNvSpPr>
            <a:spLocks noGrp="1"/>
          </p:cNvSpPr>
          <p:nvPr>
            <p:ph type="hdr" sz="quarter" idx="12"/>
          </p:nvPr>
        </p:nvSpPr>
        <p:spPr/>
        <p:txBody>
          <a:bodyPr/>
          <a:lstStyle/>
          <a:p>
            <a:r>
              <a:rPr lang="en-US" smtClean="0"/>
              <a:t>Study material by Dr Abir B Majumder</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2.xml"/><Relationship Id="rId7" Type="http://schemas.openxmlformats.org/officeDocument/2006/relationships/oleObject" Target="../embeddings/oleObject4.bin"/><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oleObject" Target="../embeddings/oleObject16.bin"/><Relationship Id="rId18" Type="http://schemas.openxmlformats.org/officeDocument/2006/relationships/oleObject" Target="../embeddings/oleObject21.bin"/><Relationship Id="rId3" Type="http://schemas.openxmlformats.org/officeDocument/2006/relationships/oleObject" Target="../embeddings/oleObject6.bin"/><Relationship Id="rId21" Type="http://schemas.openxmlformats.org/officeDocument/2006/relationships/oleObject" Target="../embeddings/oleObject24.bin"/><Relationship Id="rId7" Type="http://schemas.openxmlformats.org/officeDocument/2006/relationships/oleObject" Target="../embeddings/oleObject10.bin"/><Relationship Id="rId12" Type="http://schemas.openxmlformats.org/officeDocument/2006/relationships/oleObject" Target="../embeddings/oleObject15.bin"/><Relationship Id="rId17" Type="http://schemas.openxmlformats.org/officeDocument/2006/relationships/oleObject" Target="../embeddings/oleObject20.bin"/><Relationship Id="rId2" Type="http://schemas.openxmlformats.org/officeDocument/2006/relationships/slideLayout" Target="../slideLayouts/slideLayout2.xml"/><Relationship Id="rId16" Type="http://schemas.openxmlformats.org/officeDocument/2006/relationships/oleObject" Target="../embeddings/oleObject19.bin"/><Relationship Id="rId20" Type="http://schemas.openxmlformats.org/officeDocument/2006/relationships/oleObject" Target="../embeddings/oleObject23.bin"/><Relationship Id="rId1" Type="http://schemas.openxmlformats.org/officeDocument/2006/relationships/vmlDrawing" Target="../drawings/vmlDrawing2.vml"/><Relationship Id="rId6" Type="http://schemas.openxmlformats.org/officeDocument/2006/relationships/oleObject" Target="../embeddings/oleObject9.bin"/><Relationship Id="rId11" Type="http://schemas.openxmlformats.org/officeDocument/2006/relationships/oleObject" Target="../embeddings/oleObject14.bin"/><Relationship Id="rId5" Type="http://schemas.openxmlformats.org/officeDocument/2006/relationships/oleObject" Target="../embeddings/oleObject8.bin"/><Relationship Id="rId15" Type="http://schemas.openxmlformats.org/officeDocument/2006/relationships/oleObject" Target="../embeddings/oleObject18.bin"/><Relationship Id="rId23" Type="http://schemas.openxmlformats.org/officeDocument/2006/relationships/oleObject" Target="../embeddings/oleObject26.bin"/><Relationship Id="rId10" Type="http://schemas.openxmlformats.org/officeDocument/2006/relationships/oleObject" Target="../embeddings/oleObject13.bin"/><Relationship Id="rId19" Type="http://schemas.openxmlformats.org/officeDocument/2006/relationships/oleObject" Target="../embeddings/oleObject22.bin"/><Relationship Id="rId4" Type="http://schemas.openxmlformats.org/officeDocument/2006/relationships/oleObject" Target="../embeddings/oleObject7.bin"/><Relationship Id="rId9" Type="http://schemas.openxmlformats.org/officeDocument/2006/relationships/oleObject" Target="../embeddings/oleObject12.bin"/><Relationship Id="rId14" Type="http://schemas.openxmlformats.org/officeDocument/2006/relationships/oleObject" Target="../embeddings/oleObject17.bin"/><Relationship Id="rId22" Type="http://schemas.openxmlformats.org/officeDocument/2006/relationships/oleObject" Target="../embeddings/oleObject25.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33.bin"/><Relationship Id="rId13" Type="http://schemas.openxmlformats.org/officeDocument/2006/relationships/oleObject" Target="../embeddings/oleObject38.bin"/><Relationship Id="rId3" Type="http://schemas.openxmlformats.org/officeDocument/2006/relationships/oleObject" Target="../embeddings/oleObject28.bin"/><Relationship Id="rId7" Type="http://schemas.openxmlformats.org/officeDocument/2006/relationships/oleObject" Target="../embeddings/oleObject32.bin"/><Relationship Id="rId12" Type="http://schemas.openxmlformats.org/officeDocument/2006/relationships/oleObject" Target="../embeddings/oleObject37.bin"/><Relationship Id="rId2" Type="http://schemas.openxmlformats.org/officeDocument/2006/relationships/slideLayout" Target="../slideLayouts/slideLayout2.xml"/><Relationship Id="rId16" Type="http://schemas.openxmlformats.org/officeDocument/2006/relationships/oleObject" Target="../embeddings/oleObject41.bin"/><Relationship Id="rId1" Type="http://schemas.openxmlformats.org/officeDocument/2006/relationships/vmlDrawing" Target="../drawings/vmlDrawing4.vml"/><Relationship Id="rId6" Type="http://schemas.openxmlformats.org/officeDocument/2006/relationships/oleObject" Target="../embeddings/oleObject31.bin"/><Relationship Id="rId11" Type="http://schemas.openxmlformats.org/officeDocument/2006/relationships/oleObject" Target="../embeddings/oleObject36.bin"/><Relationship Id="rId5" Type="http://schemas.openxmlformats.org/officeDocument/2006/relationships/oleObject" Target="../embeddings/oleObject30.bin"/><Relationship Id="rId15" Type="http://schemas.openxmlformats.org/officeDocument/2006/relationships/oleObject" Target="../embeddings/oleObject40.bin"/><Relationship Id="rId10" Type="http://schemas.openxmlformats.org/officeDocument/2006/relationships/oleObject" Target="../embeddings/oleObject35.bin"/><Relationship Id="rId4" Type="http://schemas.openxmlformats.org/officeDocument/2006/relationships/oleObject" Target="../embeddings/oleObject29.bin"/><Relationship Id="rId9" Type="http://schemas.openxmlformats.org/officeDocument/2006/relationships/oleObject" Target="../embeddings/oleObject34.bin"/><Relationship Id="rId14" Type="http://schemas.openxmlformats.org/officeDocument/2006/relationships/oleObject" Target="../embeddings/oleObject39.bin"/></Relationships>
</file>

<file path=ppt/slides/_rels/slide18.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47.bin"/><Relationship Id="rId13" Type="http://schemas.openxmlformats.org/officeDocument/2006/relationships/oleObject" Target="../embeddings/oleObject52.bin"/><Relationship Id="rId3" Type="http://schemas.openxmlformats.org/officeDocument/2006/relationships/oleObject" Target="../embeddings/oleObject42.bin"/><Relationship Id="rId7" Type="http://schemas.openxmlformats.org/officeDocument/2006/relationships/oleObject" Target="../embeddings/oleObject46.bin"/><Relationship Id="rId12"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45.bin"/><Relationship Id="rId11" Type="http://schemas.openxmlformats.org/officeDocument/2006/relationships/oleObject" Target="../embeddings/oleObject50.bin"/><Relationship Id="rId5" Type="http://schemas.openxmlformats.org/officeDocument/2006/relationships/oleObject" Target="../embeddings/oleObject44.bin"/><Relationship Id="rId10" Type="http://schemas.openxmlformats.org/officeDocument/2006/relationships/oleObject" Target="../embeddings/oleObject49.bin"/><Relationship Id="rId4" Type="http://schemas.openxmlformats.org/officeDocument/2006/relationships/oleObject" Target="../embeddings/oleObject43.bin"/><Relationship Id="rId9" Type="http://schemas.openxmlformats.org/officeDocument/2006/relationships/oleObject" Target="../embeddings/oleObject48.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oleObject" Target="../embeddings/oleObject53.bin"/><Relationship Id="rId7" Type="http://schemas.openxmlformats.org/officeDocument/2006/relationships/oleObject" Target="../embeddings/oleObject57.bin"/><Relationship Id="rId12" Type="http://schemas.openxmlformats.org/officeDocument/2006/relationships/oleObject" Target="../embeddings/oleObject62.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56.bin"/><Relationship Id="rId11" Type="http://schemas.openxmlformats.org/officeDocument/2006/relationships/oleObject" Target="../embeddings/oleObject61.bin"/><Relationship Id="rId5" Type="http://schemas.openxmlformats.org/officeDocument/2006/relationships/oleObject" Target="../embeddings/oleObject55.bin"/><Relationship Id="rId10" Type="http://schemas.openxmlformats.org/officeDocument/2006/relationships/oleObject" Target="../embeddings/oleObject60.bin"/><Relationship Id="rId4" Type="http://schemas.openxmlformats.org/officeDocument/2006/relationships/oleObject" Target="../embeddings/oleObject54.bin"/><Relationship Id="rId9" Type="http://schemas.openxmlformats.org/officeDocument/2006/relationships/oleObject" Target="../embeddings/oleObject59.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68.bin"/><Relationship Id="rId13" Type="http://schemas.openxmlformats.org/officeDocument/2006/relationships/oleObject" Target="../embeddings/oleObject73.bin"/><Relationship Id="rId18" Type="http://schemas.openxmlformats.org/officeDocument/2006/relationships/oleObject" Target="../embeddings/oleObject78.bin"/><Relationship Id="rId3" Type="http://schemas.openxmlformats.org/officeDocument/2006/relationships/oleObject" Target="../embeddings/oleObject63.bin"/><Relationship Id="rId21" Type="http://schemas.openxmlformats.org/officeDocument/2006/relationships/oleObject" Target="../embeddings/oleObject81.bin"/><Relationship Id="rId7" Type="http://schemas.openxmlformats.org/officeDocument/2006/relationships/oleObject" Target="../embeddings/oleObject67.bin"/><Relationship Id="rId12" Type="http://schemas.openxmlformats.org/officeDocument/2006/relationships/oleObject" Target="../embeddings/oleObject72.bin"/><Relationship Id="rId17" Type="http://schemas.openxmlformats.org/officeDocument/2006/relationships/oleObject" Target="../embeddings/oleObject77.bin"/><Relationship Id="rId2" Type="http://schemas.openxmlformats.org/officeDocument/2006/relationships/slideLayout" Target="../slideLayouts/slideLayout2.xml"/><Relationship Id="rId16" Type="http://schemas.openxmlformats.org/officeDocument/2006/relationships/oleObject" Target="../embeddings/oleObject76.bin"/><Relationship Id="rId20" Type="http://schemas.openxmlformats.org/officeDocument/2006/relationships/oleObject" Target="../embeddings/oleObject80.bin"/><Relationship Id="rId1" Type="http://schemas.openxmlformats.org/officeDocument/2006/relationships/vmlDrawing" Target="../drawings/vmlDrawing7.vml"/><Relationship Id="rId6" Type="http://schemas.openxmlformats.org/officeDocument/2006/relationships/oleObject" Target="../embeddings/oleObject66.bin"/><Relationship Id="rId11" Type="http://schemas.openxmlformats.org/officeDocument/2006/relationships/oleObject" Target="../embeddings/oleObject71.bin"/><Relationship Id="rId24" Type="http://schemas.openxmlformats.org/officeDocument/2006/relationships/oleObject" Target="../embeddings/oleObject84.bin"/><Relationship Id="rId5" Type="http://schemas.openxmlformats.org/officeDocument/2006/relationships/oleObject" Target="../embeddings/oleObject65.bin"/><Relationship Id="rId15" Type="http://schemas.openxmlformats.org/officeDocument/2006/relationships/oleObject" Target="../embeddings/oleObject75.bin"/><Relationship Id="rId23" Type="http://schemas.openxmlformats.org/officeDocument/2006/relationships/oleObject" Target="../embeddings/oleObject83.bin"/><Relationship Id="rId10" Type="http://schemas.openxmlformats.org/officeDocument/2006/relationships/oleObject" Target="../embeddings/oleObject70.bin"/><Relationship Id="rId19" Type="http://schemas.openxmlformats.org/officeDocument/2006/relationships/oleObject" Target="../embeddings/oleObject79.bin"/><Relationship Id="rId4" Type="http://schemas.openxmlformats.org/officeDocument/2006/relationships/oleObject" Target="../embeddings/oleObject64.bin"/><Relationship Id="rId9" Type="http://schemas.openxmlformats.org/officeDocument/2006/relationships/oleObject" Target="../embeddings/oleObject69.bin"/><Relationship Id="rId14" Type="http://schemas.openxmlformats.org/officeDocument/2006/relationships/oleObject" Target="../embeddings/oleObject74.bin"/><Relationship Id="rId22" Type="http://schemas.openxmlformats.org/officeDocument/2006/relationships/oleObject" Target="../embeddings/oleObject82.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90.bin"/><Relationship Id="rId3" Type="http://schemas.openxmlformats.org/officeDocument/2006/relationships/oleObject" Target="../embeddings/oleObject85.bin"/><Relationship Id="rId7" Type="http://schemas.openxmlformats.org/officeDocument/2006/relationships/oleObject" Target="../embeddings/oleObject89.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88.bin"/><Relationship Id="rId5" Type="http://schemas.openxmlformats.org/officeDocument/2006/relationships/oleObject" Target="../embeddings/oleObject87.bin"/><Relationship Id="rId10" Type="http://schemas.openxmlformats.org/officeDocument/2006/relationships/oleObject" Target="../embeddings/oleObject92.bin"/><Relationship Id="rId4" Type="http://schemas.openxmlformats.org/officeDocument/2006/relationships/oleObject" Target="../embeddings/oleObject86.bin"/><Relationship Id="rId9" Type="http://schemas.openxmlformats.org/officeDocument/2006/relationships/oleObject" Target="../embeddings/oleObject91.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98.bin"/><Relationship Id="rId3" Type="http://schemas.openxmlformats.org/officeDocument/2006/relationships/oleObject" Target="../embeddings/oleObject93.bin"/><Relationship Id="rId7" Type="http://schemas.openxmlformats.org/officeDocument/2006/relationships/oleObject" Target="../embeddings/oleObject97.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96.bin"/><Relationship Id="rId5" Type="http://schemas.openxmlformats.org/officeDocument/2006/relationships/oleObject" Target="../embeddings/oleObject95.bin"/><Relationship Id="rId10" Type="http://schemas.openxmlformats.org/officeDocument/2006/relationships/oleObject" Target="../embeddings/oleObject100.bin"/><Relationship Id="rId4" Type="http://schemas.openxmlformats.org/officeDocument/2006/relationships/oleObject" Target="../embeddings/oleObject94.bin"/><Relationship Id="rId9" Type="http://schemas.openxmlformats.org/officeDocument/2006/relationships/oleObject" Target="../embeddings/oleObject99.bin"/></Relationships>
</file>

<file path=ppt/slides/_rels/slide2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01.bin"/><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oleObject" Target="../embeddings/oleObject103.bin"/><Relationship Id="rId4" Type="http://schemas.openxmlformats.org/officeDocument/2006/relationships/oleObject" Target="../embeddings/oleObject102.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04.bin"/><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36.xml.rels><?xml version="1.0" encoding="UTF-8" standalone="yes"?>
<Relationships xmlns="http://schemas.openxmlformats.org/package/2006/relationships"><Relationship Id="rId3" Type="http://schemas.openxmlformats.org/officeDocument/2006/relationships/image" Target="../media/image123.jpeg"/><Relationship Id="rId7" Type="http://schemas.openxmlformats.org/officeDocument/2006/relationships/oleObject" Target="../embeddings/oleObject108.bin"/><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107.bin"/><Relationship Id="rId5" Type="http://schemas.openxmlformats.org/officeDocument/2006/relationships/oleObject" Target="../embeddings/oleObject106.bin"/><Relationship Id="rId4" Type="http://schemas.openxmlformats.org/officeDocument/2006/relationships/oleObject" Target="../embeddings/oleObject105.bin"/></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09.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oleObject110.bin"/></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11.bin"/><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12.bin"/><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13.bin"/><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119.bin"/><Relationship Id="rId3" Type="http://schemas.openxmlformats.org/officeDocument/2006/relationships/oleObject" Target="../embeddings/oleObject114.bin"/><Relationship Id="rId7" Type="http://schemas.openxmlformats.org/officeDocument/2006/relationships/oleObject" Target="../embeddings/oleObject118.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oleObject" Target="../embeddings/oleObject117.bin"/><Relationship Id="rId5" Type="http://schemas.openxmlformats.org/officeDocument/2006/relationships/oleObject" Target="../embeddings/oleObject116.bin"/><Relationship Id="rId4" Type="http://schemas.openxmlformats.org/officeDocument/2006/relationships/oleObject" Target="../embeddings/oleObject115.bin"/><Relationship Id="rId9" Type="http://schemas.openxmlformats.org/officeDocument/2006/relationships/oleObject" Target="../embeddings/oleObject120.bin"/></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21.bin"/><Relationship Id="rId2" Type="http://schemas.openxmlformats.org/officeDocument/2006/relationships/slideLayout" Target="../slideLayouts/slideLayout7.xml"/><Relationship Id="rId1" Type="http://schemas.openxmlformats.org/officeDocument/2006/relationships/vmlDrawing" Target="../drawings/vmlDrawing18.vml"/><Relationship Id="rId5" Type="http://schemas.openxmlformats.org/officeDocument/2006/relationships/oleObject" Target="../embeddings/oleObject123.bin"/><Relationship Id="rId4" Type="http://schemas.openxmlformats.org/officeDocument/2006/relationships/oleObject" Target="../embeddings/oleObject122.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129.bin"/><Relationship Id="rId3" Type="http://schemas.openxmlformats.org/officeDocument/2006/relationships/oleObject" Target="../embeddings/oleObject124.bin"/><Relationship Id="rId7" Type="http://schemas.openxmlformats.org/officeDocument/2006/relationships/oleObject" Target="../embeddings/oleObject128.bin"/><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oleObject" Target="../embeddings/oleObject127.bin"/><Relationship Id="rId5" Type="http://schemas.openxmlformats.org/officeDocument/2006/relationships/oleObject" Target="../embeddings/oleObject126.bin"/><Relationship Id="rId10" Type="http://schemas.openxmlformats.org/officeDocument/2006/relationships/oleObject" Target="../embeddings/oleObject131.bin"/><Relationship Id="rId4" Type="http://schemas.openxmlformats.org/officeDocument/2006/relationships/oleObject" Target="../embeddings/oleObject125.bin"/><Relationship Id="rId9" Type="http://schemas.openxmlformats.org/officeDocument/2006/relationships/oleObject" Target="../embeddings/oleObject130.bin"/></Relationships>
</file>

<file path=ppt/slides/_rels/slide44.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image" Target="../media/image147.jpeg"/><Relationship Id="rId1" Type="http://schemas.openxmlformats.org/officeDocument/2006/relationships/slideLayout" Target="../slideLayouts/slideLayout2.xml"/><Relationship Id="rId4" Type="http://schemas.openxmlformats.org/officeDocument/2006/relationships/image" Target="../media/image149.jpeg"/></Relationships>
</file>

<file path=ppt/slides/_rels/slide45.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137.bin"/><Relationship Id="rId3" Type="http://schemas.openxmlformats.org/officeDocument/2006/relationships/oleObject" Target="../embeddings/oleObject132.bin"/><Relationship Id="rId7" Type="http://schemas.openxmlformats.org/officeDocument/2006/relationships/oleObject" Target="../embeddings/oleObject136.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135.bin"/><Relationship Id="rId5" Type="http://schemas.openxmlformats.org/officeDocument/2006/relationships/oleObject" Target="../embeddings/oleObject134.bin"/><Relationship Id="rId4" Type="http://schemas.openxmlformats.org/officeDocument/2006/relationships/oleObject" Target="../embeddings/oleObject133.bin"/><Relationship Id="rId9" Type="http://schemas.openxmlformats.org/officeDocument/2006/relationships/oleObject" Target="../embeddings/oleObject138.bin"/></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hyperlink" Target="https://en.wikipedia.org/wiki/Polysaccharide" TargetMode="External"/><Relationship Id="rId3" Type="http://schemas.openxmlformats.org/officeDocument/2006/relationships/hyperlink" Target="https://en.wikipedia.org/wiki/Structure" TargetMode="External"/><Relationship Id="rId7" Type="http://schemas.openxmlformats.org/officeDocument/2006/relationships/hyperlink" Target="https://en.wikipedia.org/wiki/Peptide" TargetMode="External"/><Relationship Id="rId2" Type="http://schemas.openxmlformats.org/officeDocument/2006/relationships/hyperlink" Target="https://en.wikipedia.org/wiki/Molecule" TargetMode="External"/><Relationship Id="rId1" Type="http://schemas.openxmlformats.org/officeDocument/2006/relationships/slideLayout" Target="../slideLayouts/slideLayout2.xml"/><Relationship Id="rId6" Type="http://schemas.openxmlformats.org/officeDocument/2006/relationships/hyperlink" Target="https://en.wikipedia.org/wiki/Protein" TargetMode="External"/><Relationship Id="rId5" Type="http://schemas.openxmlformats.org/officeDocument/2006/relationships/hyperlink" Target="https://en.wikipedia.org/wiki/T-cell_receptor" TargetMode="External"/><Relationship Id="rId4" Type="http://schemas.openxmlformats.org/officeDocument/2006/relationships/hyperlink" Target="https://en.wikipedia.org/wiki/Antibody" TargetMode="External"/><Relationship Id="rId9" Type="http://schemas.openxmlformats.org/officeDocument/2006/relationships/hyperlink" Target="https://en.wikipedia.org/wiki/Lipid"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s://en.wikipedia.org/wiki/Pathogenic_bacteria" TargetMode="External"/><Relationship Id="rId3" Type="http://schemas.openxmlformats.org/officeDocument/2006/relationships/hyperlink" Target="https://en.wikipedia.org/wiki/Antigen-presenting_cell" TargetMode="External"/><Relationship Id="rId7" Type="http://schemas.openxmlformats.org/officeDocument/2006/relationships/hyperlink" Target="https://en.wikipedia.org/wiki/Immune_system" TargetMode="External"/><Relationship Id="rId2" Type="http://schemas.openxmlformats.org/officeDocument/2006/relationships/image" Target="../media/image162.png"/><Relationship Id="rId1" Type="http://schemas.openxmlformats.org/officeDocument/2006/relationships/slideLayout" Target="../slideLayouts/slideLayout2.xml"/><Relationship Id="rId6" Type="http://schemas.openxmlformats.org/officeDocument/2006/relationships/hyperlink" Target="https://en.wikipedia.org/wiki/Protein" TargetMode="External"/><Relationship Id="rId5" Type="http://schemas.openxmlformats.org/officeDocument/2006/relationships/hyperlink" Target="https://en.wikipedia.org/wiki/Antibody" TargetMode="External"/><Relationship Id="rId4" Type="http://schemas.openxmlformats.org/officeDocument/2006/relationships/hyperlink" Target="https://en.wikipedia.org/wiki/Histocompatibility_molecule" TargetMode="External"/><Relationship Id="rId9" Type="http://schemas.openxmlformats.org/officeDocument/2006/relationships/hyperlink" Target="https://en.wikipedia.org/wiki/Viral_disease" TargetMode="External"/></Relationships>
</file>

<file path=ppt/slides/_rels/slide54.xml.rels><?xml version="1.0" encoding="UTF-8" standalone="yes"?>
<Relationships xmlns="http://schemas.openxmlformats.org/package/2006/relationships"><Relationship Id="rId8" Type="http://schemas.openxmlformats.org/officeDocument/2006/relationships/hyperlink" Target="https://en.wikipedia.org/wiki/Antigen_processing" TargetMode="External"/><Relationship Id="rId3" Type="http://schemas.openxmlformats.org/officeDocument/2006/relationships/hyperlink" Target="https://en.wikipedia.org/wiki/Glycoprotein" TargetMode="External"/><Relationship Id="rId7" Type="http://schemas.openxmlformats.org/officeDocument/2006/relationships/hyperlink" Target="https://en.wikipedia.org/wiki/Antigen-presenting_cell" TargetMode="External"/><Relationship Id="rId2" Type="http://schemas.openxmlformats.org/officeDocument/2006/relationships/hyperlink" Target="https://en.wikipedia.org/wiki/Cluster_of_differentiation" TargetMode="External"/><Relationship Id="rId1" Type="http://schemas.openxmlformats.org/officeDocument/2006/relationships/slideLayout" Target="../slideLayouts/slideLayout2.xml"/><Relationship Id="rId6" Type="http://schemas.openxmlformats.org/officeDocument/2006/relationships/hyperlink" Target="https://en.wikipedia.org/wiki/T_cell_receptor" TargetMode="External"/><Relationship Id="rId5" Type="http://schemas.openxmlformats.org/officeDocument/2006/relationships/hyperlink" Target="https://en.wikipedia.org/wiki/T-cell_receptor" TargetMode="External"/><Relationship Id="rId4" Type="http://schemas.openxmlformats.org/officeDocument/2006/relationships/hyperlink" Target="https://en.wikipedia.org/wiki/Co-receptor" TargetMode="External"/><Relationship Id="rId9" Type="http://schemas.openxmlformats.org/officeDocument/2006/relationships/image" Target="../media/image163.png"/></Relationships>
</file>

<file path=ppt/slides/_rels/slide55.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png"/><Relationship Id="rId1" Type="http://schemas.openxmlformats.org/officeDocument/2006/relationships/slideLayout" Target="../slideLayouts/slideLayout2.xml"/><Relationship Id="rId4" Type="http://schemas.openxmlformats.org/officeDocument/2006/relationships/image" Target="../media/image167.png"/></Relationships>
</file>

<file path=ppt/slides/_rels/slide57.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png"/><Relationship Id="rId1" Type="http://schemas.openxmlformats.org/officeDocument/2006/relationships/slideLayout" Target="../slideLayouts/slideLayout2.xml"/><Relationship Id="rId5" Type="http://schemas.openxmlformats.org/officeDocument/2006/relationships/image" Target="../media/image177.png"/><Relationship Id="rId4" Type="http://schemas.openxmlformats.org/officeDocument/2006/relationships/image" Target="../media/image176.jpeg"/></Relationships>
</file>

<file path=ppt/slides/_rels/slide63.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7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9.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ake drugs kill more than 250,000 children a year, doctors warn | Science |  The Guardian"/>
          <p:cNvPicPr>
            <a:picLocks noChangeAspect="1" noChangeArrowheads="1"/>
          </p:cNvPicPr>
          <p:nvPr/>
        </p:nvPicPr>
        <p:blipFill>
          <a:blip r:embed="rId3" cstate="print">
            <a:lum bright="2000"/>
          </a:blip>
          <a:srcRect/>
          <a:stretch>
            <a:fillRect/>
          </a:stretch>
        </p:blipFill>
        <p:spPr bwMode="auto">
          <a:xfrm>
            <a:off x="3352800" y="1828800"/>
            <a:ext cx="2438400" cy="2438400"/>
          </a:xfrm>
          <a:prstGeom prst="rect">
            <a:avLst/>
          </a:prstGeom>
          <a:noFill/>
          <a:effectLst>
            <a:outerShdw blurRad="50800" dist="50800" dir="5400000" algn="ctr" rotWithShape="0">
              <a:srgbClr val="000000">
                <a:alpha val="93000"/>
              </a:srgbClr>
            </a:outerShdw>
          </a:effectLst>
        </p:spPr>
      </p:pic>
      <p:sp>
        <p:nvSpPr>
          <p:cNvPr id="2" name="Title 1"/>
          <p:cNvSpPr>
            <a:spLocks noGrp="1"/>
          </p:cNvSpPr>
          <p:nvPr>
            <p:ph type="ctrTitle"/>
          </p:nvPr>
        </p:nvSpPr>
        <p:spPr>
          <a:xfrm>
            <a:off x="685800" y="457200"/>
            <a:ext cx="7772400" cy="1470025"/>
          </a:xfrm>
        </p:spPr>
        <p:txBody>
          <a:bodyPr>
            <a:normAutofit/>
          </a:bodyPr>
          <a:lstStyle/>
          <a:p>
            <a:r>
              <a:rPr lang="en-US" sz="4000" b="1" dirty="0" smtClean="0">
                <a:solidFill>
                  <a:schemeClr val="bg1"/>
                </a:solidFill>
              </a:rPr>
              <a:t>Drugs and Pharmaceuticals</a:t>
            </a:r>
            <a:endParaRPr lang="en-US" sz="4000" b="1" dirty="0">
              <a:solidFill>
                <a:schemeClr val="bg1"/>
              </a:solidFill>
            </a:endParaRPr>
          </a:p>
        </p:txBody>
      </p:sp>
      <p:sp>
        <p:nvSpPr>
          <p:cNvPr id="3" name="Subtitle 2"/>
          <p:cNvSpPr>
            <a:spLocks noGrp="1"/>
          </p:cNvSpPr>
          <p:nvPr>
            <p:ph type="subTitle" idx="1"/>
          </p:nvPr>
        </p:nvSpPr>
        <p:spPr>
          <a:xfrm>
            <a:off x="1371600" y="4648200"/>
            <a:ext cx="6400800" cy="1752600"/>
          </a:xfrm>
        </p:spPr>
        <p:txBody>
          <a:bodyPr/>
          <a:lstStyle/>
          <a:p>
            <a:r>
              <a:rPr lang="en-US" b="1" dirty="0" smtClean="0">
                <a:solidFill>
                  <a:srgbClr val="00B050"/>
                </a:solidFill>
              </a:rPr>
              <a:t>Lecture module -01</a:t>
            </a:r>
          </a:p>
          <a:p>
            <a:r>
              <a:rPr lang="en-US" b="1" dirty="0" smtClean="0">
                <a:solidFill>
                  <a:schemeClr val="accent3">
                    <a:lumMod val="75000"/>
                  </a:schemeClr>
                </a:solidFill>
              </a:rPr>
              <a:t>Dr. </a:t>
            </a:r>
            <a:r>
              <a:rPr lang="en-US" b="1" dirty="0" err="1" smtClean="0">
                <a:solidFill>
                  <a:schemeClr val="accent3">
                    <a:lumMod val="75000"/>
                  </a:schemeClr>
                </a:solidFill>
              </a:rPr>
              <a:t>Abir</a:t>
            </a:r>
            <a:r>
              <a:rPr lang="en-US" b="1" dirty="0" smtClean="0">
                <a:solidFill>
                  <a:schemeClr val="accent3">
                    <a:lumMod val="75000"/>
                  </a:schemeClr>
                </a:solidFill>
              </a:rPr>
              <a:t> B. </a:t>
            </a:r>
            <a:r>
              <a:rPr lang="en-US" b="1" dirty="0" err="1" smtClean="0">
                <a:solidFill>
                  <a:schemeClr val="accent3">
                    <a:lumMod val="75000"/>
                  </a:schemeClr>
                </a:solidFill>
              </a:rPr>
              <a:t>Majumder</a:t>
            </a:r>
            <a:endParaRPr lang="en-US"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What are Drugs ?</a:t>
            </a:r>
            <a:endParaRPr lang="en-US" b="1" dirty="0">
              <a:solidFill>
                <a:schemeClr val="bg1"/>
              </a:solidFill>
            </a:endParaRPr>
          </a:p>
        </p:txBody>
      </p:sp>
      <p:sp>
        <p:nvSpPr>
          <p:cNvPr id="3" name="Content Placeholder 2"/>
          <p:cNvSpPr>
            <a:spLocks noGrp="1"/>
          </p:cNvSpPr>
          <p:nvPr>
            <p:ph idx="1"/>
          </p:nvPr>
        </p:nvSpPr>
        <p:spPr/>
        <p:txBody>
          <a:bodyPr>
            <a:normAutofit lnSpcReduction="10000"/>
          </a:bodyPr>
          <a:lstStyle/>
          <a:p>
            <a:r>
              <a:rPr lang="en-US" b="1" dirty="0" smtClean="0">
                <a:solidFill>
                  <a:schemeClr val="bg1"/>
                </a:solidFill>
              </a:rPr>
              <a:t>The molecules /compounds  which exert various physiological effects of therapeutic value. </a:t>
            </a:r>
          </a:p>
          <a:p>
            <a:r>
              <a:rPr lang="en-US" b="1" dirty="0" smtClean="0">
                <a:solidFill>
                  <a:schemeClr val="bg1"/>
                </a:solidFill>
              </a:rPr>
              <a:t>Ideally on administration a drug should be localized in its action and specifically should hit the areas where it is needed on our body.</a:t>
            </a:r>
          </a:p>
          <a:p>
            <a:r>
              <a:rPr lang="en-US" b="1" dirty="0" smtClean="0">
                <a:solidFill>
                  <a:schemeClr val="bg1"/>
                </a:solidFill>
              </a:rPr>
              <a:t>In reality, the drug molecules are distributed through out anywhere in the tissues of the host.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bg1"/>
                </a:solidFill>
              </a:rPr>
              <a:t>Are all biologically active agents drugs? </a:t>
            </a:r>
            <a:endParaRPr lang="en-US" b="1" dirty="0">
              <a:solidFill>
                <a:schemeClr val="bg1"/>
              </a:solidFill>
            </a:endParaRPr>
          </a:p>
        </p:txBody>
      </p:sp>
      <p:sp>
        <p:nvSpPr>
          <p:cNvPr id="3" name="Content Placeholder 2"/>
          <p:cNvSpPr>
            <a:spLocks noGrp="1"/>
          </p:cNvSpPr>
          <p:nvPr>
            <p:ph idx="1"/>
          </p:nvPr>
        </p:nvSpPr>
        <p:spPr/>
        <p:txBody>
          <a:bodyPr>
            <a:normAutofit fontScale="92500" lnSpcReduction="10000"/>
          </a:bodyPr>
          <a:lstStyle/>
          <a:p>
            <a:r>
              <a:rPr lang="en-US" b="1" dirty="0" smtClean="0">
                <a:solidFill>
                  <a:schemeClr val="bg1"/>
                </a:solidFill>
              </a:rPr>
              <a:t>There are compounds which are </a:t>
            </a:r>
            <a:r>
              <a:rPr lang="en-US" b="1" dirty="0" err="1" smtClean="0">
                <a:solidFill>
                  <a:schemeClr val="bg1"/>
                </a:solidFill>
              </a:rPr>
              <a:t>are</a:t>
            </a:r>
            <a:r>
              <a:rPr lang="en-US" b="1" dirty="0" smtClean="0">
                <a:solidFill>
                  <a:schemeClr val="bg1"/>
                </a:solidFill>
              </a:rPr>
              <a:t> biologically active ( as drugs) </a:t>
            </a:r>
          </a:p>
          <a:p>
            <a:r>
              <a:rPr lang="en-US" b="1" dirty="0" smtClean="0">
                <a:solidFill>
                  <a:schemeClr val="bg1"/>
                </a:solidFill>
              </a:rPr>
              <a:t>These have the potential to destroy the microorganism and the host tissue cell at large</a:t>
            </a:r>
          </a:p>
          <a:p>
            <a:r>
              <a:rPr lang="en-US" b="1" dirty="0" smtClean="0">
                <a:solidFill>
                  <a:schemeClr val="bg1"/>
                </a:solidFill>
              </a:rPr>
              <a:t>These are not considered as therapeutic agents or drugs</a:t>
            </a:r>
          </a:p>
          <a:p>
            <a:r>
              <a:rPr lang="en-US" b="1" dirty="0" smtClean="0">
                <a:solidFill>
                  <a:schemeClr val="bg1"/>
                </a:solidFill>
              </a:rPr>
              <a:t>These compounds are applied externally</a:t>
            </a:r>
          </a:p>
          <a:p>
            <a:r>
              <a:rPr lang="en-US" b="1" dirty="0" smtClean="0">
                <a:solidFill>
                  <a:schemeClr val="bg1"/>
                </a:solidFill>
              </a:rPr>
              <a:t>These are termed as antiseptic or disinfectants . Examples are: Formaldehyde, Phenol, Iodine</a:t>
            </a:r>
          </a:p>
          <a:p>
            <a:endParaRPr lang="en-US" b="1" dirty="0">
              <a:solidFill>
                <a:schemeClr val="bg1"/>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Antiseptics and Disinfectants</a:t>
            </a:r>
            <a:endParaRPr lang="en-US" dirty="0">
              <a:solidFill>
                <a:schemeClr val="bg1"/>
              </a:solidFill>
            </a:endParaRPr>
          </a:p>
        </p:txBody>
      </p:sp>
      <p:sp>
        <p:nvSpPr>
          <p:cNvPr id="4" name="Text Placeholder 3"/>
          <p:cNvSpPr>
            <a:spLocks noGrp="1"/>
          </p:cNvSpPr>
          <p:nvPr>
            <p:ph type="body" idx="1"/>
          </p:nvPr>
        </p:nvSpPr>
        <p:spPr/>
        <p:txBody>
          <a:bodyPr/>
          <a:lstStyle/>
          <a:p>
            <a:pPr algn="ctr"/>
            <a:r>
              <a:rPr lang="en-US" dirty="0" smtClean="0">
                <a:solidFill>
                  <a:schemeClr val="bg1"/>
                </a:solidFill>
              </a:rPr>
              <a:t>Antiseptics</a:t>
            </a:r>
            <a:endParaRPr lang="en-US" dirty="0">
              <a:solidFill>
                <a:schemeClr val="bg1"/>
              </a:solidFill>
            </a:endParaRPr>
          </a:p>
        </p:txBody>
      </p:sp>
      <p:sp>
        <p:nvSpPr>
          <p:cNvPr id="5" name="Content Placeholder 4"/>
          <p:cNvSpPr>
            <a:spLocks noGrp="1"/>
          </p:cNvSpPr>
          <p:nvPr>
            <p:ph sz="half" idx="2"/>
          </p:nvPr>
        </p:nvSpPr>
        <p:spPr/>
        <p:txBody>
          <a:bodyPr>
            <a:normAutofit lnSpcReduction="10000"/>
          </a:bodyPr>
          <a:lstStyle/>
          <a:p>
            <a:r>
              <a:rPr lang="en-US" dirty="0" smtClean="0">
                <a:solidFill>
                  <a:schemeClr val="bg1"/>
                </a:solidFill>
              </a:rPr>
              <a:t>These are chemicals applied externally</a:t>
            </a:r>
          </a:p>
          <a:p>
            <a:r>
              <a:rPr lang="en-US" dirty="0" smtClean="0">
                <a:solidFill>
                  <a:schemeClr val="bg1"/>
                </a:solidFill>
              </a:rPr>
              <a:t>Prevents or kills the growth of micro organisms</a:t>
            </a:r>
          </a:p>
          <a:p>
            <a:r>
              <a:rPr lang="en-US" dirty="0" smtClean="0">
                <a:solidFill>
                  <a:schemeClr val="bg1"/>
                </a:solidFill>
              </a:rPr>
              <a:t>Directly applied on living tissues for wounds, cuts, ulcers</a:t>
            </a:r>
          </a:p>
          <a:p>
            <a:r>
              <a:rPr lang="en-US" dirty="0" smtClean="0">
                <a:solidFill>
                  <a:schemeClr val="bg1"/>
                </a:solidFill>
              </a:rPr>
              <a:t>Example: Dettol; widely used antiseptic composed of  Chloroxylenol and alpha terpeneol</a:t>
            </a:r>
          </a:p>
          <a:p>
            <a:endParaRPr lang="en-US" dirty="0"/>
          </a:p>
        </p:txBody>
      </p:sp>
      <p:sp>
        <p:nvSpPr>
          <p:cNvPr id="6" name="Text Placeholder 5"/>
          <p:cNvSpPr>
            <a:spLocks noGrp="1"/>
          </p:cNvSpPr>
          <p:nvPr>
            <p:ph type="body" sz="quarter" idx="3"/>
          </p:nvPr>
        </p:nvSpPr>
        <p:spPr/>
        <p:txBody>
          <a:bodyPr/>
          <a:lstStyle/>
          <a:p>
            <a:pPr algn="ctr"/>
            <a:r>
              <a:rPr lang="en-US" dirty="0" smtClean="0">
                <a:solidFill>
                  <a:schemeClr val="bg1"/>
                </a:solidFill>
              </a:rPr>
              <a:t>Disinfectants</a:t>
            </a:r>
            <a:endParaRPr lang="en-US" dirty="0">
              <a:solidFill>
                <a:schemeClr val="bg1"/>
              </a:solidFill>
            </a:endParaRPr>
          </a:p>
        </p:txBody>
      </p:sp>
      <p:sp>
        <p:nvSpPr>
          <p:cNvPr id="7" name="Content Placeholder 6"/>
          <p:cNvSpPr>
            <a:spLocks noGrp="1"/>
          </p:cNvSpPr>
          <p:nvPr>
            <p:ph sz="quarter" idx="4"/>
          </p:nvPr>
        </p:nvSpPr>
        <p:spPr/>
        <p:txBody>
          <a:bodyPr/>
          <a:lstStyle/>
          <a:p>
            <a:r>
              <a:rPr lang="en-US" dirty="0" smtClean="0">
                <a:solidFill>
                  <a:schemeClr val="bg1"/>
                </a:solidFill>
              </a:rPr>
              <a:t>These are chemicals , more toxic  in nature</a:t>
            </a:r>
          </a:p>
          <a:p>
            <a:r>
              <a:rPr lang="en-US" dirty="0" smtClean="0">
                <a:solidFill>
                  <a:schemeClr val="bg1"/>
                </a:solidFill>
              </a:rPr>
              <a:t>Prevents or kills the growth of micro organisms</a:t>
            </a:r>
          </a:p>
          <a:p>
            <a:r>
              <a:rPr lang="en-US" dirty="0" smtClean="0">
                <a:solidFill>
                  <a:schemeClr val="bg1"/>
                </a:solidFill>
              </a:rPr>
              <a:t>Directly applied on non living objects viz. on floor, drainage, instruments</a:t>
            </a:r>
          </a:p>
          <a:p>
            <a:r>
              <a:rPr lang="en-US" dirty="0" smtClean="0">
                <a:solidFill>
                  <a:schemeClr val="bg1"/>
                </a:solidFill>
              </a:rPr>
              <a:t>Example: Halazone used for water purification</a:t>
            </a:r>
            <a:endParaRPr lang="en-US"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457200"/>
            <a:ext cx="4040188" cy="639762"/>
          </a:xfrm>
        </p:spPr>
        <p:txBody>
          <a:bodyPr/>
          <a:lstStyle/>
          <a:p>
            <a:pPr algn="ctr"/>
            <a:r>
              <a:rPr lang="en-US" dirty="0" smtClean="0">
                <a:solidFill>
                  <a:schemeClr val="bg1"/>
                </a:solidFill>
              </a:rPr>
              <a:t>Antiseptics</a:t>
            </a:r>
            <a:endParaRPr lang="en-US" dirty="0">
              <a:solidFill>
                <a:schemeClr val="bg1"/>
              </a:solidFill>
            </a:endParaRPr>
          </a:p>
        </p:txBody>
      </p:sp>
      <p:sp>
        <p:nvSpPr>
          <p:cNvPr id="5" name="Text Placeholder 4"/>
          <p:cNvSpPr>
            <a:spLocks noGrp="1"/>
          </p:cNvSpPr>
          <p:nvPr>
            <p:ph type="body" sz="quarter" idx="3"/>
          </p:nvPr>
        </p:nvSpPr>
        <p:spPr>
          <a:xfrm>
            <a:off x="4572000" y="533400"/>
            <a:ext cx="4041775" cy="639762"/>
          </a:xfrm>
        </p:spPr>
        <p:txBody>
          <a:bodyPr/>
          <a:lstStyle/>
          <a:p>
            <a:pPr algn="ctr"/>
            <a:r>
              <a:rPr lang="en-US" dirty="0" smtClean="0">
                <a:solidFill>
                  <a:schemeClr val="bg1"/>
                </a:solidFill>
              </a:rPr>
              <a:t>Disinfectants</a:t>
            </a:r>
            <a:endParaRPr lang="en-US" dirty="0">
              <a:solidFill>
                <a:schemeClr val="bg1"/>
              </a:solidFill>
            </a:endParaRPr>
          </a:p>
        </p:txBody>
      </p:sp>
      <p:graphicFrame>
        <p:nvGraphicFramePr>
          <p:cNvPr id="1026" name="Object 2"/>
          <p:cNvGraphicFramePr>
            <a:graphicFrameLocks noChangeAspect="1"/>
          </p:cNvGraphicFramePr>
          <p:nvPr/>
        </p:nvGraphicFramePr>
        <p:xfrm>
          <a:off x="5334000" y="1371600"/>
          <a:ext cx="2524125" cy="1887537"/>
        </p:xfrm>
        <a:graphic>
          <a:graphicData uri="http://schemas.openxmlformats.org/presentationml/2006/ole">
            <p:oleObj spid="_x0000_s68610" name="CS ChemDraw Drawing" r:id="rId4" imgW="2524591" imgH="1888067" progId="ChemDraw.Document.6.0">
              <p:embed/>
            </p:oleObj>
          </a:graphicData>
        </a:graphic>
      </p:graphicFrame>
      <p:graphicFrame>
        <p:nvGraphicFramePr>
          <p:cNvPr id="1027" name="Object 3"/>
          <p:cNvGraphicFramePr>
            <a:graphicFrameLocks noChangeAspect="1"/>
          </p:cNvGraphicFramePr>
          <p:nvPr/>
        </p:nvGraphicFramePr>
        <p:xfrm>
          <a:off x="5486400" y="4038600"/>
          <a:ext cx="2392363" cy="1544637"/>
        </p:xfrm>
        <a:graphic>
          <a:graphicData uri="http://schemas.openxmlformats.org/presentationml/2006/ole">
            <p:oleObj spid="_x0000_s68611" name="CS ChemDraw Drawing" r:id="rId5" imgW="2392358" imgH="1544983" progId="ChemDraw.Document.6.0">
              <p:embed/>
            </p:oleObj>
          </a:graphicData>
        </a:graphic>
      </p:graphicFrame>
      <p:sp>
        <p:nvSpPr>
          <p:cNvPr id="9" name="TextBox 8"/>
          <p:cNvSpPr txBox="1"/>
          <p:nvPr/>
        </p:nvSpPr>
        <p:spPr>
          <a:xfrm>
            <a:off x="5638800" y="3352800"/>
            <a:ext cx="2057400" cy="646331"/>
          </a:xfrm>
          <a:prstGeom prst="rect">
            <a:avLst/>
          </a:prstGeom>
          <a:noFill/>
        </p:spPr>
        <p:txBody>
          <a:bodyPr wrap="square" rtlCol="0">
            <a:spAutoFit/>
          </a:bodyPr>
          <a:lstStyle/>
          <a:p>
            <a:r>
              <a:rPr lang="en-US" b="1" dirty="0" smtClean="0">
                <a:solidFill>
                  <a:schemeClr val="bg1"/>
                </a:solidFill>
              </a:rPr>
              <a:t>Halazone: Used for disinfecting water</a:t>
            </a:r>
            <a:endParaRPr lang="en-US" b="1" dirty="0">
              <a:solidFill>
                <a:schemeClr val="bg1"/>
              </a:solidFill>
            </a:endParaRPr>
          </a:p>
        </p:txBody>
      </p:sp>
      <p:sp>
        <p:nvSpPr>
          <p:cNvPr id="10" name="TextBox 9"/>
          <p:cNvSpPr txBox="1"/>
          <p:nvPr/>
        </p:nvSpPr>
        <p:spPr>
          <a:xfrm>
            <a:off x="5334000" y="5867400"/>
            <a:ext cx="2895600" cy="646331"/>
          </a:xfrm>
          <a:prstGeom prst="rect">
            <a:avLst/>
          </a:prstGeom>
          <a:noFill/>
        </p:spPr>
        <p:txBody>
          <a:bodyPr wrap="square" rtlCol="0">
            <a:spAutoFit/>
          </a:bodyPr>
          <a:lstStyle/>
          <a:p>
            <a:r>
              <a:rPr lang="en-US" dirty="0" smtClean="0">
                <a:solidFill>
                  <a:schemeClr val="bg1"/>
                </a:solidFill>
              </a:rPr>
              <a:t>Dichloramine T: Used for disinfecting instruments </a:t>
            </a:r>
            <a:endParaRPr lang="en-US" dirty="0">
              <a:solidFill>
                <a:schemeClr val="bg1"/>
              </a:solidFill>
            </a:endParaRPr>
          </a:p>
        </p:txBody>
      </p:sp>
      <p:graphicFrame>
        <p:nvGraphicFramePr>
          <p:cNvPr id="1028" name="Object 4"/>
          <p:cNvGraphicFramePr>
            <a:graphicFrameLocks noChangeAspect="1"/>
          </p:cNvGraphicFramePr>
          <p:nvPr/>
        </p:nvGraphicFramePr>
        <p:xfrm>
          <a:off x="1066800" y="4191000"/>
          <a:ext cx="2935287" cy="1698625"/>
        </p:xfrm>
        <a:graphic>
          <a:graphicData uri="http://schemas.openxmlformats.org/presentationml/2006/ole">
            <p:oleObj spid="_x0000_s68612" name="CS ChemDraw Drawing" r:id="rId6" imgW="2934920" imgH="1698855" progId="ChemDraw.Document.6.0">
              <p:embed/>
            </p:oleObj>
          </a:graphicData>
        </a:graphic>
      </p:graphicFrame>
      <p:graphicFrame>
        <p:nvGraphicFramePr>
          <p:cNvPr id="1029" name="Object 5"/>
          <p:cNvGraphicFramePr>
            <a:graphicFrameLocks noChangeAspect="1"/>
          </p:cNvGraphicFramePr>
          <p:nvPr/>
        </p:nvGraphicFramePr>
        <p:xfrm>
          <a:off x="3048000" y="1371600"/>
          <a:ext cx="1082675" cy="1879600"/>
        </p:xfrm>
        <a:graphic>
          <a:graphicData uri="http://schemas.openxmlformats.org/presentationml/2006/ole">
            <p:oleObj spid="_x0000_s68613" name="CS ChemDraw Drawing" r:id="rId7" imgW="1083283" imgH="1878864" progId="ChemDraw.Document.6.0">
              <p:embed/>
            </p:oleObj>
          </a:graphicData>
        </a:graphic>
      </p:graphicFrame>
      <p:graphicFrame>
        <p:nvGraphicFramePr>
          <p:cNvPr id="1030" name="Object 6"/>
          <p:cNvGraphicFramePr>
            <a:graphicFrameLocks noChangeAspect="1"/>
          </p:cNvGraphicFramePr>
          <p:nvPr/>
        </p:nvGraphicFramePr>
        <p:xfrm>
          <a:off x="838200" y="1524000"/>
          <a:ext cx="1743075" cy="1660525"/>
        </p:xfrm>
        <a:graphic>
          <a:graphicData uri="http://schemas.openxmlformats.org/presentationml/2006/ole">
            <p:oleObj spid="_x0000_s68614" name="CS ChemDraw Drawing" r:id="rId8" imgW="1743345" imgH="1660571" progId="ChemDraw.Document.6.0">
              <p:embed/>
            </p:oleObj>
          </a:graphicData>
        </a:graphic>
      </p:graphicFrame>
      <p:sp>
        <p:nvSpPr>
          <p:cNvPr id="14" name="TextBox 13"/>
          <p:cNvSpPr txBox="1"/>
          <p:nvPr/>
        </p:nvSpPr>
        <p:spPr>
          <a:xfrm>
            <a:off x="914400" y="3352800"/>
            <a:ext cx="1600200" cy="646331"/>
          </a:xfrm>
          <a:prstGeom prst="rect">
            <a:avLst/>
          </a:prstGeom>
          <a:noFill/>
        </p:spPr>
        <p:txBody>
          <a:bodyPr wrap="square" rtlCol="0">
            <a:spAutoFit/>
          </a:bodyPr>
          <a:lstStyle/>
          <a:p>
            <a:r>
              <a:rPr lang="en-US" dirty="0" smtClean="0">
                <a:solidFill>
                  <a:schemeClr val="bg1"/>
                </a:solidFill>
              </a:rPr>
              <a:t>Chloroxylenol: Used in Dettol</a:t>
            </a:r>
            <a:endParaRPr lang="en-US" dirty="0">
              <a:solidFill>
                <a:schemeClr val="bg1"/>
              </a:solidFill>
            </a:endParaRPr>
          </a:p>
        </p:txBody>
      </p:sp>
      <p:sp>
        <p:nvSpPr>
          <p:cNvPr id="15" name="TextBox 14"/>
          <p:cNvSpPr txBox="1"/>
          <p:nvPr/>
        </p:nvSpPr>
        <p:spPr>
          <a:xfrm>
            <a:off x="2743200" y="3352800"/>
            <a:ext cx="1828800" cy="646331"/>
          </a:xfrm>
          <a:prstGeom prst="rect">
            <a:avLst/>
          </a:prstGeom>
          <a:noFill/>
        </p:spPr>
        <p:txBody>
          <a:bodyPr wrap="square" rtlCol="0">
            <a:spAutoFit/>
          </a:bodyPr>
          <a:lstStyle/>
          <a:p>
            <a:r>
              <a:rPr lang="en-US" dirty="0" smtClean="0">
                <a:solidFill>
                  <a:schemeClr val="bg1"/>
                </a:solidFill>
              </a:rPr>
              <a:t>Alpha terpeneol: Used in Dettol</a:t>
            </a:r>
            <a:endParaRPr lang="en-US" dirty="0">
              <a:solidFill>
                <a:schemeClr val="bg1"/>
              </a:solidFill>
            </a:endParaRPr>
          </a:p>
        </p:txBody>
      </p:sp>
      <p:sp>
        <p:nvSpPr>
          <p:cNvPr id="16" name="TextBox 15"/>
          <p:cNvSpPr txBox="1"/>
          <p:nvPr/>
        </p:nvSpPr>
        <p:spPr>
          <a:xfrm>
            <a:off x="1066800" y="5943600"/>
            <a:ext cx="2286000" cy="646331"/>
          </a:xfrm>
          <a:prstGeom prst="rect">
            <a:avLst/>
          </a:prstGeom>
          <a:noFill/>
        </p:spPr>
        <p:txBody>
          <a:bodyPr wrap="square" rtlCol="0">
            <a:spAutoFit/>
          </a:bodyPr>
          <a:lstStyle/>
          <a:p>
            <a:pPr algn="ctr"/>
            <a:r>
              <a:rPr lang="en-US" dirty="0" smtClean="0">
                <a:solidFill>
                  <a:schemeClr val="bg1"/>
                </a:solidFill>
              </a:rPr>
              <a:t>Bithiol: Used as antiseptic in soaps</a:t>
            </a:r>
            <a:endParaRPr lang="en-US"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solidFill>
                  <a:schemeClr val="bg1"/>
                </a:solidFill>
              </a:rPr>
              <a:t>How drugs are invented?</a:t>
            </a:r>
            <a:endParaRPr lang="en-US" b="1" dirty="0">
              <a:solidFill>
                <a:schemeClr val="bg1"/>
              </a:solidFill>
            </a:endParaRPr>
          </a:p>
        </p:txBody>
      </p:sp>
      <p:sp>
        <p:nvSpPr>
          <p:cNvPr id="3" name="Content Placeholder 2"/>
          <p:cNvSpPr>
            <a:spLocks noGrp="1"/>
          </p:cNvSpPr>
          <p:nvPr>
            <p:ph idx="1"/>
          </p:nvPr>
        </p:nvSpPr>
        <p:spPr>
          <a:xfrm>
            <a:off x="228600" y="1066800"/>
            <a:ext cx="8915400" cy="5562600"/>
          </a:xfrm>
        </p:spPr>
        <p:txBody>
          <a:bodyPr>
            <a:normAutofit fontScale="85000" lnSpcReduction="10000"/>
          </a:bodyPr>
          <a:lstStyle/>
          <a:p>
            <a:r>
              <a:rPr lang="en-US" b="1" dirty="0" smtClean="0">
                <a:solidFill>
                  <a:schemeClr val="bg1"/>
                </a:solidFill>
              </a:rPr>
              <a:t>Trial and Error method:  This involves  the trial of all kinds of compounds, natural and synthetic. This is the most primitive one.</a:t>
            </a:r>
          </a:p>
          <a:p>
            <a:r>
              <a:rPr lang="en-US" b="1" dirty="0" smtClean="0">
                <a:solidFill>
                  <a:schemeClr val="bg1"/>
                </a:solidFill>
              </a:rPr>
              <a:t>By synthesizing bioactive mimic: The method with a complete knowledge of cell system and the compounds that interfere with it, and thereby synthesizing  similar compounds.</a:t>
            </a:r>
          </a:p>
          <a:p>
            <a:r>
              <a:rPr lang="en-US" b="1" dirty="0" smtClean="0">
                <a:solidFill>
                  <a:schemeClr val="bg1"/>
                </a:solidFill>
              </a:rPr>
              <a:t>By synthesizing a compound of required activity: The  method in which one starts with a compound known to have some required activity (information gained from previous methods: 1 and 2) and then the structural changes are done systematically. Each small change can bring enormous gain in curative activity of the drug. This method is the most fruitful in drug designing. </a:t>
            </a:r>
          </a:p>
          <a:p>
            <a:pPr>
              <a:buNone/>
            </a:pPr>
            <a:endParaRPr lang="en-US" b="1" dirty="0" smtClean="0">
              <a:solidFill>
                <a:schemeClr val="bg1"/>
              </a:solidFill>
            </a:endParaRPr>
          </a:p>
          <a:p>
            <a:endParaRPr lang="en-US" b="1" dirty="0" smtClean="0">
              <a:solidFill>
                <a:schemeClr val="bg1"/>
              </a:solidFill>
            </a:endParaRPr>
          </a:p>
          <a:p>
            <a:endParaRPr lang="en-US" b="1" dirty="0" smtClean="0">
              <a:solidFill>
                <a:schemeClr val="bg1"/>
              </a:solidFill>
            </a:endParaRPr>
          </a:p>
          <a:p>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Drugs Classification</a:t>
            </a:r>
            <a:endParaRPr lang="en-US" b="1" dirty="0">
              <a:solidFill>
                <a:schemeClr val="bg1"/>
              </a:solidFill>
            </a:endParaRPr>
          </a:p>
        </p:txBody>
      </p:sp>
      <p:sp>
        <p:nvSpPr>
          <p:cNvPr id="3" name="Content Placeholder 2"/>
          <p:cNvSpPr>
            <a:spLocks noGrp="1"/>
          </p:cNvSpPr>
          <p:nvPr>
            <p:ph idx="1"/>
          </p:nvPr>
        </p:nvSpPr>
        <p:spPr>
          <a:xfrm>
            <a:off x="457200" y="1600200"/>
            <a:ext cx="8229600" cy="4800600"/>
          </a:xfrm>
        </p:spPr>
        <p:txBody>
          <a:bodyPr>
            <a:normAutofit/>
          </a:bodyPr>
          <a:lstStyle/>
          <a:p>
            <a:r>
              <a:rPr lang="en-US" b="1" dirty="0" smtClean="0">
                <a:solidFill>
                  <a:schemeClr val="bg1"/>
                </a:solidFill>
              </a:rPr>
              <a:t>Anesthetics</a:t>
            </a:r>
          </a:p>
          <a:p>
            <a:r>
              <a:rPr lang="en-US" b="1" dirty="0" smtClean="0">
                <a:solidFill>
                  <a:schemeClr val="bg1"/>
                </a:solidFill>
              </a:rPr>
              <a:t>Neurologically active drugs</a:t>
            </a:r>
          </a:p>
          <a:p>
            <a:r>
              <a:rPr lang="en-US" b="1" dirty="0" smtClean="0">
                <a:solidFill>
                  <a:schemeClr val="bg1"/>
                </a:solidFill>
              </a:rPr>
              <a:t>Analgesic</a:t>
            </a:r>
          </a:p>
          <a:p>
            <a:r>
              <a:rPr lang="en-US" b="1" dirty="0" smtClean="0">
                <a:solidFill>
                  <a:schemeClr val="bg1"/>
                </a:solidFill>
              </a:rPr>
              <a:t>Anti Fertility drugs</a:t>
            </a:r>
          </a:p>
          <a:p>
            <a:r>
              <a:rPr lang="en-US" b="1" dirty="0" smtClean="0">
                <a:solidFill>
                  <a:schemeClr val="bg1"/>
                </a:solidFill>
              </a:rPr>
              <a:t>Non Steroidal Anti-Inflammatory drug</a:t>
            </a:r>
          </a:p>
          <a:p>
            <a:r>
              <a:rPr lang="en-US" b="1" dirty="0" smtClean="0">
                <a:solidFill>
                  <a:schemeClr val="bg1"/>
                </a:solidFill>
              </a:rPr>
              <a:t>Cardiovascular drug</a:t>
            </a:r>
          </a:p>
          <a:p>
            <a:r>
              <a:rPr lang="en-US" b="1" dirty="0" smtClean="0">
                <a:solidFill>
                  <a:schemeClr val="bg1"/>
                </a:solidFill>
              </a:rPr>
              <a:t>Antibiotics</a:t>
            </a:r>
          </a:p>
          <a:p>
            <a:r>
              <a:rPr lang="en-US" b="1" dirty="0" smtClean="0">
                <a:solidFill>
                  <a:schemeClr val="bg1"/>
                </a:solidFill>
              </a:rPr>
              <a:t>Vitamins</a:t>
            </a:r>
          </a:p>
          <a:p>
            <a:endParaRPr lang="en-US" b="1" dirty="0" smtClean="0">
              <a:solidFill>
                <a:schemeClr val="bg1"/>
              </a:solidFill>
            </a:endParaRPr>
          </a:p>
          <a:p>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solidFill>
                  <a:schemeClr val="bg1"/>
                </a:solidFill>
              </a:rPr>
              <a:t>Anesthetic</a:t>
            </a:r>
            <a:endParaRPr lang="en-US" b="1" dirty="0">
              <a:solidFill>
                <a:schemeClr val="bg1"/>
              </a:solidFill>
            </a:endParaRPr>
          </a:p>
        </p:txBody>
      </p:sp>
      <p:sp>
        <p:nvSpPr>
          <p:cNvPr id="3" name="Content Placeholder 2"/>
          <p:cNvSpPr>
            <a:spLocks noGrp="1"/>
          </p:cNvSpPr>
          <p:nvPr>
            <p:ph idx="1"/>
          </p:nvPr>
        </p:nvSpPr>
        <p:spPr>
          <a:xfrm>
            <a:off x="228600" y="914400"/>
            <a:ext cx="8458200" cy="5486400"/>
          </a:xfrm>
        </p:spPr>
        <p:txBody>
          <a:bodyPr>
            <a:normAutofit fontScale="70000" lnSpcReduction="20000"/>
          </a:bodyPr>
          <a:lstStyle/>
          <a:p>
            <a:pPr>
              <a:buNone/>
            </a:pPr>
            <a:r>
              <a:rPr lang="en-US" sz="2900" b="1" dirty="0" smtClean="0">
                <a:solidFill>
                  <a:schemeClr val="bg1"/>
                </a:solidFill>
              </a:rPr>
              <a:t>      These are chemical substances which produce insensibility to pain and other sensations.</a:t>
            </a:r>
          </a:p>
          <a:p>
            <a:pPr>
              <a:buNone/>
            </a:pPr>
            <a:r>
              <a:rPr lang="en-US" sz="2900" b="1" dirty="0" smtClean="0">
                <a:solidFill>
                  <a:schemeClr val="bg1"/>
                </a:solidFill>
              </a:rPr>
              <a:t>      Classifications: </a:t>
            </a:r>
          </a:p>
          <a:p>
            <a:pPr>
              <a:buNone/>
            </a:pPr>
            <a:r>
              <a:rPr lang="en-US" sz="2900" b="1" dirty="0" smtClean="0">
                <a:solidFill>
                  <a:schemeClr val="bg1"/>
                </a:solidFill>
              </a:rPr>
              <a:t>      General  anesthetic:  These are mostly volatile in nature.  and are used in minor surgeries. These are mostly muscle relaxants. Example: Ether, chloroform, trichloroethylene, ethyl chloride. </a:t>
            </a:r>
          </a:p>
          <a:p>
            <a:pPr>
              <a:buNone/>
            </a:pPr>
            <a:r>
              <a:rPr lang="en-US" sz="2900" b="1" dirty="0" smtClean="0">
                <a:solidFill>
                  <a:schemeClr val="bg1"/>
                </a:solidFill>
              </a:rPr>
              <a:t>     </a:t>
            </a:r>
          </a:p>
          <a:p>
            <a:pPr>
              <a:buNone/>
            </a:pPr>
            <a:r>
              <a:rPr lang="en-US" sz="2900" b="1" dirty="0" smtClean="0">
                <a:solidFill>
                  <a:schemeClr val="bg1"/>
                </a:solidFill>
              </a:rPr>
              <a:t>      Non volatile anesthetic:  These are liquid at room temperature. One very good example of this class is  sodium thiopental “Fatal Plus” used in veterinary  Euthanasia (a process to allow a suffering pet to death). </a:t>
            </a:r>
          </a:p>
          <a:p>
            <a:pPr>
              <a:buNone/>
            </a:pPr>
            <a:endParaRPr lang="en-US" b="1" dirty="0" smtClean="0">
              <a:solidFill>
                <a:schemeClr val="bg1"/>
              </a:solidFill>
            </a:endParaRPr>
          </a:p>
          <a:p>
            <a:pPr>
              <a:buNone/>
            </a:pPr>
            <a:endParaRPr lang="en-US" b="1" dirty="0" smtClean="0">
              <a:solidFill>
                <a:schemeClr val="bg1"/>
              </a:solidFill>
            </a:endParaRPr>
          </a:p>
          <a:p>
            <a:pPr>
              <a:buNone/>
            </a:pPr>
            <a:endParaRPr lang="en-US" b="1" dirty="0" smtClean="0">
              <a:solidFill>
                <a:schemeClr val="bg1"/>
              </a:solidFill>
            </a:endParaRPr>
          </a:p>
          <a:p>
            <a:pPr>
              <a:buNone/>
            </a:pPr>
            <a:endParaRPr lang="en-US" b="1" dirty="0" smtClean="0">
              <a:solidFill>
                <a:schemeClr val="bg1"/>
              </a:solidFill>
            </a:endParaRPr>
          </a:p>
          <a:p>
            <a:pPr>
              <a:buNone/>
            </a:pPr>
            <a:endParaRPr lang="en-US" b="1" dirty="0" smtClean="0">
              <a:solidFill>
                <a:schemeClr val="bg1"/>
              </a:solidFill>
            </a:endParaRPr>
          </a:p>
          <a:p>
            <a:pPr>
              <a:buNone/>
            </a:pPr>
            <a:r>
              <a:rPr lang="en-US" b="1" dirty="0" smtClean="0">
                <a:solidFill>
                  <a:schemeClr val="bg1"/>
                </a:solidFill>
              </a:rPr>
              <a:t>      Local anesthetic:  These anesthetics act locally, for example Cocaine.</a:t>
            </a:r>
          </a:p>
          <a:p>
            <a:pPr>
              <a:buNone/>
            </a:pPr>
            <a:endParaRPr lang="en-US" b="1" dirty="0" smtClean="0">
              <a:solidFill>
                <a:schemeClr val="bg1"/>
              </a:solidFill>
            </a:endParaRPr>
          </a:p>
          <a:p>
            <a:pPr>
              <a:buNone/>
            </a:pPr>
            <a:endParaRPr lang="en-US" b="1" dirty="0">
              <a:solidFill>
                <a:schemeClr val="bg1"/>
              </a:solidFill>
            </a:endParaRPr>
          </a:p>
        </p:txBody>
      </p:sp>
      <p:pic>
        <p:nvPicPr>
          <p:cNvPr id="5" name="Picture 2" descr="USP Monographs: Thiopental Sodium"/>
          <p:cNvPicPr>
            <a:picLocks noChangeAspect="1" noChangeArrowheads="1"/>
          </p:cNvPicPr>
          <p:nvPr/>
        </p:nvPicPr>
        <p:blipFill>
          <a:blip r:embed="rId2">
            <a:lum bright="100000"/>
          </a:blip>
          <a:srcRect/>
          <a:stretch>
            <a:fillRect/>
          </a:stretch>
        </p:blipFill>
        <p:spPr bwMode="auto">
          <a:xfrm>
            <a:off x="914400" y="3810000"/>
            <a:ext cx="1887822" cy="1306373"/>
          </a:xfrm>
          <a:prstGeom prst="rect">
            <a:avLst/>
          </a:prstGeom>
          <a:noFill/>
        </p:spPr>
      </p:pic>
      <p:pic>
        <p:nvPicPr>
          <p:cNvPr id="8" name="Picture 2" descr="Cocaine intoxication - Wikipedia"/>
          <p:cNvPicPr>
            <a:picLocks noChangeAspect="1" noChangeArrowheads="1"/>
          </p:cNvPicPr>
          <p:nvPr/>
        </p:nvPicPr>
        <p:blipFill>
          <a:blip r:embed="rId3" cstate="print">
            <a:lum bright="100000" contrast="17000"/>
          </a:blip>
          <a:srcRect/>
          <a:stretch>
            <a:fillRect/>
          </a:stretch>
        </p:blipFill>
        <p:spPr bwMode="auto">
          <a:xfrm>
            <a:off x="2362200" y="5726348"/>
            <a:ext cx="2290021" cy="113165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 calcmode="lin" valueType="num">
                                      <p:cBhvr additive="base">
                                        <p:cTn id="42"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fill="hold"/>
                                        <p:tgtEl>
                                          <p:spTgt spid="5"/>
                                        </p:tgtEl>
                                        <p:attrNameLst>
                                          <p:attrName>ppt_x</p:attrName>
                                        </p:attrNameLst>
                                      </p:cBhvr>
                                      <p:tavLst>
                                        <p:tav tm="0">
                                          <p:val>
                                            <p:strVal val="#ppt_x"/>
                                          </p:val>
                                        </p:tav>
                                        <p:tav tm="100000">
                                          <p:val>
                                            <p:strVal val="#ppt_x"/>
                                          </p:val>
                                        </p:tav>
                                      </p:tavLst>
                                    </p:anim>
                                    <p:anim calcmode="lin" valueType="num">
                                      <p:cBhvr additive="base">
                                        <p:cTn id="49" dur="500" fill="hold"/>
                                        <p:tgtEl>
                                          <p:spTgt spid="5"/>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bg1"/>
                </a:solidFill>
              </a:rPr>
              <a:t/>
            </a:r>
            <a:br>
              <a:rPr lang="en-US" b="1" dirty="0" smtClean="0">
                <a:solidFill>
                  <a:schemeClr val="bg1"/>
                </a:solidFill>
              </a:rPr>
            </a:br>
            <a:r>
              <a:rPr lang="en-US" b="1" dirty="0" smtClean="0">
                <a:solidFill>
                  <a:schemeClr val="bg1"/>
                </a:solidFill>
              </a:rPr>
              <a:t>Neurologically active drugs</a:t>
            </a:r>
            <a:br>
              <a:rPr lang="en-US" b="1" dirty="0" smtClean="0">
                <a:solidFill>
                  <a:schemeClr val="bg1"/>
                </a:solidFill>
              </a:rPr>
            </a:br>
            <a:r>
              <a:rPr lang="en-US" b="1" dirty="0" smtClean="0">
                <a:solidFill>
                  <a:schemeClr val="bg1"/>
                </a:solidFill>
              </a:rPr>
              <a:t/>
            </a:r>
            <a:br>
              <a:rPr lang="en-US" b="1" dirty="0" smtClean="0">
                <a:solidFill>
                  <a:schemeClr val="bg1"/>
                </a:solidFill>
              </a:rPr>
            </a:br>
            <a:endParaRPr lang="en-US" dirty="0"/>
          </a:p>
        </p:txBody>
      </p:sp>
      <p:sp>
        <p:nvSpPr>
          <p:cNvPr id="3" name="Content Placeholder 2"/>
          <p:cNvSpPr>
            <a:spLocks noGrp="1"/>
          </p:cNvSpPr>
          <p:nvPr>
            <p:ph idx="1"/>
          </p:nvPr>
        </p:nvSpPr>
        <p:spPr>
          <a:xfrm>
            <a:off x="609600" y="1143000"/>
            <a:ext cx="7620000" cy="3200399"/>
          </a:xfrm>
        </p:spPr>
        <p:txBody>
          <a:bodyPr>
            <a:normAutofit fontScale="77500" lnSpcReduction="20000"/>
          </a:bodyPr>
          <a:lstStyle/>
          <a:p>
            <a:r>
              <a:rPr lang="en-US" sz="2600" b="1" dirty="0" smtClean="0">
                <a:solidFill>
                  <a:schemeClr val="bg1"/>
                </a:solidFill>
              </a:rPr>
              <a:t>These affect the message transfer mechanism from nerves to the receptor. There are two major classes:</a:t>
            </a:r>
          </a:p>
          <a:p>
            <a:r>
              <a:rPr lang="en-US" sz="2600" b="1" dirty="0" smtClean="0">
                <a:solidFill>
                  <a:schemeClr val="bg1"/>
                </a:solidFill>
              </a:rPr>
              <a:t>A) Tranquilizers                                              B) Analgesics</a:t>
            </a:r>
          </a:p>
          <a:p>
            <a:pPr>
              <a:buNone/>
            </a:pPr>
            <a:r>
              <a:rPr lang="en-US" sz="2600" b="1" dirty="0" smtClean="0">
                <a:solidFill>
                  <a:schemeClr val="bg1"/>
                </a:solidFill>
              </a:rPr>
              <a:t>                                             </a:t>
            </a:r>
            <a:r>
              <a:rPr lang="en-US" sz="2600" b="1" u="sng" dirty="0" smtClean="0">
                <a:solidFill>
                  <a:schemeClr val="bg1"/>
                </a:solidFill>
              </a:rPr>
              <a:t>Tranquilizers</a:t>
            </a:r>
          </a:p>
          <a:p>
            <a:pPr>
              <a:buNone/>
            </a:pPr>
            <a:r>
              <a:rPr lang="en-US" sz="2600" b="1" dirty="0" smtClean="0">
                <a:solidFill>
                  <a:schemeClr val="bg1"/>
                </a:solidFill>
              </a:rPr>
              <a:t>      These are used for the treatment of stress, mild or severe mental disorder. </a:t>
            </a:r>
          </a:p>
          <a:p>
            <a:r>
              <a:rPr lang="en-US" sz="2600" b="1" dirty="0" err="1" smtClean="0">
                <a:solidFill>
                  <a:schemeClr val="bg1"/>
                </a:solidFill>
              </a:rPr>
              <a:t>Chlorodiazepoxide</a:t>
            </a:r>
            <a:r>
              <a:rPr lang="en-US" sz="2600" b="1" dirty="0" smtClean="0">
                <a:solidFill>
                  <a:schemeClr val="bg1"/>
                </a:solidFill>
              </a:rPr>
              <a:t> is a mild drug used to relieve tension. </a:t>
            </a:r>
            <a:r>
              <a:rPr lang="en-US" sz="2600" b="1" dirty="0" err="1" smtClean="0">
                <a:solidFill>
                  <a:schemeClr val="bg1"/>
                </a:solidFill>
              </a:rPr>
              <a:t>Equanil</a:t>
            </a:r>
            <a:r>
              <a:rPr lang="en-US" sz="2600" b="1" dirty="0" smtClean="0">
                <a:solidFill>
                  <a:schemeClr val="bg1"/>
                </a:solidFill>
              </a:rPr>
              <a:t> is used to control depression.</a:t>
            </a:r>
          </a:p>
          <a:p>
            <a:r>
              <a:rPr lang="en-US" sz="2600" b="1" dirty="0" smtClean="0">
                <a:solidFill>
                  <a:schemeClr val="bg1"/>
                </a:solidFill>
              </a:rPr>
              <a:t>Derivatives of </a:t>
            </a:r>
            <a:r>
              <a:rPr lang="en-US" sz="2600" b="1" dirty="0" err="1" smtClean="0">
                <a:solidFill>
                  <a:schemeClr val="bg1"/>
                </a:solidFill>
              </a:rPr>
              <a:t>barbituric</a:t>
            </a:r>
            <a:r>
              <a:rPr lang="en-US" sz="2600" b="1" dirty="0" smtClean="0">
                <a:solidFill>
                  <a:schemeClr val="bg1"/>
                </a:solidFill>
              </a:rPr>
              <a:t> acid viz. </a:t>
            </a:r>
            <a:r>
              <a:rPr lang="en-US" sz="2600" b="1" dirty="0" err="1" smtClean="0">
                <a:solidFill>
                  <a:schemeClr val="bg1"/>
                </a:solidFill>
              </a:rPr>
              <a:t>veronal</a:t>
            </a:r>
            <a:r>
              <a:rPr lang="en-US" sz="2600" b="1" dirty="0" smtClean="0">
                <a:solidFill>
                  <a:schemeClr val="bg1"/>
                </a:solidFill>
              </a:rPr>
              <a:t> , </a:t>
            </a:r>
            <a:r>
              <a:rPr lang="en-US" sz="2600" b="1" dirty="0" err="1" smtClean="0">
                <a:solidFill>
                  <a:schemeClr val="bg1"/>
                </a:solidFill>
              </a:rPr>
              <a:t>nembutal</a:t>
            </a:r>
            <a:r>
              <a:rPr lang="en-US" sz="2600" b="1" dirty="0" smtClean="0">
                <a:solidFill>
                  <a:schemeClr val="bg1"/>
                </a:solidFill>
              </a:rPr>
              <a:t> are important class of tranquilizers which are used to produce sleep and are termed as hypnotic drugs.</a:t>
            </a:r>
          </a:p>
          <a:p>
            <a:pPr>
              <a:buNone/>
            </a:pPr>
            <a:endParaRPr lang="en-US" b="1" dirty="0" smtClean="0">
              <a:solidFill>
                <a:schemeClr val="bg1"/>
              </a:solidFill>
            </a:endParaRPr>
          </a:p>
          <a:p>
            <a:pPr>
              <a:buNone/>
            </a:pPr>
            <a:endParaRPr lang="en-US" b="1" dirty="0">
              <a:solidFill>
                <a:schemeClr val="bg1"/>
              </a:solidFill>
            </a:endParaRPr>
          </a:p>
        </p:txBody>
      </p:sp>
      <p:pic>
        <p:nvPicPr>
          <p:cNvPr id="1026" name="Picture 2" descr="Chlordiazepoxide - Wikipedia"/>
          <p:cNvPicPr>
            <a:picLocks noChangeAspect="1" noChangeArrowheads="1"/>
          </p:cNvPicPr>
          <p:nvPr/>
        </p:nvPicPr>
        <p:blipFill>
          <a:blip r:embed="rId2" cstate="print">
            <a:lum bright="100000" contrast="36000"/>
          </a:blip>
          <a:srcRect/>
          <a:stretch>
            <a:fillRect/>
          </a:stretch>
        </p:blipFill>
        <p:spPr bwMode="auto">
          <a:xfrm>
            <a:off x="914400" y="4800600"/>
            <a:ext cx="1799374" cy="1880346"/>
          </a:xfrm>
          <a:prstGeom prst="rect">
            <a:avLst/>
          </a:prstGeom>
          <a:noFill/>
        </p:spPr>
      </p:pic>
      <p:pic>
        <p:nvPicPr>
          <p:cNvPr id="1030" name="Picture 6" descr="Equanil is &quot;……….&quot;"/>
          <p:cNvPicPr>
            <a:picLocks noChangeAspect="1" noChangeArrowheads="1"/>
          </p:cNvPicPr>
          <p:nvPr/>
        </p:nvPicPr>
        <p:blipFill>
          <a:blip r:embed="rId3" cstate="print">
            <a:lum bright="92000" contrast="44000"/>
          </a:blip>
          <a:srcRect b="14175"/>
          <a:stretch>
            <a:fillRect/>
          </a:stretch>
        </p:blipFill>
        <p:spPr bwMode="auto">
          <a:xfrm>
            <a:off x="2819400" y="4495800"/>
            <a:ext cx="3460018" cy="865109"/>
          </a:xfrm>
          <a:prstGeom prst="rect">
            <a:avLst/>
          </a:prstGeom>
          <a:noFill/>
        </p:spPr>
      </p:pic>
      <p:sp>
        <p:nvSpPr>
          <p:cNvPr id="7" name="TextBox 6"/>
          <p:cNvSpPr txBox="1"/>
          <p:nvPr/>
        </p:nvSpPr>
        <p:spPr>
          <a:xfrm>
            <a:off x="0" y="6019800"/>
            <a:ext cx="1600200" cy="307777"/>
          </a:xfrm>
          <a:prstGeom prst="rect">
            <a:avLst/>
          </a:prstGeom>
          <a:noFill/>
        </p:spPr>
        <p:txBody>
          <a:bodyPr wrap="square" rtlCol="0">
            <a:spAutoFit/>
          </a:bodyPr>
          <a:lstStyle/>
          <a:p>
            <a:r>
              <a:rPr lang="en-US" sz="1400" b="1" dirty="0" err="1" smtClean="0">
                <a:solidFill>
                  <a:schemeClr val="bg1"/>
                </a:solidFill>
              </a:rPr>
              <a:t>Chlorodiazepoxide</a:t>
            </a:r>
            <a:endParaRPr lang="en-US" sz="1400" dirty="0"/>
          </a:p>
        </p:txBody>
      </p:sp>
      <p:sp>
        <p:nvSpPr>
          <p:cNvPr id="8" name="TextBox 7"/>
          <p:cNvSpPr txBox="1"/>
          <p:nvPr/>
        </p:nvSpPr>
        <p:spPr>
          <a:xfrm>
            <a:off x="3886200" y="5410200"/>
            <a:ext cx="1600200" cy="307777"/>
          </a:xfrm>
          <a:prstGeom prst="rect">
            <a:avLst/>
          </a:prstGeom>
          <a:noFill/>
        </p:spPr>
        <p:txBody>
          <a:bodyPr wrap="square" rtlCol="0">
            <a:spAutoFit/>
          </a:bodyPr>
          <a:lstStyle/>
          <a:p>
            <a:pPr algn="ctr"/>
            <a:r>
              <a:rPr lang="en-US" sz="1400" b="1" dirty="0" err="1" smtClean="0">
                <a:solidFill>
                  <a:schemeClr val="bg1"/>
                </a:solidFill>
              </a:rPr>
              <a:t>Equanil</a:t>
            </a:r>
            <a:endParaRPr lang="en-US" sz="1400" dirty="0"/>
          </a:p>
        </p:txBody>
      </p:sp>
      <p:pic>
        <p:nvPicPr>
          <p:cNvPr id="1032" name="Picture 8" descr="Veronal | C8H12N2O3 | ChemSpider"/>
          <p:cNvPicPr>
            <a:picLocks noChangeAspect="1" noChangeArrowheads="1"/>
          </p:cNvPicPr>
          <p:nvPr/>
        </p:nvPicPr>
        <p:blipFill>
          <a:blip r:embed="rId4">
            <a:lum bright="87000" contrast="33000"/>
          </a:blip>
          <a:srcRect/>
          <a:stretch>
            <a:fillRect/>
          </a:stretch>
        </p:blipFill>
        <p:spPr bwMode="auto">
          <a:xfrm>
            <a:off x="6324600" y="4876800"/>
            <a:ext cx="1314450" cy="1314450"/>
          </a:xfrm>
          <a:prstGeom prst="rect">
            <a:avLst/>
          </a:prstGeom>
          <a:noFill/>
        </p:spPr>
      </p:pic>
      <p:sp>
        <p:nvSpPr>
          <p:cNvPr id="10" name="TextBox 9"/>
          <p:cNvSpPr txBox="1"/>
          <p:nvPr/>
        </p:nvSpPr>
        <p:spPr>
          <a:xfrm>
            <a:off x="6096000" y="6172200"/>
            <a:ext cx="1600200" cy="307777"/>
          </a:xfrm>
          <a:prstGeom prst="rect">
            <a:avLst/>
          </a:prstGeom>
          <a:noFill/>
        </p:spPr>
        <p:txBody>
          <a:bodyPr wrap="square" rtlCol="0">
            <a:spAutoFit/>
          </a:bodyPr>
          <a:lstStyle/>
          <a:p>
            <a:pPr algn="ctr"/>
            <a:r>
              <a:rPr lang="en-US" sz="1400" b="1" dirty="0" err="1" smtClean="0">
                <a:solidFill>
                  <a:schemeClr val="bg1"/>
                </a:solidFill>
              </a:rPr>
              <a:t>Veronal</a:t>
            </a:r>
            <a:endParaRPr lang="en-US" sz="14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diamond(in)">
                                      <p:cBhvr>
                                        <p:cTn id="25" dur="20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nodeType="clickEffect">
                                  <p:stCondLst>
                                    <p:cond delay="0"/>
                                  </p:stCondLst>
                                  <p:childTnLst>
                                    <p:set>
                                      <p:cBhvr>
                                        <p:cTn id="47" dur="1" fill="hold">
                                          <p:stCondLst>
                                            <p:cond delay="0"/>
                                          </p:stCondLst>
                                        </p:cTn>
                                        <p:tgtEl>
                                          <p:spTgt spid="1026"/>
                                        </p:tgtEl>
                                        <p:attrNameLst>
                                          <p:attrName>style.visibility</p:attrName>
                                        </p:attrNameLst>
                                      </p:cBhvr>
                                      <p:to>
                                        <p:strVal val="visible"/>
                                      </p:to>
                                    </p:set>
                                    <p:animEffect transition="in" filter="box(in)">
                                      <p:cBhvr>
                                        <p:cTn id="48" dur="500"/>
                                        <p:tgtEl>
                                          <p:spTgt spid="1026"/>
                                        </p:tgtEl>
                                      </p:cBhvr>
                                    </p:animEffect>
                                  </p:childTnLst>
                                </p:cTn>
                              </p:par>
                              <p:par>
                                <p:cTn id="49" presetID="4"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box(in)">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8" presetClass="entr" presetSubtype="16" fill="hold" nodeType="clickEffect">
                                  <p:stCondLst>
                                    <p:cond delay="0"/>
                                  </p:stCondLst>
                                  <p:childTnLst>
                                    <p:set>
                                      <p:cBhvr>
                                        <p:cTn id="55" dur="1" fill="hold">
                                          <p:stCondLst>
                                            <p:cond delay="0"/>
                                          </p:stCondLst>
                                        </p:cTn>
                                        <p:tgtEl>
                                          <p:spTgt spid="1030"/>
                                        </p:tgtEl>
                                        <p:attrNameLst>
                                          <p:attrName>style.visibility</p:attrName>
                                        </p:attrNameLst>
                                      </p:cBhvr>
                                      <p:to>
                                        <p:strVal val="visible"/>
                                      </p:to>
                                    </p:set>
                                    <p:animEffect transition="in" filter="diamond(in)">
                                      <p:cBhvr>
                                        <p:cTn id="56" dur="2000"/>
                                        <p:tgtEl>
                                          <p:spTgt spid="1030"/>
                                        </p:tgtEl>
                                      </p:cBhvr>
                                    </p:animEffect>
                                  </p:childTnLst>
                                </p:cTn>
                              </p:par>
                              <p:par>
                                <p:cTn id="57" presetID="8" presetClass="entr" presetSubtype="16"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diamond(in)">
                                      <p:cBhvr>
                                        <p:cTn id="59" dur="2000"/>
                                        <p:tgtEl>
                                          <p:spTgt spid="8"/>
                                        </p:tgtEl>
                                      </p:cBhvr>
                                    </p:animEffect>
                                  </p:childTnLst>
                                </p:cTn>
                              </p:par>
                            </p:childTnLst>
                          </p:cTn>
                        </p:par>
                      </p:childTnLst>
                    </p:cTn>
                  </p:par>
                  <p:par>
                    <p:cTn id="60" fill="hold">
                      <p:stCondLst>
                        <p:cond delay="indefinite"/>
                      </p:stCondLst>
                      <p:childTnLst>
                        <p:par>
                          <p:cTn id="61" fill="hold">
                            <p:stCondLst>
                              <p:cond delay="0"/>
                            </p:stCondLst>
                            <p:childTnLst>
                              <p:par>
                                <p:cTn id="62" presetID="8" presetClass="entr" presetSubtype="16" fill="hold" nodeType="clickEffect">
                                  <p:stCondLst>
                                    <p:cond delay="0"/>
                                  </p:stCondLst>
                                  <p:childTnLst>
                                    <p:set>
                                      <p:cBhvr>
                                        <p:cTn id="63" dur="1" fill="hold">
                                          <p:stCondLst>
                                            <p:cond delay="0"/>
                                          </p:stCondLst>
                                        </p:cTn>
                                        <p:tgtEl>
                                          <p:spTgt spid="1032"/>
                                        </p:tgtEl>
                                        <p:attrNameLst>
                                          <p:attrName>style.visibility</p:attrName>
                                        </p:attrNameLst>
                                      </p:cBhvr>
                                      <p:to>
                                        <p:strVal val="visible"/>
                                      </p:to>
                                    </p:set>
                                    <p:animEffect transition="in" filter="diamond(in)">
                                      <p:cBhvr>
                                        <p:cTn id="64" dur="2000"/>
                                        <p:tgtEl>
                                          <p:spTgt spid="1032"/>
                                        </p:tgtEl>
                                      </p:cBhvr>
                                    </p:animEffect>
                                  </p:childTnLst>
                                </p:cTn>
                              </p:par>
                              <p:par>
                                <p:cTn id="65" presetID="8" presetClass="entr" presetSubtype="16"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diamond(in)">
                                      <p:cBhvr>
                                        <p:cTn id="6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bg1"/>
                </a:solidFill>
              </a:rPr>
              <a:t>Neurologically active drugs</a:t>
            </a:r>
            <a:br>
              <a:rPr lang="en-US" b="1" dirty="0" smtClean="0">
                <a:solidFill>
                  <a:schemeClr val="bg1"/>
                </a:solidFill>
              </a:rPr>
            </a:br>
            <a:endParaRPr lang="en-US" dirty="0"/>
          </a:p>
        </p:txBody>
      </p:sp>
      <p:sp>
        <p:nvSpPr>
          <p:cNvPr id="3" name="Content Placeholder 2"/>
          <p:cNvSpPr>
            <a:spLocks noGrp="1"/>
          </p:cNvSpPr>
          <p:nvPr>
            <p:ph idx="1"/>
          </p:nvPr>
        </p:nvSpPr>
        <p:spPr>
          <a:xfrm>
            <a:off x="457200" y="914400"/>
            <a:ext cx="8229600" cy="5638800"/>
          </a:xfrm>
        </p:spPr>
        <p:txBody>
          <a:bodyPr>
            <a:normAutofit lnSpcReduction="10000"/>
          </a:bodyPr>
          <a:lstStyle/>
          <a:p>
            <a:pPr algn="ctr">
              <a:buNone/>
            </a:pPr>
            <a:r>
              <a:rPr lang="en-US" sz="2800" b="1" u="sng" dirty="0" smtClean="0">
                <a:solidFill>
                  <a:schemeClr val="bg1"/>
                </a:solidFill>
              </a:rPr>
              <a:t>Analgesics</a:t>
            </a:r>
          </a:p>
          <a:p>
            <a:pPr algn="just">
              <a:buNone/>
            </a:pPr>
            <a:r>
              <a:rPr lang="en-US" sz="2800" b="1" dirty="0" smtClean="0">
                <a:solidFill>
                  <a:schemeClr val="bg1"/>
                </a:solidFill>
              </a:rPr>
              <a:t>    </a:t>
            </a:r>
            <a:r>
              <a:rPr lang="en-US" sz="2000" b="1" dirty="0" smtClean="0">
                <a:solidFill>
                  <a:schemeClr val="bg1"/>
                </a:solidFill>
              </a:rPr>
              <a:t>These reduce or abolish  pain without  causing  unconsciousness or paralysis or other disturbances of the nervous systems. These are classified as non-narcotic and narcotic analgesic. </a:t>
            </a:r>
          </a:p>
          <a:p>
            <a:pPr algn="just">
              <a:buNone/>
            </a:pPr>
            <a:r>
              <a:rPr lang="en-US" sz="2000" b="1" dirty="0" smtClean="0">
                <a:solidFill>
                  <a:schemeClr val="bg1"/>
                </a:solidFill>
              </a:rPr>
              <a:t>      Non narcotic analgesic: These are non addictive drugs. These are further divided into following classes:</a:t>
            </a:r>
          </a:p>
          <a:p>
            <a:pPr algn="just">
              <a:buNone/>
            </a:pPr>
            <a:endParaRPr lang="en-US" sz="2000" b="1" dirty="0" smtClean="0">
              <a:solidFill>
                <a:schemeClr val="bg1"/>
              </a:solidFill>
            </a:endParaRPr>
          </a:p>
          <a:p>
            <a:pPr algn="just">
              <a:buNone/>
            </a:pPr>
            <a:r>
              <a:rPr lang="en-US" sz="2000" b="1" dirty="0" smtClean="0">
                <a:solidFill>
                  <a:schemeClr val="bg1"/>
                </a:solidFill>
              </a:rPr>
              <a:t>   </a:t>
            </a:r>
            <a:r>
              <a:rPr lang="en-US" sz="1800" b="1" dirty="0" smtClean="0">
                <a:solidFill>
                  <a:schemeClr val="bg1"/>
                </a:solidFill>
              </a:rPr>
              <a:t>  Anti -Rheumatic : To treat pains associated with rheumatism</a:t>
            </a:r>
          </a:p>
          <a:p>
            <a:pPr algn="just">
              <a:buNone/>
            </a:pPr>
            <a:r>
              <a:rPr lang="en-US" sz="1800" b="1" dirty="0" smtClean="0">
                <a:solidFill>
                  <a:schemeClr val="bg1"/>
                </a:solidFill>
              </a:rPr>
              <a:t>     Examples  are Salicylic acid derivatives:  Aspirin, </a:t>
            </a:r>
            <a:r>
              <a:rPr lang="en-US" sz="1800" b="1" dirty="0" err="1" smtClean="0">
                <a:solidFill>
                  <a:schemeClr val="bg1"/>
                </a:solidFill>
              </a:rPr>
              <a:t>Salicin</a:t>
            </a:r>
            <a:r>
              <a:rPr lang="en-US" sz="1800" b="1" dirty="0" smtClean="0">
                <a:solidFill>
                  <a:schemeClr val="bg1"/>
                </a:solidFill>
              </a:rPr>
              <a:t> </a:t>
            </a:r>
          </a:p>
          <a:p>
            <a:pPr algn="just">
              <a:buNone/>
            </a:pPr>
            <a:r>
              <a:rPr lang="en-US" sz="2000" b="1" dirty="0" smtClean="0">
                <a:solidFill>
                  <a:schemeClr val="bg1"/>
                </a:solidFill>
              </a:rPr>
              <a:t>     </a:t>
            </a:r>
          </a:p>
          <a:p>
            <a:pPr algn="just">
              <a:buNone/>
            </a:pPr>
            <a:r>
              <a:rPr lang="en-US" sz="2000" b="1" dirty="0" smtClean="0">
                <a:solidFill>
                  <a:schemeClr val="bg1"/>
                </a:solidFill>
              </a:rPr>
              <a:t>     </a:t>
            </a:r>
            <a:r>
              <a:rPr lang="en-US" sz="1800" b="1" dirty="0" smtClean="0">
                <a:solidFill>
                  <a:schemeClr val="bg1"/>
                </a:solidFill>
              </a:rPr>
              <a:t>Anti-Pyretic : To combat fever </a:t>
            </a:r>
          </a:p>
          <a:p>
            <a:pPr algn="just">
              <a:buNone/>
            </a:pPr>
            <a:r>
              <a:rPr lang="en-US" sz="1800" b="1" dirty="0" smtClean="0">
                <a:solidFill>
                  <a:schemeClr val="bg1"/>
                </a:solidFill>
              </a:rPr>
              <a:t>      Examples are 4-aminophenol derivatives:  </a:t>
            </a:r>
          </a:p>
          <a:p>
            <a:pPr algn="just">
              <a:buNone/>
            </a:pPr>
            <a:r>
              <a:rPr lang="en-US" sz="1800" b="1" dirty="0" smtClean="0">
                <a:solidFill>
                  <a:schemeClr val="bg1"/>
                </a:solidFill>
              </a:rPr>
              <a:t>       </a:t>
            </a:r>
            <a:r>
              <a:rPr lang="en-US" sz="1800" b="1" dirty="0" err="1" smtClean="0">
                <a:solidFill>
                  <a:schemeClr val="bg1"/>
                </a:solidFill>
              </a:rPr>
              <a:t>Paracetamol</a:t>
            </a:r>
            <a:r>
              <a:rPr lang="en-US" sz="1800" b="1" dirty="0" smtClean="0">
                <a:solidFill>
                  <a:schemeClr val="bg1"/>
                </a:solidFill>
              </a:rPr>
              <a:t>, </a:t>
            </a:r>
            <a:r>
              <a:rPr lang="en-US" sz="1800" b="1" dirty="0" err="1" smtClean="0">
                <a:solidFill>
                  <a:schemeClr val="bg1"/>
                </a:solidFill>
              </a:rPr>
              <a:t>Phenacetin</a:t>
            </a:r>
            <a:endParaRPr lang="en-US" sz="1800" b="1" dirty="0" smtClean="0">
              <a:solidFill>
                <a:schemeClr val="bg1"/>
              </a:solidFill>
            </a:endParaRPr>
          </a:p>
          <a:p>
            <a:pPr algn="just">
              <a:buNone/>
            </a:pPr>
            <a:r>
              <a:rPr lang="en-US" sz="1800" b="1" dirty="0" smtClean="0">
                <a:solidFill>
                  <a:schemeClr val="bg1"/>
                </a:solidFill>
              </a:rPr>
              <a:t>     </a:t>
            </a:r>
          </a:p>
          <a:p>
            <a:pPr algn="just">
              <a:buNone/>
            </a:pPr>
            <a:r>
              <a:rPr lang="en-US" sz="2000" b="1" dirty="0" smtClean="0">
                <a:solidFill>
                  <a:schemeClr val="bg1"/>
                </a:solidFill>
              </a:rPr>
              <a:t>     </a:t>
            </a:r>
            <a:r>
              <a:rPr lang="en-US" sz="1800" b="1" dirty="0" smtClean="0">
                <a:solidFill>
                  <a:schemeClr val="bg1"/>
                </a:solidFill>
              </a:rPr>
              <a:t>Anti-Inflammatory: To reduce inflammation </a:t>
            </a:r>
          </a:p>
          <a:p>
            <a:pPr algn="just">
              <a:buNone/>
            </a:pPr>
            <a:r>
              <a:rPr lang="en-US" sz="1800" b="1" dirty="0" smtClean="0">
                <a:solidFill>
                  <a:schemeClr val="bg1"/>
                </a:solidFill>
              </a:rPr>
              <a:t>     Examples are Aryl acetic acid derivatives:</a:t>
            </a:r>
          </a:p>
          <a:p>
            <a:pPr algn="just">
              <a:buNone/>
            </a:pPr>
            <a:r>
              <a:rPr lang="en-US" sz="1800" b="1" dirty="0" smtClean="0">
                <a:solidFill>
                  <a:schemeClr val="bg1"/>
                </a:solidFill>
              </a:rPr>
              <a:t>      Ibuprofen (</a:t>
            </a:r>
            <a:r>
              <a:rPr lang="en-US" sz="1800" b="1" dirty="0" err="1" smtClean="0">
                <a:solidFill>
                  <a:schemeClr val="bg1"/>
                </a:solidFill>
              </a:rPr>
              <a:t>Brufen</a:t>
            </a:r>
            <a:r>
              <a:rPr lang="en-US" sz="1800" b="1" dirty="0" smtClean="0">
                <a:solidFill>
                  <a:schemeClr val="bg1"/>
                </a:solidFill>
              </a:rPr>
              <a:t>)</a:t>
            </a:r>
            <a:endParaRPr lang="en-US" sz="1800" b="1" dirty="0">
              <a:solidFill>
                <a:schemeClr val="bg1"/>
              </a:solidFill>
            </a:endParaRPr>
          </a:p>
        </p:txBody>
      </p:sp>
      <p:pic>
        <p:nvPicPr>
          <p:cNvPr id="20484" name="Picture 4" descr="Ibuprofen | C13H18O2 | ChemSpider"/>
          <p:cNvPicPr>
            <a:picLocks noChangeAspect="1" noChangeArrowheads="1"/>
          </p:cNvPicPr>
          <p:nvPr/>
        </p:nvPicPr>
        <p:blipFill>
          <a:blip r:embed="rId2">
            <a:lum bright="100000" contrast="66000"/>
          </a:blip>
          <a:srcRect/>
          <a:stretch>
            <a:fillRect/>
          </a:stretch>
        </p:blipFill>
        <p:spPr bwMode="auto">
          <a:xfrm>
            <a:off x="5638800" y="5257800"/>
            <a:ext cx="1905000" cy="1905000"/>
          </a:xfrm>
          <a:prstGeom prst="rect">
            <a:avLst/>
          </a:prstGeom>
          <a:noFill/>
        </p:spPr>
      </p:pic>
      <p:pic>
        <p:nvPicPr>
          <p:cNvPr id="20486" name="Picture 6" descr="The structural formula of acetylsalicylic acid | Download Scientific Diagram"/>
          <p:cNvPicPr>
            <a:picLocks noChangeAspect="1" noChangeArrowheads="1"/>
          </p:cNvPicPr>
          <p:nvPr/>
        </p:nvPicPr>
        <p:blipFill>
          <a:blip r:embed="rId3">
            <a:lum bright="100000" contrast="77000"/>
          </a:blip>
          <a:srcRect l="23908" r="19330"/>
          <a:stretch>
            <a:fillRect/>
          </a:stretch>
        </p:blipFill>
        <p:spPr bwMode="auto">
          <a:xfrm>
            <a:off x="7739912" y="3200400"/>
            <a:ext cx="1159002" cy="972955"/>
          </a:xfrm>
          <a:prstGeom prst="rect">
            <a:avLst/>
          </a:prstGeom>
          <a:noFill/>
        </p:spPr>
      </p:pic>
      <p:pic>
        <p:nvPicPr>
          <p:cNvPr id="20488" name="Picture 8" descr="The structure of aspirin is:"/>
          <p:cNvPicPr>
            <a:picLocks noChangeAspect="1" noChangeArrowheads="1"/>
          </p:cNvPicPr>
          <p:nvPr/>
        </p:nvPicPr>
        <p:blipFill>
          <a:blip r:embed="rId4">
            <a:lum bright="100000" contrast="65000"/>
          </a:blip>
          <a:srcRect/>
          <a:stretch>
            <a:fillRect/>
          </a:stretch>
        </p:blipFill>
        <p:spPr bwMode="auto">
          <a:xfrm>
            <a:off x="5410200" y="4863862"/>
            <a:ext cx="1524000" cy="717789"/>
          </a:xfrm>
          <a:prstGeom prst="rect">
            <a:avLst/>
          </a:prstGeom>
          <a:noFill/>
        </p:spPr>
      </p:pic>
      <p:sp>
        <p:nvSpPr>
          <p:cNvPr id="8" name="TextBox 7"/>
          <p:cNvSpPr txBox="1"/>
          <p:nvPr/>
        </p:nvSpPr>
        <p:spPr>
          <a:xfrm>
            <a:off x="8153400" y="4114800"/>
            <a:ext cx="990600" cy="369332"/>
          </a:xfrm>
          <a:prstGeom prst="rect">
            <a:avLst/>
          </a:prstGeom>
          <a:noFill/>
        </p:spPr>
        <p:txBody>
          <a:bodyPr wrap="square" rtlCol="0">
            <a:spAutoFit/>
          </a:bodyPr>
          <a:lstStyle/>
          <a:p>
            <a:r>
              <a:rPr lang="en-US" b="1" dirty="0" smtClean="0">
                <a:solidFill>
                  <a:schemeClr val="bg1"/>
                </a:solidFill>
              </a:rPr>
              <a:t>Aspirin</a:t>
            </a:r>
            <a:endParaRPr lang="en-US" dirty="0"/>
          </a:p>
        </p:txBody>
      </p:sp>
      <p:sp>
        <p:nvSpPr>
          <p:cNvPr id="9" name="TextBox 8"/>
          <p:cNvSpPr txBox="1"/>
          <p:nvPr/>
        </p:nvSpPr>
        <p:spPr>
          <a:xfrm>
            <a:off x="7162800" y="5105400"/>
            <a:ext cx="1600200" cy="369332"/>
          </a:xfrm>
          <a:prstGeom prst="rect">
            <a:avLst/>
          </a:prstGeom>
          <a:noFill/>
        </p:spPr>
        <p:txBody>
          <a:bodyPr wrap="square" rtlCol="0">
            <a:spAutoFit/>
          </a:bodyPr>
          <a:lstStyle/>
          <a:p>
            <a:r>
              <a:rPr lang="en-US" b="1" dirty="0" err="1" smtClean="0">
                <a:solidFill>
                  <a:schemeClr val="bg1"/>
                </a:solidFill>
              </a:rPr>
              <a:t>Paracetamol</a:t>
            </a:r>
            <a:endParaRPr lang="en-US" dirty="0"/>
          </a:p>
        </p:txBody>
      </p:sp>
      <p:sp>
        <p:nvSpPr>
          <p:cNvPr id="10" name="TextBox 9"/>
          <p:cNvSpPr txBox="1"/>
          <p:nvPr/>
        </p:nvSpPr>
        <p:spPr>
          <a:xfrm>
            <a:off x="7620000" y="6019800"/>
            <a:ext cx="1219200" cy="369332"/>
          </a:xfrm>
          <a:prstGeom prst="rect">
            <a:avLst/>
          </a:prstGeom>
          <a:noFill/>
        </p:spPr>
        <p:txBody>
          <a:bodyPr wrap="square" rtlCol="0">
            <a:spAutoFit/>
          </a:bodyPr>
          <a:lstStyle/>
          <a:p>
            <a:r>
              <a:rPr lang="en-US" b="1" dirty="0" smtClean="0">
                <a:solidFill>
                  <a:schemeClr val="bg1"/>
                </a:solidFill>
              </a:rPr>
              <a:t>Ibuprofen</a:t>
            </a:r>
            <a:endParaRPr lang="en-US" dirty="0"/>
          </a:p>
        </p:txBody>
      </p:sp>
      <p:pic>
        <p:nvPicPr>
          <p:cNvPr id="1030" name="Picture 6" descr="Phenacetin (CAS 62-44-2) | Glentham Life Sciences"/>
          <p:cNvPicPr>
            <a:picLocks noChangeAspect="1" noChangeArrowheads="1"/>
          </p:cNvPicPr>
          <p:nvPr/>
        </p:nvPicPr>
        <p:blipFill>
          <a:blip r:embed="rId5">
            <a:lum bright="100000" contrast="98000"/>
          </a:blip>
          <a:srcRect t="15990" b="23259"/>
          <a:stretch>
            <a:fillRect/>
          </a:stretch>
        </p:blipFill>
        <p:spPr bwMode="auto">
          <a:xfrm rot="4705770">
            <a:off x="6362123" y="3187972"/>
            <a:ext cx="1936166" cy="878724"/>
          </a:xfrm>
          <a:prstGeom prst="rect">
            <a:avLst/>
          </a:prstGeom>
          <a:noFill/>
        </p:spPr>
      </p:pic>
      <p:sp>
        <p:nvSpPr>
          <p:cNvPr id="13" name="TextBox 12"/>
          <p:cNvSpPr txBox="1"/>
          <p:nvPr/>
        </p:nvSpPr>
        <p:spPr>
          <a:xfrm>
            <a:off x="7086600" y="4495800"/>
            <a:ext cx="1295400" cy="369332"/>
          </a:xfrm>
          <a:prstGeom prst="rect">
            <a:avLst/>
          </a:prstGeom>
          <a:noFill/>
        </p:spPr>
        <p:txBody>
          <a:bodyPr wrap="square" rtlCol="0">
            <a:spAutoFit/>
          </a:bodyPr>
          <a:lstStyle/>
          <a:p>
            <a:r>
              <a:rPr lang="en-US" b="1" dirty="0" err="1" smtClean="0">
                <a:solidFill>
                  <a:schemeClr val="bg1"/>
                </a:solidFill>
              </a:rPr>
              <a:t>Phenacetin</a:t>
            </a:r>
            <a:endParaRPr lang="en-US" b="1" dirty="0">
              <a:solidFill>
                <a:schemeClr val="bg1"/>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 calcmode="lin" valueType="num">
                                      <p:cBhvr additive="base">
                                        <p:cTn id="4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 calcmode="lin" valueType="num">
                                      <p:cBhvr additive="base">
                                        <p:cTn id="54"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 calcmode="lin" valueType="num">
                                      <p:cBhvr additive="base">
                                        <p:cTn id="60"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3">
                                            <p:txEl>
                                              <p:pRg st="10" end="10"/>
                                            </p:txEl>
                                          </p:spTgt>
                                        </p:tgtEl>
                                        <p:attrNameLst>
                                          <p:attrName>style.visibility</p:attrName>
                                        </p:attrNameLst>
                                      </p:cBhvr>
                                      <p:to>
                                        <p:strVal val="visible"/>
                                      </p:to>
                                    </p:set>
                                    <p:anim calcmode="lin" valueType="num">
                                      <p:cBhvr additive="base">
                                        <p:cTn id="66"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3">
                                            <p:txEl>
                                              <p:pRg st="11" end="11"/>
                                            </p:txEl>
                                          </p:spTgt>
                                        </p:tgtEl>
                                        <p:attrNameLst>
                                          <p:attrName>style.visibility</p:attrName>
                                        </p:attrNameLst>
                                      </p:cBhvr>
                                      <p:to>
                                        <p:strVal val="visible"/>
                                      </p:to>
                                    </p:set>
                                    <p:anim calcmode="lin" valueType="num">
                                      <p:cBhvr additive="base">
                                        <p:cTn id="72"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3">
                                            <p:txEl>
                                              <p:pRg st="12" end="12"/>
                                            </p:txEl>
                                          </p:spTgt>
                                        </p:tgtEl>
                                        <p:attrNameLst>
                                          <p:attrName>style.visibility</p:attrName>
                                        </p:attrNameLst>
                                      </p:cBhvr>
                                      <p:to>
                                        <p:strVal val="visible"/>
                                      </p:to>
                                    </p:set>
                                    <p:anim calcmode="lin" valueType="num">
                                      <p:cBhvr additive="base">
                                        <p:cTn id="78"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3">
                                            <p:txEl>
                                              <p:pRg st="13" end="13"/>
                                            </p:txEl>
                                          </p:spTgt>
                                        </p:tgtEl>
                                        <p:attrNameLst>
                                          <p:attrName>style.visibility</p:attrName>
                                        </p:attrNameLst>
                                      </p:cBhvr>
                                      <p:to>
                                        <p:strVal val="visible"/>
                                      </p:to>
                                    </p:set>
                                    <p:anim calcmode="lin" valueType="num">
                                      <p:cBhvr additive="base">
                                        <p:cTn id="84"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Analgesics</a:t>
            </a:r>
            <a:endParaRPr lang="en-US" dirty="0">
              <a:solidFill>
                <a:schemeClr val="bg1"/>
              </a:solidFill>
            </a:endParaRPr>
          </a:p>
        </p:txBody>
      </p:sp>
      <p:sp>
        <p:nvSpPr>
          <p:cNvPr id="3" name="Content Placeholder 2"/>
          <p:cNvSpPr>
            <a:spLocks noGrp="1"/>
          </p:cNvSpPr>
          <p:nvPr>
            <p:ph idx="1"/>
          </p:nvPr>
        </p:nvSpPr>
        <p:spPr/>
        <p:txBody>
          <a:bodyPr>
            <a:normAutofit/>
          </a:bodyPr>
          <a:lstStyle/>
          <a:p>
            <a:pPr>
              <a:buNone/>
            </a:pPr>
            <a:r>
              <a:rPr lang="en-US" sz="2800" dirty="0" smtClean="0">
                <a:solidFill>
                  <a:schemeClr val="bg1"/>
                </a:solidFill>
              </a:rPr>
              <a:t>    Narcotic analgesics: These are the analgesics when used in overdose, cause addiction. Morphine and its  analogues (derivatives) fall in this class. Morphine once used before surgery during operation. Heroine, a derivative of morphine is infamous for its addictive power. </a:t>
            </a:r>
            <a:endParaRPr lang="en-US" sz="2800" dirty="0">
              <a:solidFill>
                <a:schemeClr val="bg1"/>
              </a:solidFill>
            </a:endParaRPr>
          </a:p>
        </p:txBody>
      </p:sp>
      <p:pic>
        <p:nvPicPr>
          <p:cNvPr id="1028" name="Picture 4" descr="Morphine - Wikipedia"/>
          <p:cNvPicPr>
            <a:picLocks noChangeAspect="1" noChangeArrowheads="1"/>
          </p:cNvPicPr>
          <p:nvPr/>
        </p:nvPicPr>
        <p:blipFill>
          <a:blip r:embed="rId2" cstate="print">
            <a:lum bright="74000" contrast="42000"/>
          </a:blip>
          <a:srcRect/>
          <a:stretch>
            <a:fillRect/>
          </a:stretch>
        </p:blipFill>
        <p:spPr bwMode="auto">
          <a:xfrm>
            <a:off x="1828801" y="4114801"/>
            <a:ext cx="2209799" cy="1878329"/>
          </a:xfrm>
          <a:prstGeom prst="rect">
            <a:avLst/>
          </a:prstGeom>
          <a:noFill/>
        </p:spPr>
      </p:pic>
      <p:sp>
        <p:nvSpPr>
          <p:cNvPr id="1030" name="AutoShape 6" descr="Heroin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32" name="AutoShape 8" descr="Heroin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34" name="Picture 10" descr="Heroin - Heroine.svg"/>
          <p:cNvPicPr>
            <a:picLocks noChangeAspect="1" noChangeArrowheads="1"/>
          </p:cNvPicPr>
          <p:nvPr/>
        </p:nvPicPr>
        <p:blipFill>
          <a:blip r:embed="rId3">
            <a:lum bright="100000" contrast="36000"/>
          </a:blip>
          <a:srcRect/>
          <a:stretch>
            <a:fillRect/>
          </a:stretch>
        </p:blipFill>
        <p:spPr bwMode="auto">
          <a:xfrm>
            <a:off x="5562600" y="4191000"/>
            <a:ext cx="2860291" cy="1904999"/>
          </a:xfrm>
          <a:prstGeom prst="rect">
            <a:avLst/>
          </a:prstGeom>
          <a:noFill/>
        </p:spPr>
      </p:pic>
      <p:sp>
        <p:nvSpPr>
          <p:cNvPr id="9" name="TextBox 8"/>
          <p:cNvSpPr txBox="1"/>
          <p:nvPr/>
        </p:nvSpPr>
        <p:spPr>
          <a:xfrm>
            <a:off x="2057400" y="6248400"/>
            <a:ext cx="1524000" cy="369332"/>
          </a:xfrm>
          <a:prstGeom prst="rect">
            <a:avLst/>
          </a:prstGeom>
          <a:noFill/>
        </p:spPr>
        <p:txBody>
          <a:bodyPr wrap="square" rtlCol="0">
            <a:spAutoFit/>
          </a:bodyPr>
          <a:lstStyle/>
          <a:p>
            <a:r>
              <a:rPr lang="en-US" b="1" dirty="0" smtClean="0">
                <a:solidFill>
                  <a:schemeClr val="bg1"/>
                </a:solidFill>
              </a:rPr>
              <a:t>Morphine</a:t>
            </a:r>
            <a:endParaRPr lang="en-US" b="1" dirty="0">
              <a:solidFill>
                <a:schemeClr val="bg1"/>
              </a:solidFill>
            </a:endParaRPr>
          </a:p>
        </p:txBody>
      </p:sp>
      <p:sp>
        <p:nvSpPr>
          <p:cNvPr id="10" name="TextBox 9"/>
          <p:cNvSpPr txBox="1"/>
          <p:nvPr/>
        </p:nvSpPr>
        <p:spPr>
          <a:xfrm>
            <a:off x="6324600" y="6248400"/>
            <a:ext cx="1524000" cy="369332"/>
          </a:xfrm>
          <a:prstGeom prst="rect">
            <a:avLst/>
          </a:prstGeom>
          <a:noFill/>
        </p:spPr>
        <p:txBody>
          <a:bodyPr wrap="square" rtlCol="0">
            <a:spAutoFit/>
          </a:bodyPr>
          <a:lstStyle/>
          <a:p>
            <a:r>
              <a:rPr lang="en-US" b="1" dirty="0" smtClean="0">
                <a:solidFill>
                  <a:schemeClr val="bg1"/>
                </a:solidFill>
              </a:rPr>
              <a:t>Heroine</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7772400" cy="639762"/>
          </a:xfrm>
        </p:spPr>
        <p:txBody>
          <a:bodyPr>
            <a:normAutofit fontScale="90000"/>
          </a:bodyPr>
          <a:lstStyle/>
          <a:p>
            <a:r>
              <a:rPr lang="en-US" dirty="0" smtClean="0">
                <a:solidFill>
                  <a:schemeClr val="bg1"/>
                </a:solidFill>
              </a:rPr>
              <a:t>Aspirin</a:t>
            </a:r>
            <a:endParaRPr lang="en-US" dirty="0">
              <a:solidFill>
                <a:schemeClr val="bg1"/>
              </a:solidFill>
            </a:endParaRPr>
          </a:p>
        </p:txBody>
      </p:sp>
      <p:sp>
        <p:nvSpPr>
          <p:cNvPr id="3" name="Content Placeholder 2"/>
          <p:cNvSpPr>
            <a:spLocks noGrp="1"/>
          </p:cNvSpPr>
          <p:nvPr>
            <p:ph idx="1"/>
          </p:nvPr>
        </p:nvSpPr>
        <p:spPr>
          <a:xfrm>
            <a:off x="533400" y="609600"/>
            <a:ext cx="8229600" cy="1066800"/>
          </a:xfrm>
        </p:spPr>
        <p:txBody>
          <a:bodyPr/>
          <a:lstStyle/>
          <a:p>
            <a:pPr algn="ctr">
              <a:buNone/>
            </a:pPr>
            <a:r>
              <a:rPr lang="en-US" dirty="0" smtClean="0"/>
              <a:t>   </a:t>
            </a:r>
            <a:r>
              <a:rPr lang="en-US" dirty="0" smtClean="0">
                <a:solidFill>
                  <a:schemeClr val="bg1"/>
                </a:solidFill>
              </a:rPr>
              <a:t>Aspirin falls in the class of non narcotic analgesic. It is anti-rheumatic.</a:t>
            </a:r>
            <a:endParaRPr lang="en-US" dirty="0">
              <a:solidFill>
                <a:schemeClr val="bg1"/>
              </a:solidFill>
            </a:endParaRPr>
          </a:p>
        </p:txBody>
      </p:sp>
      <p:sp>
        <p:nvSpPr>
          <p:cNvPr id="4" name="TextBox 3"/>
          <p:cNvSpPr txBox="1"/>
          <p:nvPr/>
        </p:nvSpPr>
        <p:spPr>
          <a:xfrm>
            <a:off x="609600" y="2362200"/>
            <a:ext cx="8001000" cy="369332"/>
          </a:xfrm>
          <a:prstGeom prst="rect">
            <a:avLst/>
          </a:prstGeom>
          <a:noFill/>
        </p:spPr>
        <p:txBody>
          <a:bodyPr wrap="square" rtlCol="0">
            <a:spAutoFit/>
          </a:bodyPr>
          <a:lstStyle/>
          <a:p>
            <a:endParaRPr lang="en-US" dirty="0"/>
          </a:p>
        </p:txBody>
      </p:sp>
      <p:sp>
        <p:nvSpPr>
          <p:cNvPr id="5" name="TextBox 4"/>
          <p:cNvSpPr txBox="1"/>
          <p:nvPr/>
        </p:nvSpPr>
        <p:spPr>
          <a:xfrm>
            <a:off x="1143000" y="1600200"/>
            <a:ext cx="7391400" cy="7478970"/>
          </a:xfrm>
          <a:prstGeom prst="rect">
            <a:avLst/>
          </a:prstGeom>
          <a:noFill/>
        </p:spPr>
        <p:txBody>
          <a:bodyPr wrap="square" rtlCol="0">
            <a:spAutoFit/>
          </a:bodyPr>
          <a:lstStyle/>
          <a:p>
            <a:pPr algn="ctr"/>
            <a:endParaRPr lang="en-US" sz="2000" b="1" dirty="0" smtClean="0">
              <a:solidFill>
                <a:schemeClr val="bg1"/>
              </a:solidFill>
            </a:endParaRPr>
          </a:p>
          <a:p>
            <a:pPr algn="ctr"/>
            <a:r>
              <a:rPr lang="en-US" sz="2000" b="1" dirty="0" smtClean="0">
                <a:solidFill>
                  <a:schemeClr val="bg1"/>
                </a:solidFill>
              </a:rPr>
              <a:t>Preparation</a:t>
            </a:r>
          </a:p>
          <a:p>
            <a:endParaRPr lang="en-US" sz="2000" b="1" dirty="0" smtClean="0">
              <a:solidFill>
                <a:schemeClr val="bg1"/>
              </a:solidFill>
            </a:endParaRPr>
          </a:p>
          <a:p>
            <a:r>
              <a:rPr lang="en-US" sz="2400" b="1" dirty="0" smtClean="0">
                <a:solidFill>
                  <a:schemeClr val="bg1"/>
                </a:solidFill>
              </a:rPr>
              <a:t>Ortho hydroxy benzoic acid (salicylic acid) is reacted with acetic anhydride in presence of catalytic amount of concentrated sulfuric acid. </a:t>
            </a:r>
          </a:p>
          <a:p>
            <a:endParaRPr lang="en-US" sz="2400" b="1" dirty="0" smtClean="0">
              <a:solidFill>
                <a:schemeClr val="bg1"/>
              </a:solidFill>
            </a:endParaRPr>
          </a:p>
          <a:p>
            <a:r>
              <a:rPr lang="en-US" sz="2400" b="1" dirty="0" smtClean="0">
                <a:solidFill>
                  <a:schemeClr val="bg1"/>
                </a:solidFill>
              </a:rPr>
              <a:t>The temperature is maintained at 50-60 </a:t>
            </a:r>
            <a:r>
              <a:rPr lang="en-US" sz="2400" b="1" baseline="30000" dirty="0" smtClean="0">
                <a:solidFill>
                  <a:schemeClr val="bg1"/>
                </a:solidFill>
              </a:rPr>
              <a:t>o </a:t>
            </a:r>
            <a:r>
              <a:rPr lang="en-US" sz="2400" b="1" dirty="0" smtClean="0">
                <a:solidFill>
                  <a:schemeClr val="bg1"/>
                </a:solidFill>
              </a:rPr>
              <a:t>C for about half an hour.</a:t>
            </a:r>
          </a:p>
          <a:p>
            <a:r>
              <a:rPr lang="en-US" sz="2400" b="1" dirty="0" smtClean="0">
                <a:solidFill>
                  <a:schemeClr val="bg1"/>
                </a:solidFill>
              </a:rPr>
              <a:t>The reaction medium is continuously stirred. </a:t>
            </a:r>
          </a:p>
          <a:p>
            <a:endParaRPr lang="en-US" sz="2400" b="1" dirty="0" smtClean="0">
              <a:solidFill>
                <a:schemeClr val="bg1"/>
              </a:solidFill>
            </a:endParaRPr>
          </a:p>
          <a:p>
            <a:r>
              <a:rPr lang="en-US" sz="2400" b="1" dirty="0" smtClean="0">
                <a:solidFill>
                  <a:schemeClr val="bg1"/>
                </a:solidFill>
              </a:rPr>
              <a:t>Aspirin is precipitated after pouring the medium in ice cold water.</a:t>
            </a: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endParaRPr lang="en-US" sz="2000" b="1" dirty="0" smtClean="0">
              <a:solidFill>
                <a:schemeClr val="bg1"/>
              </a:solidFill>
            </a:endParaRPr>
          </a:p>
          <a:p>
            <a:pPr algn="ctr"/>
            <a:r>
              <a:rPr lang="en-US" sz="2000" b="1" dirty="0" smtClean="0">
                <a:solidFill>
                  <a:schemeClr val="bg1"/>
                </a:solidFill>
              </a:rPr>
              <a:t> </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Synthesis </a:t>
            </a:r>
            <a:endParaRPr lang="en-US" b="1" dirty="0">
              <a:solidFill>
                <a:schemeClr val="bg1"/>
              </a:solidFill>
            </a:endParaRPr>
          </a:p>
        </p:txBody>
      </p:sp>
      <p:graphicFrame>
        <p:nvGraphicFramePr>
          <p:cNvPr id="1026" name="Object 2"/>
          <p:cNvGraphicFramePr>
            <a:graphicFrameLocks noChangeAspect="1"/>
          </p:cNvGraphicFramePr>
          <p:nvPr/>
        </p:nvGraphicFramePr>
        <p:xfrm>
          <a:off x="762000" y="1752600"/>
          <a:ext cx="1097525" cy="990600"/>
        </p:xfrm>
        <a:graphic>
          <a:graphicData uri="http://schemas.openxmlformats.org/presentationml/2006/ole">
            <p:oleObj spid="_x0000_s1026" name="CS ChemDraw Drawing" r:id="rId3" imgW="1416998" imgH="1279939" progId="ChemDraw.Document.6.0">
              <p:embed/>
            </p:oleObj>
          </a:graphicData>
        </a:graphic>
      </p:graphicFrame>
      <p:graphicFrame>
        <p:nvGraphicFramePr>
          <p:cNvPr id="1028" name="Object 4"/>
          <p:cNvGraphicFramePr>
            <a:graphicFrameLocks noChangeAspect="1"/>
          </p:cNvGraphicFramePr>
          <p:nvPr/>
        </p:nvGraphicFramePr>
        <p:xfrm>
          <a:off x="2057400" y="2209800"/>
          <a:ext cx="3048000" cy="115887"/>
        </p:xfrm>
        <a:graphic>
          <a:graphicData uri="http://schemas.openxmlformats.org/presentationml/2006/ole">
            <p:oleObj spid="_x0000_s1027" name="CS ChemDraw Drawing" r:id="rId4" imgW="1576857" imgH="115220" progId="ChemDraw.Document.6.0">
              <p:embed/>
            </p:oleObj>
          </a:graphicData>
        </a:graphic>
      </p:graphicFrame>
      <p:graphicFrame>
        <p:nvGraphicFramePr>
          <p:cNvPr id="1029" name="Object 5"/>
          <p:cNvGraphicFramePr>
            <a:graphicFrameLocks noChangeAspect="1"/>
          </p:cNvGraphicFramePr>
          <p:nvPr/>
        </p:nvGraphicFramePr>
        <p:xfrm>
          <a:off x="2667001" y="1219201"/>
          <a:ext cx="386952" cy="838200"/>
        </p:xfrm>
        <a:graphic>
          <a:graphicData uri="http://schemas.openxmlformats.org/presentationml/2006/ole">
            <p:oleObj spid="_x0000_s1028" name="CS ChemDraw Drawing" r:id="rId5" imgW="525619" imgH="1137846" progId="ChemDraw.Document.6.0">
              <p:embed/>
            </p:oleObj>
          </a:graphicData>
        </a:graphic>
      </p:graphicFrame>
      <p:sp>
        <p:nvSpPr>
          <p:cNvPr id="8" name="Rectangle 7"/>
          <p:cNvSpPr/>
          <p:nvPr/>
        </p:nvSpPr>
        <p:spPr>
          <a:xfrm>
            <a:off x="2438400" y="2362200"/>
            <a:ext cx="1828800" cy="646331"/>
          </a:xfrm>
          <a:prstGeom prst="rect">
            <a:avLst/>
          </a:prstGeom>
        </p:spPr>
        <p:txBody>
          <a:bodyPr wrap="square">
            <a:spAutoFit/>
          </a:bodyPr>
          <a:lstStyle/>
          <a:p>
            <a:pPr algn="ctr"/>
            <a:r>
              <a:rPr lang="en-US" b="1" dirty="0" smtClean="0">
                <a:solidFill>
                  <a:schemeClr val="bg1"/>
                </a:solidFill>
              </a:rPr>
              <a:t>Conc. H</a:t>
            </a:r>
            <a:r>
              <a:rPr lang="en-US" sz="1200" b="1" dirty="0" smtClean="0">
                <a:solidFill>
                  <a:schemeClr val="bg1"/>
                </a:solidFill>
              </a:rPr>
              <a:t>2</a:t>
            </a:r>
            <a:r>
              <a:rPr lang="en-US" b="1" dirty="0" smtClean="0">
                <a:solidFill>
                  <a:schemeClr val="bg1"/>
                </a:solidFill>
              </a:rPr>
              <a:t>SO</a:t>
            </a:r>
            <a:r>
              <a:rPr lang="en-US" sz="1200" b="1" dirty="0" smtClean="0">
                <a:solidFill>
                  <a:schemeClr val="bg1"/>
                </a:solidFill>
              </a:rPr>
              <a:t>4</a:t>
            </a:r>
          </a:p>
          <a:p>
            <a:pPr algn="ctr"/>
            <a:r>
              <a:rPr lang="en-US" b="1" dirty="0" smtClean="0">
                <a:solidFill>
                  <a:schemeClr val="bg1"/>
                </a:solidFill>
              </a:rPr>
              <a:t>Catalytic amount</a:t>
            </a:r>
            <a:endParaRPr lang="en-US" b="1" dirty="0">
              <a:solidFill>
                <a:schemeClr val="bg1"/>
              </a:solidFill>
            </a:endParaRPr>
          </a:p>
        </p:txBody>
      </p:sp>
      <p:graphicFrame>
        <p:nvGraphicFramePr>
          <p:cNvPr id="1030" name="Object 6"/>
          <p:cNvGraphicFramePr>
            <a:graphicFrameLocks noChangeAspect="1"/>
          </p:cNvGraphicFramePr>
          <p:nvPr/>
        </p:nvGraphicFramePr>
        <p:xfrm>
          <a:off x="5181600" y="1600200"/>
          <a:ext cx="1268722" cy="1066800"/>
        </p:xfrm>
        <a:graphic>
          <a:graphicData uri="http://schemas.openxmlformats.org/presentationml/2006/ole">
            <p:oleObj spid="_x0000_s1029" name="CS ChemDraw Drawing" r:id="rId6" imgW="1724929" imgH="1450377" progId="ChemDraw.Document.6.0">
              <p:embed/>
            </p:oleObj>
          </a:graphicData>
        </a:graphic>
      </p:graphicFrame>
      <p:graphicFrame>
        <p:nvGraphicFramePr>
          <p:cNvPr id="1031" name="Object 7"/>
          <p:cNvGraphicFramePr>
            <a:graphicFrameLocks noChangeAspect="1"/>
          </p:cNvGraphicFramePr>
          <p:nvPr/>
        </p:nvGraphicFramePr>
        <p:xfrm>
          <a:off x="609600" y="3048000"/>
          <a:ext cx="863600" cy="1365250"/>
        </p:xfrm>
        <a:graphic>
          <a:graphicData uri="http://schemas.openxmlformats.org/presentationml/2006/ole">
            <p:oleObj spid="_x0000_s1030" name="CS ChemDraw Drawing" r:id="rId7" imgW="863753" imgH="1364974" progId="ChemDraw.Document.6.0">
              <p:embed/>
            </p:oleObj>
          </a:graphicData>
        </a:graphic>
      </p:graphicFrame>
      <p:graphicFrame>
        <p:nvGraphicFramePr>
          <p:cNvPr id="1032" name="Object 8"/>
          <p:cNvGraphicFramePr>
            <a:graphicFrameLocks noChangeAspect="1"/>
          </p:cNvGraphicFramePr>
          <p:nvPr/>
        </p:nvGraphicFramePr>
        <p:xfrm>
          <a:off x="1371600" y="2895600"/>
          <a:ext cx="835025" cy="455613"/>
        </p:xfrm>
        <a:graphic>
          <a:graphicData uri="http://schemas.openxmlformats.org/presentationml/2006/ole">
            <p:oleObj spid="_x0000_s1031" name="CS ChemDraw Drawing" r:id="rId8" imgW="835023" imgH="455359" progId="ChemDraw.Document.6.0">
              <p:embed/>
            </p:oleObj>
          </a:graphicData>
        </a:graphic>
      </p:graphicFrame>
      <p:graphicFrame>
        <p:nvGraphicFramePr>
          <p:cNvPr id="1033" name="Object 9"/>
          <p:cNvGraphicFramePr>
            <a:graphicFrameLocks noChangeAspect="1"/>
          </p:cNvGraphicFramePr>
          <p:nvPr/>
        </p:nvGraphicFramePr>
        <p:xfrm>
          <a:off x="2057400" y="3276600"/>
          <a:ext cx="231775" cy="327025"/>
        </p:xfrm>
        <a:graphic>
          <a:graphicData uri="http://schemas.openxmlformats.org/presentationml/2006/ole">
            <p:oleObj spid="_x0000_s1032" name="CS ChemDraw Drawing" r:id="rId9" imgW="231316" imgH="327255" progId="ChemDraw.Document.6.0">
              <p:embed/>
            </p:oleObj>
          </a:graphicData>
        </a:graphic>
      </p:graphicFrame>
      <p:graphicFrame>
        <p:nvGraphicFramePr>
          <p:cNvPr id="1034" name="Object 10"/>
          <p:cNvGraphicFramePr>
            <a:graphicFrameLocks noChangeAspect="1"/>
          </p:cNvGraphicFramePr>
          <p:nvPr/>
        </p:nvGraphicFramePr>
        <p:xfrm>
          <a:off x="1524000" y="3657600"/>
          <a:ext cx="1128713" cy="115887"/>
        </p:xfrm>
        <a:graphic>
          <a:graphicData uri="http://schemas.openxmlformats.org/presentationml/2006/ole">
            <p:oleObj spid="_x0000_s1033" name="CS ChemDraw Drawing" r:id="rId10" imgW="1128957" imgH="115588" progId="ChemDraw.Document.6.0">
              <p:embed/>
            </p:oleObj>
          </a:graphicData>
        </a:graphic>
      </p:graphicFrame>
      <p:graphicFrame>
        <p:nvGraphicFramePr>
          <p:cNvPr id="1035" name="Object 11"/>
          <p:cNvGraphicFramePr>
            <a:graphicFrameLocks noChangeAspect="1"/>
          </p:cNvGraphicFramePr>
          <p:nvPr/>
        </p:nvGraphicFramePr>
        <p:xfrm>
          <a:off x="2971800" y="3124200"/>
          <a:ext cx="1093787" cy="1376363"/>
        </p:xfrm>
        <a:graphic>
          <a:graphicData uri="http://schemas.openxmlformats.org/presentationml/2006/ole">
            <p:oleObj spid="_x0000_s1034" name="CS ChemDraw Drawing" r:id="rId11" imgW="1093965" imgH="1375649" progId="ChemDraw.Document.6.0">
              <p:embed/>
            </p:oleObj>
          </a:graphicData>
        </a:graphic>
      </p:graphicFrame>
      <p:graphicFrame>
        <p:nvGraphicFramePr>
          <p:cNvPr id="1036" name="Object 12"/>
          <p:cNvGraphicFramePr>
            <a:graphicFrameLocks noChangeAspect="1"/>
          </p:cNvGraphicFramePr>
          <p:nvPr/>
        </p:nvGraphicFramePr>
        <p:xfrm>
          <a:off x="4038600" y="3352801"/>
          <a:ext cx="1322493" cy="838200"/>
        </p:xfrm>
        <a:graphic>
          <a:graphicData uri="http://schemas.openxmlformats.org/presentationml/2006/ole">
            <p:oleObj spid="_x0000_s1035" name="CS ChemDraw Drawing" r:id="rId12" imgW="1578330" imgH="999435" progId="ChemDraw.Document.6.0">
              <p:embed/>
            </p:oleObj>
          </a:graphicData>
        </a:graphic>
      </p:graphicFrame>
      <p:graphicFrame>
        <p:nvGraphicFramePr>
          <p:cNvPr id="1037" name="Object 13"/>
          <p:cNvGraphicFramePr>
            <a:graphicFrameLocks noChangeAspect="1"/>
          </p:cNvGraphicFramePr>
          <p:nvPr/>
        </p:nvGraphicFramePr>
        <p:xfrm>
          <a:off x="3200400" y="3581400"/>
          <a:ext cx="1630363" cy="1406525"/>
        </p:xfrm>
        <a:graphic>
          <a:graphicData uri="http://schemas.openxmlformats.org/presentationml/2006/ole">
            <p:oleObj spid="_x0000_s1036" name="CS ChemDraw Drawing" r:id="rId13" imgW="1630266" imgH="1406203" progId="ChemDraw.Document.6.0">
              <p:embed/>
            </p:oleObj>
          </a:graphicData>
        </a:graphic>
      </p:graphicFrame>
      <p:graphicFrame>
        <p:nvGraphicFramePr>
          <p:cNvPr id="1038" name="Object 14"/>
          <p:cNvGraphicFramePr>
            <a:graphicFrameLocks noChangeAspect="1"/>
          </p:cNvGraphicFramePr>
          <p:nvPr/>
        </p:nvGraphicFramePr>
        <p:xfrm>
          <a:off x="6781800" y="3276600"/>
          <a:ext cx="1905000" cy="1292952"/>
        </p:xfrm>
        <a:graphic>
          <a:graphicData uri="http://schemas.openxmlformats.org/presentationml/2006/ole">
            <p:oleObj spid="_x0000_s1037" name="CS ChemDraw Drawing" r:id="rId14" imgW="2372467" imgH="1610507" progId="ChemDraw.Document.6.0">
              <p:embed/>
            </p:oleObj>
          </a:graphicData>
        </a:graphic>
      </p:graphicFrame>
      <p:graphicFrame>
        <p:nvGraphicFramePr>
          <p:cNvPr id="1040" name="Object 16"/>
          <p:cNvGraphicFramePr>
            <a:graphicFrameLocks noChangeAspect="1"/>
          </p:cNvGraphicFramePr>
          <p:nvPr/>
        </p:nvGraphicFramePr>
        <p:xfrm>
          <a:off x="5486400" y="3810000"/>
          <a:ext cx="1052513" cy="115887"/>
        </p:xfrm>
        <a:graphic>
          <a:graphicData uri="http://schemas.openxmlformats.org/presentationml/2006/ole">
            <p:oleObj spid="_x0000_s1038" name="CS ChemDraw Drawing" r:id="rId15" imgW="1586433" imgH="115220" progId="ChemDraw.Document.6.0">
              <p:embed/>
            </p:oleObj>
          </a:graphicData>
        </a:graphic>
      </p:graphicFrame>
      <p:graphicFrame>
        <p:nvGraphicFramePr>
          <p:cNvPr id="1041" name="Object 17"/>
          <p:cNvGraphicFramePr>
            <a:graphicFrameLocks noChangeAspect="1"/>
          </p:cNvGraphicFramePr>
          <p:nvPr/>
        </p:nvGraphicFramePr>
        <p:xfrm>
          <a:off x="5562600" y="3962400"/>
          <a:ext cx="990600" cy="117475"/>
        </p:xfrm>
        <a:graphic>
          <a:graphicData uri="http://schemas.openxmlformats.org/presentationml/2006/ole">
            <p:oleObj spid="_x0000_s1039" name="CS ChemDraw Drawing" r:id="rId16" imgW="1292131" imgH="117061" progId="ChemDraw.Document.6.0">
              <p:embed/>
            </p:oleObj>
          </a:graphicData>
        </a:graphic>
      </p:graphicFrame>
      <p:graphicFrame>
        <p:nvGraphicFramePr>
          <p:cNvPr id="1042" name="Object 18"/>
          <p:cNvGraphicFramePr>
            <a:graphicFrameLocks noChangeAspect="1"/>
          </p:cNvGraphicFramePr>
          <p:nvPr/>
        </p:nvGraphicFramePr>
        <p:xfrm>
          <a:off x="1905000" y="5105400"/>
          <a:ext cx="2147183" cy="1457325"/>
        </p:xfrm>
        <a:graphic>
          <a:graphicData uri="http://schemas.openxmlformats.org/presentationml/2006/ole">
            <p:oleObj spid="_x0000_s1040" name="CS ChemDraw Drawing" r:id="rId17" imgW="2372467" imgH="1609035" progId="ChemDraw.Document.6.0">
              <p:embed/>
            </p:oleObj>
          </a:graphicData>
        </a:graphic>
      </p:graphicFrame>
      <p:graphicFrame>
        <p:nvGraphicFramePr>
          <p:cNvPr id="1043" name="Object 19"/>
          <p:cNvGraphicFramePr>
            <a:graphicFrameLocks noChangeAspect="1"/>
          </p:cNvGraphicFramePr>
          <p:nvPr/>
        </p:nvGraphicFramePr>
        <p:xfrm>
          <a:off x="228601" y="5867400"/>
          <a:ext cx="1143000" cy="115887"/>
        </p:xfrm>
        <a:graphic>
          <a:graphicData uri="http://schemas.openxmlformats.org/presentationml/2006/ole">
            <p:oleObj spid="_x0000_s1041" name="CS ChemDraw Drawing" r:id="rId18" imgW="1548126" imgH="115220" progId="ChemDraw.Document.6.0">
              <p:embed/>
            </p:oleObj>
          </a:graphicData>
        </a:graphic>
      </p:graphicFrame>
      <p:graphicFrame>
        <p:nvGraphicFramePr>
          <p:cNvPr id="1044" name="Object 20"/>
          <p:cNvGraphicFramePr>
            <a:graphicFrameLocks noChangeAspect="1"/>
          </p:cNvGraphicFramePr>
          <p:nvPr/>
        </p:nvGraphicFramePr>
        <p:xfrm>
          <a:off x="6019800" y="4953000"/>
          <a:ext cx="1800225" cy="1609725"/>
        </p:xfrm>
        <a:graphic>
          <a:graphicData uri="http://schemas.openxmlformats.org/presentationml/2006/ole">
            <p:oleObj spid="_x0000_s1042" name="CS ChemDraw Drawing" r:id="rId19" imgW="1800806" imgH="1609035" progId="ChemDraw.Document.6.0">
              <p:embed/>
            </p:oleObj>
          </a:graphicData>
        </a:graphic>
      </p:graphicFrame>
      <p:graphicFrame>
        <p:nvGraphicFramePr>
          <p:cNvPr id="1045" name="Object 21"/>
          <p:cNvGraphicFramePr>
            <a:graphicFrameLocks noChangeAspect="1"/>
          </p:cNvGraphicFramePr>
          <p:nvPr/>
        </p:nvGraphicFramePr>
        <p:xfrm>
          <a:off x="4495800" y="5638800"/>
          <a:ext cx="1143000" cy="115888"/>
        </p:xfrm>
        <a:graphic>
          <a:graphicData uri="http://schemas.openxmlformats.org/presentationml/2006/ole">
            <p:oleObj spid="_x0000_s1043" name="CS ChemDraw Drawing" r:id="rId20" imgW="1548126" imgH="115220" progId="ChemDraw.Document.6.0">
              <p:embed/>
            </p:oleObj>
          </a:graphicData>
        </a:graphic>
      </p:graphicFrame>
      <p:graphicFrame>
        <p:nvGraphicFramePr>
          <p:cNvPr id="1047" name="Object 23"/>
          <p:cNvGraphicFramePr>
            <a:graphicFrameLocks noChangeAspect="1"/>
          </p:cNvGraphicFramePr>
          <p:nvPr/>
        </p:nvGraphicFramePr>
        <p:xfrm>
          <a:off x="4876800" y="5257800"/>
          <a:ext cx="373063" cy="317500"/>
        </p:xfrm>
        <a:graphic>
          <a:graphicData uri="http://schemas.openxmlformats.org/presentationml/2006/ole">
            <p:oleObj spid="_x0000_s1044" name="CS ChemDraw Drawing" r:id="rId21" imgW="373127" imgH="318052" progId="ChemDraw.Document.6.0">
              <p:embed/>
            </p:oleObj>
          </a:graphicData>
        </a:graphic>
      </p:graphicFrame>
      <p:graphicFrame>
        <p:nvGraphicFramePr>
          <p:cNvPr id="1048" name="Object 24"/>
          <p:cNvGraphicFramePr>
            <a:graphicFrameLocks noChangeAspect="1"/>
          </p:cNvGraphicFramePr>
          <p:nvPr/>
        </p:nvGraphicFramePr>
        <p:xfrm>
          <a:off x="4572000" y="5943600"/>
          <a:ext cx="941387" cy="708025"/>
        </p:xfrm>
        <a:graphic>
          <a:graphicData uri="http://schemas.openxmlformats.org/presentationml/2006/ole">
            <p:oleObj spid="_x0000_s1045" name="CS ChemDraw Drawing" r:id="rId22" imgW="941473" imgH="708255" progId="ChemDraw.Document.6.0">
              <p:embed/>
            </p:oleObj>
          </a:graphicData>
        </a:graphic>
      </p:graphicFrame>
      <p:graphicFrame>
        <p:nvGraphicFramePr>
          <p:cNvPr id="1049" name="Object 25"/>
          <p:cNvGraphicFramePr>
            <a:graphicFrameLocks noChangeAspect="1"/>
          </p:cNvGraphicFramePr>
          <p:nvPr/>
        </p:nvGraphicFramePr>
        <p:xfrm>
          <a:off x="4953000" y="5678556"/>
          <a:ext cx="374650" cy="326340"/>
        </p:xfrm>
        <a:graphic>
          <a:graphicData uri="http://schemas.openxmlformats.org/presentationml/2006/ole">
            <p:oleObj spid="_x0000_s1046" name="CS ChemDraw Drawing" r:id="rId23" imgW="603338" imgH="525670" progId="ChemDraw.Document.6.0">
              <p:embed/>
            </p:oleObj>
          </a:graphicData>
        </a:graphic>
      </p:graphicFrame>
      <p:sp>
        <p:nvSpPr>
          <p:cNvPr id="25" name="TextBox 24"/>
          <p:cNvSpPr txBox="1"/>
          <p:nvPr/>
        </p:nvSpPr>
        <p:spPr>
          <a:xfrm>
            <a:off x="7543800" y="6172200"/>
            <a:ext cx="1143000" cy="381000"/>
          </a:xfrm>
          <a:prstGeom prst="rect">
            <a:avLst/>
          </a:prstGeom>
          <a:noFill/>
        </p:spPr>
        <p:txBody>
          <a:bodyPr wrap="square" rtlCol="0">
            <a:spAutoFit/>
          </a:bodyPr>
          <a:lstStyle/>
          <a:p>
            <a:r>
              <a:rPr lang="en-US" b="1" dirty="0" smtClean="0">
                <a:solidFill>
                  <a:schemeClr val="bg1"/>
                </a:solidFill>
              </a:rPr>
              <a:t>Aspirin</a:t>
            </a:r>
            <a:endParaRPr lang="en-US"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blinds(horizontal)">
                                      <p:cBhvr>
                                        <p:cTn id="13" dur="500"/>
                                        <p:tgtEl>
                                          <p:spTgt spid="102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029"/>
                                        </p:tgtEl>
                                        <p:attrNameLst>
                                          <p:attrName>style.visibility</p:attrName>
                                        </p:attrNameLst>
                                      </p:cBhvr>
                                      <p:to>
                                        <p:strVal val="visible"/>
                                      </p:to>
                                    </p:set>
                                    <p:animEffect transition="in" filter="blinds(horizontal)">
                                      <p:cBhvr>
                                        <p:cTn id="18" dur="500"/>
                                        <p:tgtEl>
                                          <p:spTgt spid="102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animEffect transition="in" filter="blinds(horizontal)">
                                      <p:cBhvr>
                                        <p:cTn id="23" dur="500"/>
                                        <p:tgtEl>
                                          <p:spTgt spid="102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linds(horizontal)">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030"/>
                                        </p:tgtEl>
                                        <p:attrNameLst>
                                          <p:attrName>style.visibility</p:attrName>
                                        </p:attrNameLst>
                                      </p:cBhvr>
                                      <p:to>
                                        <p:strVal val="visible"/>
                                      </p:to>
                                    </p:set>
                                    <p:anim calcmode="lin" valueType="num">
                                      <p:cBhvr additive="base">
                                        <p:cTn id="33" dur="500" fill="hold"/>
                                        <p:tgtEl>
                                          <p:spTgt spid="1030"/>
                                        </p:tgtEl>
                                        <p:attrNameLst>
                                          <p:attrName>ppt_x</p:attrName>
                                        </p:attrNameLst>
                                      </p:cBhvr>
                                      <p:tavLst>
                                        <p:tav tm="0">
                                          <p:val>
                                            <p:strVal val="#ppt_x"/>
                                          </p:val>
                                        </p:tav>
                                        <p:tav tm="100000">
                                          <p:val>
                                            <p:strVal val="#ppt_x"/>
                                          </p:val>
                                        </p:tav>
                                      </p:tavLst>
                                    </p:anim>
                                    <p:anim calcmode="lin" valueType="num">
                                      <p:cBhvr additive="base">
                                        <p:cTn id="34"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1031"/>
                                        </p:tgtEl>
                                        <p:attrNameLst>
                                          <p:attrName>style.visibility</p:attrName>
                                        </p:attrNameLst>
                                      </p:cBhvr>
                                      <p:to>
                                        <p:strVal val="visible"/>
                                      </p:to>
                                    </p:set>
                                    <p:animEffect transition="in" filter="blinds(horizontal)">
                                      <p:cBhvr>
                                        <p:cTn id="39" dur="500"/>
                                        <p:tgtEl>
                                          <p:spTgt spid="1031"/>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1033"/>
                                        </p:tgtEl>
                                        <p:attrNameLst>
                                          <p:attrName>style.visibility</p:attrName>
                                        </p:attrNameLst>
                                      </p:cBhvr>
                                      <p:to>
                                        <p:strVal val="visible"/>
                                      </p:to>
                                    </p:set>
                                    <p:animEffect transition="in" filter="blinds(horizontal)">
                                      <p:cBhvr>
                                        <p:cTn id="44" dur="500"/>
                                        <p:tgtEl>
                                          <p:spTgt spid="1033"/>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nodeType="clickEffect">
                                  <p:stCondLst>
                                    <p:cond delay="0"/>
                                  </p:stCondLst>
                                  <p:childTnLst>
                                    <p:set>
                                      <p:cBhvr>
                                        <p:cTn id="48" dur="1" fill="hold">
                                          <p:stCondLst>
                                            <p:cond delay="0"/>
                                          </p:stCondLst>
                                        </p:cTn>
                                        <p:tgtEl>
                                          <p:spTgt spid="1032"/>
                                        </p:tgtEl>
                                        <p:attrNameLst>
                                          <p:attrName>style.visibility</p:attrName>
                                        </p:attrNameLst>
                                      </p:cBhvr>
                                      <p:to>
                                        <p:strVal val="visible"/>
                                      </p:to>
                                    </p:set>
                                    <p:animEffect transition="in" filter="blinds(horizontal)">
                                      <p:cBhvr>
                                        <p:cTn id="49" dur="500"/>
                                        <p:tgtEl>
                                          <p:spTgt spid="1032"/>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nodeType="clickEffect">
                                  <p:stCondLst>
                                    <p:cond delay="0"/>
                                  </p:stCondLst>
                                  <p:childTnLst>
                                    <p:set>
                                      <p:cBhvr>
                                        <p:cTn id="53" dur="1" fill="hold">
                                          <p:stCondLst>
                                            <p:cond delay="0"/>
                                          </p:stCondLst>
                                        </p:cTn>
                                        <p:tgtEl>
                                          <p:spTgt spid="1034"/>
                                        </p:tgtEl>
                                        <p:attrNameLst>
                                          <p:attrName>style.visibility</p:attrName>
                                        </p:attrNameLst>
                                      </p:cBhvr>
                                      <p:to>
                                        <p:strVal val="visible"/>
                                      </p:to>
                                    </p:set>
                                    <p:animEffect transition="in" filter="blinds(horizontal)">
                                      <p:cBhvr>
                                        <p:cTn id="54" dur="500"/>
                                        <p:tgtEl>
                                          <p:spTgt spid="1034"/>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1035"/>
                                        </p:tgtEl>
                                        <p:attrNameLst>
                                          <p:attrName>style.visibility</p:attrName>
                                        </p:attrNameLst>
                                      </p:cBhvr>
                                      <p:to>
                                        <p:strVal val="visible"/>
                                      </p:to>
                                    </p:set>
                                    <p:animEffect transition="in" filter="blinds(horizontal)">
                                      <p:cBhvr>
                                        <p:cTn id="59" dur="500"/>
                                        <p:tgtEl>
                                          <p:spTgt spid="1035"/>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nodeType="clickEffect">
                                  <p:stCondLst>
                                    <p:cond delay="0"/>
                                  </p:stCondLst>
                                  <p:childTnLst>
                                    <p:set>
                                      <p:cBhvr>
                                        <p:cTn id="63" dur="1" fill="hold">
                                          <p:stCondLst>
                                            <p:cond delay="0"/>
                                          </p:stCondLst>
                                        </p:cTn>
                                        <p:tgtEl>
                                          <p:spTgt spid="1036"/>
                                        </p:tgtEl>
                                        <p:attrNameLst>
                                          <p:attrName>style.visibility</p:attrName>
                                        </p:attrNameLst>
                                      </p:cBhvr>
                                      <p:to>
                                        <p:strVal val="visible"/>
                                      </p:to>
                                    </p:set>
                                    <p:animEffect transition="in" filter="blinds(horizontal)">
                                      <p:cBhvr>
                                        <p:cTn id="64" dur="500"/>
                                        <p:tgtEl>
                                          <p:spTgt spid="1036"/>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nodeType="clickEffect">
                                  <p:stCondLst>
                                    <p:cond delay="0"/>
                                  </p:stCondLst>
                                  <p:childTnLst>
                                    <p:set>
                                      <p:cBhvr>
                                        <p:cTn id="68" dur="1" fill="hold">
                                          <p:stCondLst>
                                            <p:cond delay="0"/>
                                          </p:stCondLst>
                                        </p:cTn>
                                        <p:tgtEl>
                                          <p:spTgt spid="1037"/>
                                        </p:tgtEl>
                                        <p:attrNameLst>
                                          <p:attrName>style.visibility</p:attrName>
                                        </p:attrNameLst>
                                      </p:cBhvr>
                                      <p:to>
                                        <p:strVal val="visible"/>
                                      </p:to>
                                    </p:set>
                                    <p:animEffect transition="in" filter="blinds(horizontal)">
                                      <p:cBhvr>
                                        <p:cTn id="69" dur="500"/>
                                        <p:tgtEl>
                                          <p:spTgt spid="1037"/>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nodeType="clickEffect">
                                  <p:stCondLst>
                                    <p:cond delay="0"/>
                                  </p:stCondLst>
                                  <p:childTnLst>
                                    <p:set>
                                      <p:cBhvr>
                                        <p:cTn id="73" dur="1" fill="hold">
                                          <p:stCondLst>
                                            <p:cond delay="0"/>
                                          </p:stCondLst>
                                        </p:cTn>
                                        <p:tgtEl>
                                          <p:spTgt spid="1040"/>
                                        </p:tgtEl>
                                        <p:attrNameLst>
                                          <p:attrName>style.visibility</p:attrName>
                                        </p:attrNameLst>
                                      </p:cBhvr>
                                      <p:to>
                                        <p:strVal val="visible"/>
                                      </p:to>
                                    </p:set>
                                    <p:animEffect transition="in" filter="blinds(horizontal)">
                                      <p:cBhvr>
                                        <p:cTn id="74" dur="500"/>
                                        <p:tgtEl>
                                          <p:spTgt spid="1040"/>
                                        </p:tgtEl>
                                      </p:cBhvr>
                                    </p:animEffect>
                                  </p:childTnLst>
                                </p:cTn>
                              </p:par>
                              <p:par>
                                <p:cTn id="75" presetID="3" presetClass="entr" presetSubtype="10" fill="hold" nodeType="withEffect">
                                  <p:stCondLst>
                                    <p:cond delay="0"/>
                                  </p:stCondLst>
                                  <p:childTnLst>
                                    <p:set>
                                      <p:cBhvr>
                                        <p:cTn id="76" dur="1" fill="hold">
                                          <p:stCondLst>
                                            <p:cond delay="0"/>
                                          </p:stCondLst>
                                        </p:cTn>
                                        <p:tgtEl>
                                          <p:spTgt spid="1041"/>
                                        </p:tgtEl>
                                        <p:attrNameLst>
                                          <p:attrName>style.visibility</p:attrName>
                                        </p:attrNameLst>
                                      </p:cBhvr>
                                      <p:to>
                                        <p:strVal val="visible"/>
                                      </p:to>
                                    </p:set>
                                    <p:animEffect transition="in" filter="blinds(horizontal)">
                                      <p:cBhvr>
                                        <p:cTn id="77" dur="500"/>
                                        <p:tgtEl>
                                          <p:spTgt spid="1041"/>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1038"/>
                                        </p:tgtEl>
                                        <p:attrNameLst>
                                          <p:attrName>style.visibility</p:attrName>
                                        </p:attrNameLst>
                                      </p:cBhvr>
                                      <p:to>
                                        <p:strVal val="visible"/>
                                      </p:to>
                                    </p:set>
                                    <p:animEffect transition="in" filter="blinds(horizontal)">
                                      <p:cBhvr>
                                        <p:cTn id="82" dur="500"/>
                                        <p:tgtEl>
                                          <p:spTgt spid="1038"/>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nodeType="clickEffect">
                                  <p:stCondLst>
                                    <p:cond delay="0"/>
                                  </p:stCondLst>
                                  <p:childTnLst>
                                    <p:set>
                                      <p:cBhvr>
                                        <p:cTn id="86" dur="1" fill="hold">
                                          <p:stCondLst>
                                            <p:cond delay="0"/>
                                          </p:stCondLst>
                                        </p:cTn>
                                        <p:tgtEl>
                                          <p:spTgt spid="1043"/>
                                        </p:tgtEl>
                                        <p:attrNameLst>
                                          <p:attrName>style.visibility</p:attrName>
                                        </p:attrNameLst>
                                      </p:cBhvr>
                                      <p:to>
                                        <p:strVal val="visible"/>
                                      </p:to>
                                    </p:set>
                                    <p:animEffect transition="in" filter="blinds(horizontal)">
                                      <p:cBhvr>
                                        <p:cTn id="87" dur="500"/>
                                        <p:tgtEl>
                                          <p:spTgt spid="1043"/>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nodeType="clickEffect">
                                  <p:stCondLst>
                                    <p:cond delay="0"/>
                                  </p:stCondLst>
                                  <p:childTnLst>
                                    <p:set>
                                      <p:cBhvr>
                                        <p:cTn id="91" dur="1" fill="hold">
                                          <p:stCondLst>
                                            <p:cond delay="0"/>
                                          </p:stCondLst>
                                        </p:cTn>
                                        <p:tgtEl>
                                          <p:spTgt spid="1042"/>
                                        </p:tgtEl>
                                        <p:attrNameLst>
                                          <p:attrName>style.visibility</p:attrName>
                                        </p:attrNameLst>
                                      </p:cBhvr>
                                      <p:to>
                                        <p:strVal val="visible"/>
                                      </p:to>
                                    </p:set>
                                    <p:animEffect transition="in" filter="blinds(horizontal)">
                                      <p:cBhvr>
                                        <p:cTn id="92" dur="500"/>
                                        <p:tgtEl>
                                          <p:spTgt spid="1042"/>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nodeType="clickEffect">
                                  <p:stCondLst>
                                    <p:cond delay="0"/>
                                  </p:stCondLst>
                                  <p:childTnLst>
                                    <p:set>
                                      <p:cBhvr>
                                        <p:cTn id="96" dur="1" fill="hold">
                                          <p:stCondLst>
                                            <p:cond delay="0"/>
                                          </p:stCondLst>
                                        </p:cTn>
                                        <p:tgtEl>
                                          <p:spTgt spid="1045"/>
                                        </p:tgtEl>
                                        <p:attrNameLst>
                                          <p:attrName>style.visibility</p:attrName>
                                        </p:attrNameLst>
                                      </p:cBhvr>
                                      <p:to>
                                        <p:strVal val="visible"/>
                                      </p:to>
                                    </p:set>
                                    <p:animEffect transition="in" filter="blinds(horizontal)">
                                      <p:cBhvr>
                                        <p:cTn id="97" dur="500"/>
                                        <p:tgtEl>
                                          <p:spTgt spid="1045"/>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nodeType="clickEffect">
                                  <p:stCondLst>
                                    <p:cond delay="0"/>
                                  </p:stCondLst>
                                  <p:childTnLst>
                                    <p:set>
                                      <p:cBhvr>
                                        <p:cTn id="101" dur="1" fill="hold">
                                          <p:stCondLst>
                                            <p:cond delay="0"/>
                                          </p:stCondLst>
                                        </p:cTn>
                                        <p:tgtEl>
                                          <p:spTgt spid="1047"/>
                                        </p:tgtEl>
                                        <p:attrNameLst>
                                          <p:attrName>style.visibility</p:attrName>
                                        </p:attrNameLst>
                                      </p:cBhvr>
                                      <p:to>
                                        <p:strVal val="visible"/>
                                      </p:to>
                                    </p:set>
                                    <p:animEffect transition="in" filter="blinds(horizontal)">
                                      <p:cBhvr>
                                        <p:cTn id="102" dur="500"/>
                                        <p:tgtEl>
                                          <p:spTgt spid="1047"/>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nodeType="clickEffect">
                                  <p:stCondLst>
                                    <p:cond delay="0"/>
                                  </p:stCondLst>
                                  <p:childTnLst>
                                    <p:set>
                                      <p:cBhvr>
                                        <p:cTn id="106" dur="1" fill="hold">
                                          <p:stCondLst>
                                            <p:cond delay="0"/>
                                          </p:stCondLst>
                                        </p:cTn>
                                        <p:tgtEl>
                                          <p:spTgt spid="1049"/>
                                        </p:tgtEl>
                                        <p:attrNameLst>
                                          <p:attrName>style.visibility</p:attrName>
                                        </p:attrNameLst>
                                      </p:cBhvr>
                                      <p:to>
                                        <p:strVal val="visible"/>
                                      </p:to>
                                    </p:set>
                                    <p:animEffect transition="in" filter="blinds(horizontal)">
                                      <p:cBhvr>
                                        <p:cTn id="107" dur="500"/>
                                        <p:tgtEl>
                                          <p:spTgt spid="1049"/>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nodeType="clickEffect">
                                  <p:stCondLst>
                                    <p:cond delay="0"/>
                                  </p:stCondLst>
                                  <p:childTnLst>
                                    <p:set>
                                      <p:cBhvr>
                                        <p:cTn id="111" dur="1" fill="hold">
                                          <p:stCondLst>
                                            <p:cond delay="0"/>
                                          </p:stCondLst>
                                        </p:cTn>
                                        <p:tgtEl>
                                          <p:spTgt spid="1048"/>
                                        </p:tgtEl>
                                        <p:attrNameLst>
                                          <p:attrName>style.visibility</p:attrName>
                                        </p:attrNameLst>
                                      </p:cBhvr>
                                      <p:to>
                                        <p:strVal val="visible"/>
                                      </p:to>
                                    </p:set>
                                    <p:animEffect transition="in" filter="blinds(horizontal)">
                                      <p:cBhvr>
                                        <p:cTn id="112" dur="500"/>
                                        <p:tgtEl>
                                          <p:spTgt spid="1048"/>
                                        </p:tgtEl>
                                      </p:cBhvr>
                                    </p:animEffect>
                                  </p:childTnLst>
                                </p:cTn>
                              </p:par>
                            </p:childTnLst>
                          </p:cTn>
                        </p:par>
                      </p:childTnLst>
                    </p:cTn>
                  </p:par>
                  <p:par>
                    <p:cTn id="113" fill="hold">
                      <p:stCondLst>
                        <p:cond delay="indefinite"/>
                      </p:stCondLst>
                      <p:childTnLst>
                        <p:par>
                          <p:cTn id="114" fill="hold">
                            <p:stCondLst>
                              <p:cond delay="0"/>
                            </p:stCondLst>
                            <p:childTnLst>
                              <p:par>
                                <p:cTn id="115" presetID="4" presetClass="entr" presetSubtype="16" fill="hold" nodeType="clickEffect">
                                  <p:stCondLst>
                                    <p:cond delay="0"/>
                                  </p:stCondLst>
                                  <p:childTnLst>
                                    <p:set>
                                      <p:cBhvr>
                                        <p:cTn id="116" dur="1" fill="hold">
                                          <p:stCondLst>
                                            <p:cond delay="0"/>
                                          </p:stCondLst>
                                        </p:cTn>
                                        <p:tgtEl>
                                          <p:spTgt spid="1044"/>
                                        </p:tgtEl>
                                        <p:attrNameLst>
                                          <p:attrName>style.visibility</p:attrName>
                                        </p:attrNameLst>
                                      </p:cBhvr>
                                      <p:to>
                                        <p:strVal val="visible"/>
                                      </p:to>
                                    </p:set>
                                    <p:animEffect transition="in" filter="box(in)">
                                      <p:cBhvr>
                                        <p:cTn id="117" dur="500"/>
                                        <p:tgtEl>
                                          <p:spTgt spid="1044"/>
                                        </p:tgtEl>
                                      </p:cBhvr>
                                    </p:animEffect>
                                  </p:childTnLst>
                                </p:cTn>
                              </p:par>
                            </p:childTnLst>
                          </p:cTn>
                        </p:par>
                      </p:childTnLst>
                    </p:cTn>
                  </p:par>
                  <p:par>
                    <p:cTn id="118" fill="hold">
                      <p:stCondLst>
                        <p:cond delay="indefinite"/>
                      </p:stCondLst>
                      <p:childTnLst>
                        <p:par>
                          <p:cTn id="119" fill="hold">
                            <p:stCondLst>
                              <p:cond delay="0"/>
                            </p:stCondLst>
                            <p:childTnLst>
                              <p:par>
                                <p:cTn id="120" presetID="8" presetClass="entr" presetSubtype="16" fill="hold" grpId="0" nodeType="click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diamond(in)">
                                      <p:cBhvr>
                                        <p:cTn id="122"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Mode of action of Aspirin</a:t>
            </a:r>
            <a:endParaRPr lang="en-US" b="1"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Essentially helps to reduce fever with high temperature to bring it down to normal body temperature. </a:t>
            </a:r>
          </a:p>
          <a:p>
            <a:r>
              <a:rPr lang="en-US" dirty="0" smtClean="0">
                <a:solidFill>
                  <a:schemeClr val="bg1"/>
                </a:solidFill>
              </a:rPr>
              <a:t>It falls in the group of antipyretic analgesics.</a:t>
            </a:r>
          </a:p>
          <a:p>
            <a:r>
              <a:rPr lang="en-US" dirty="0" smtClean="0">
                <a:solidFill>
                  <a:schemeClr val="bg1"/>
                </a:solidFill>
              </a:rPr>
              <a:t>This NSAID inhibits the enzyme called cyclo oxygenase which is responsible for the formation of prostaglandins (PGs) that cause inflammation, swelling, pain and or fever.</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Paracetamol mode of action</a:t>
            </a:r>
            <a:br>
              <a:rPr lang="en-US" dirty="0" smtClean="0">
                <a:solidFill>
                  <a:schemeClr val="bg1"/>
                </a:solidFill>
              </a:rPr>
            </a:br>
            <a:r>
              <a:rPr lang="en-US" dirty="0" smtClean="0">
                <a:solidFill>
                  <a:schemeClr val="bg1"/>
                </a:solidFill>
              </a:rPr>
              <a:t>(Acetamenophen)</a:t>
            </a:r>
            <a:endParaRPr lang="en-US" dirty="0">
              <a:solidFill>
                <a:schemeClr val="bg1"/>
              </a:solidFill>
            </a:endParaRPr>
          </a:p>
        </p:txBody>
      </p:sp>
      <p:sp>
        <p:nvSpPr>
          <p:cNvPr id="3" name="Content Placeholder 2"/>
          <p:cNvSpPr>
            <a:spLocks noGrp="1"/>
          </p:cNvSpPr>
          <p:nvPr>
            <p:ph idx="1"/>
          </p:nvPr>
        </p:nvSpPr>
        <p:spPr/>
        <p:txBody>
          <a:bodyPr>
            <a:normAutofit/>
          </a:bodyPr>
          <a:lstStyle/>
          <a:p>
            <a:pPr algn="just"/>
            <a:r>
              <a:rPr lang="en-US" b="1" dirty="0" smtClean="0">
                <a:solidFill>
                  <a:schemeClr val="bg1"/>
                </a:solidFill>
              </a:rPr>
              <a:t>Paracetamol </a:t>
            </a:r>
            <a:r>
              <a:rPr lang="en-US" dirty="0" smtClean="0">
                <a:solidFill>
                  <a:schemeClr val="bg1"/>
                </a:solidFill>
              </a:rPr>
              <a:t>(</a:t>
            </a:r>
            <a:r>
              <a:rPr lang="en-US" b="1" dirty="0" smtClean="0">
                <a:solidFill>
                  <a:schemeClr val="bg1"/>
                </a:solidFill>
              </a:rPr>
              <a:t>acetaminophen</a:t>
            </a:r>
            <a:r>
              <a:rPr lang="en-US" dirty="0" smtClean="0">
                <a:solidFill>
                  <a:schemeClr val="bg1"/>
                </a:solidFill>
              </a:rPr>
              <a:t>) is generally </a:t>
            </a:r>
            <a:r>
              <a:rPr lang="en-US" b="1" dirty="0" smtClean="0">
                <a:solidFill>
                  <a:schemeClr val="bg1"/>
                </a:solidFill>
              </a:rPr>
              <a:t>not</a:t>
            </a:r>
            <a:r>
              <a:rPr lang="en-US" dirty="0" smtClean="0">
                <a:solidFill>
                  <a:schemeClr val="bg1"/>
                </a:solidFill>
              </a:rPr>
              <a:t> considered an </a:t>
            </a:r>
            <a:r>
              <a:rPr lang="en-US" b="1" dirty="0" smtClean="0">
                <a:solidFill>
                  <a:schemeClr val="bg1"/>
                </a:solidFill>
              </a:rPr>
              <a:t>NSAID. </a:t>
            </a:r>
          </a:p>
          <a:p>
            <a:pPr algn="just"/>
            <a:r>
              <a:rPr lang="en-US" dirty="0" smtClean="0">
                <a:solidFill>
                  <a:schemeClr val="bg1"/>
                </a:solidFill>
              </a:rPr>
              <a:t>It has only minor </a:t>
            </a:r>
            <a:r>
              <a:rPr lang="en-US" b="1" dirty="0" smtClean="0">
                <a:solidFill>
                  <a:schemeClr val="bg1"/>
                </a:solidFill>
              </a:rPr>
              <a:t>anti -inflammatory</a:t>
            </a:r>
            <a:r>
              <a:rPr lang="en-US" dirty="0" smtClean="0">
                <a:solidFill>
                  <a:schemeClr val="bg1"/>
                </a:solidFill>
              </a:rPr>
              <a:t>    activity.</a:t>
            </a:r>
          </a:p>
          <a:p>
            <a:pPr algn="just"/>
            <a:r>
              <a:rPr lang="en-US" b="1" dirty="0" smtClean="0">
                <a:solidFill>
                  <a:schemeClr val="bg1"/>
                </a:solidFill>
              </a:rPr>
              <a:t>Acetaminophen</a:t>
            </a:r>
            <a:r>
              <a:rPr lang="en-US" dirty="0" smtClean="0">
                <a:solidFill>
                  <a:schemeClr val="bg1"/>
                </a:solidFill>
              </a:rPr>
              <a:t> treats pain mainly by blocking Cyclooxygenase-2 and inhibiting endocannabinoid reuptake almost exclusively within the brain, but </a:t>
            </a:r>
            <a:r>
              <a:rPr lang="en-US" b="1" dirty="0" smtClean="0">
                <a:solidFill>
                  <a:schemeClr val="bg1"/>
                </a:solidFill>
              </a:rPr>
              <a:t>not</a:t>
            </a:r>
            <a:r>
              <a:rPr lang="en-US" dirty="0" smtClean="0">
                <a:solidFill>
                  <a:schemeClr val="bg1"/>
                </a:solidFill>
              </a:rPr>
              <a:t> much in the rest of the body.</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Synthesis of Paracetamol</a:t>
            </a:r>
            <a:endParaRPr lang="en-US" dirty="0">
              <a:solidFill>
                <a:schemeClr val="bg1"/>
              </a:solidFill>
            </a:endParaRPr>
          </a:p>
        </p:txBody>
      </p:sp>
      <p:sp>
        <p:nvSpPr>
          <p:cNvPr id="6" name="TextBox 5"/>
          <p:cNvSpPr txBox="1"/>
          <p:nvPr/>
        </p:nvSpPr>
        <p:spPr>
          <a:xfrm>
            <a:off x="1524000" y="5334000"/>
            <a:ext cx="5943600" cy="923330"/>
          </a:xfrm>
          <a:prstGeom prst="rect">
            <a:avLst/>
          </a:prstGeom>
          <a:noFill/>
        </p:spPr>
        <p:txBody>
          <a:bodyPr wrap="square" rtlCol="0">
            <a:spAutoFit/>
          </a:bodyPr>
          <a:lstStyle/>
          <a:p>
            <a:r>
              <a:rPr lang="en-US" dirty="0" smtClean="0">
                <a:solidFill>
                  <a:schemeClr val="bg1"/>
                </a:solidFill>
              </a:rPr>
              <a:t>The widely used process of the synthesis of Paracetamol  involves the acetylation of 4-amino phenol using equivalent amount of acetic anhydride and sodium acetate.</a:t>
            </a:r>
            <a:endParaRPr lang="en-US" dirty="0">
              <a:solidFill>
                <a:schemeClr val="bg1"/>
              </a:solidFill>
            </a:endParaRPr>
          </a:p>
        </p:txBody>
      </p:sp>
      <p:graphicFrame>
        <p:nvGraphicFramePr>
          <p:cNvPr id="17411" name="Object 3"/>
          <p:cNvGraphicFramePr>
            <a:graphicFrameLocks noChangeAspect="1"/>
          </p:cNvGraphicFramePr>
          <p:nvPr/>
        </p:nvGraphicFramePr>
        <p:xfrm>
          <a:off x="1143000" y="1752600"/>
          <a:ext cx="6076950" cy="2119313"/>
        </p:xfrm>
        <a:graphic>
          <a:graphicData uri="http://schemas.openxmlformats.org/presentationml/2006/ole">
            <p:oleObj spid="_x0000_s2050" name="CS ChemDraw Drawing" r:id="rId3" imgW="6077215" imgH="2119612" progId="ChemDraw.Document.6.0">
              <p:embed/>
            </p:oleObj>
          </a:graphicData>
        </a:graphic>
      </p:graphicFrame>
      <p:sp>
        <p:nvSpPr>
          <p:cNvPr id="8" name="TextBox 7"/>
          <p:cNvSpPr txBox="1"/>
          <p:nvPr/>
        </p:nvSpPr>
        <p:spPr>
          <a:xfrm>
            <a:off x="304800" y="3810000"/>
            <a:ext cx="1752600" cy="369332"/>
          </a:xfrm>
          <a:prstGeom prst="rect">
            <a:avLst/>
          </a:prstGeom>
          <a:noFill/>
        </p:spPr>
        <p:txBody>
          <a:bodyPr wrap="square" rtlCol="0">
            <a:spAutoFit/>
          </a:bodyPr>
          <a:lstStyle/>
          <a:p>
            <a:r>
              <a:rPr lang="en-US" dirty="0" smtClean="0">
                <a:solidFill>
                  <a:schemeClr val="bg1"/>
                </a:solidFill>
              </a:rPr>
              <a:t>P-Aminophenol</a:t>
            </a:r>
            <a:endParaRPr lang="en-US" dirty="0">
              <a:solidFill>
                <a:schemeClr val="bg1"/>
              </a:solidFill>
            </a:endParaRPr>
          </a:p>
        </p:txBody>
      </p:sp>
      <p:sp>
        <p:nvSpPr>
          <p:cNvPr id="9" name="TextBox 8"/>
          <p:cNvSpPr txBox="1"/>
          <p:nvPr/>
        </p:nvSpPr>
        <p:spPr>
          <a:xfrm>
            <a:off x="2438400" y="3429000"/>
            <a:ext cx="1905000" cy="369332"/>
          </a:xfrm>
          <a:prstGeom prst="rect">
            <a:avLst/>
          </a:prstGeom>
          <a:noFill/>
        </p:spPr>
        <p:txBody>
          <a:bodyPr wrap="square" rtlCol="0">
            <a:spAutoFit/>
          </a:bodyPr>
          <a:lstStyle/>
          <a:p>
            <a:r>
              <a:rPr lang="en-US" dirty="0" smtClean="0">
                <a:solidFill>
                  <a:schemeClr val="bg1"/>
                </a:solidFill>
              </a:rPr>
              <a:t>Acetic anhydride</a:t>
            </a:r>
            <a:endParaRPr lang="en-US" dirty="0">
              <a:solidFill>
                <a:schemeClr val="bg1"/>
              </a:solidFill>
            </a:endParaRPr>
          </a:p>
        </p:txBody>
      </p:sp>
      <p:sp>
        <p:nvSpPr>
          <p:cNvPr id="10" name="TextBox 9"/>
          <p:cNvSpPr txBox="1"/>
          <p:nvPr/>
        </p:nvSpPr>
        <p:spPr>
          <a:xfrm>
            <a:off x="4648200" y="3886200"/>
            <a:ext cx="2514600" cy="646331"/>
          </a:xfrm>
          <a:prstGeom prst="rect">
            <a:avLst/>
          </a:prstGeom>
          <a:noFill/>
        </p:spPr>
        <p:txBody>
          <a:bodyPr wrap="square" rtlCol="0">
            <a:spAutoFit/>
          </a:bodyPr>
          <a:lstStyle/>
          <a:p>
            <a:r>
              <a:rPr lang="en-US" dirty="0" smtClean="0">
                <a:solidFill>
                  <a:schemeClr val="bg1"/>
                </a:solidFill>
              </a:rPr>
              <a:t>P-Acataaminophenol or p-Hydroxy acetanilide </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Mechanism</a:t>
            </a:r>
            <a:endParaRPr lang="en-US" dirty="0">
              <a:solidFill>
                <a:schemeClr val="bg1"/>
              </a:solidFill>
            </a:endParaRPr>
          </a:p>
        </p:txBody>
      </p:sp>
      <p:graphicFrame>
        <p:nvGraphicFramePr>
          <p:cNvPr id="18434" name="Object 2"/>
          <p:cNvGraphicFramePr>
            <a:graphicFrameLocks noChangeAspect="1"/>
          </p:cNvGraphicFramePr>
          <p:nvPr/>
        </p:nvGraphicFramePr>
        <p:xfrm>
          <a:off x="685800" y="1676400"/>
          <a:ext cx="914400" cy="2407920"/>
        </p:xfrm>
        <a:graphic>
          <a:graphicData uri="http://schemas.openxmlformats.org/presentationml/2006/ole">
            <p:oleObj spid="_x0000_s3074" name="CS ChemDraw Drawing" r:id="rId3" imgW="667061" imgH="1755177" progId="ChemDraw.Document.6.0">
              <p:embed/>
            </p:oleObj>
          </a:graphicData>
        </a:graphic>
      </p:graphicFrame>
      <p:graphicFrame>
        <p:nvGraphicFramePr>
          <p:cNvPr id="18435" name="Object 3"/>
          <p:cNvGraphicFramePr>
            <a:graphicFrameLocks noChangeAspect="1"/>
          </p:cNvGraphicFramePr>
          <p:nvPr/>
        </p:nvGraphicFramePr>
        <p:xfrm>
          <a:off x="1219200" y="1447800"/>
          <a:ext cx="898525" cy="315913"/>
        </p:xfrm>
        <a:graphic>
          <a:graphicData uri="http://schemas.openxmlformats.org/presentationml/2006/ole">
            <p:oleObj spid="_x0000_s3075" name="CS ChemDraw Drawing" r:id="rId4" imgW="898746" imgH="316580" progId="ChemDraw.Document.6.0">
              <p:embed/>
            </p:oleObj>
          </a:graphicData>
        </a:graphic>
      </p:graphicFrame>
      <p:graphicFrame>
        <p:nvGraphicFramePr>
          <p:cNvPr id="18436" name="Object 4"/>
          <p:cNvGraphicFramePr>
            <a:graphicFrameLocks noChangeAspect="1"/>
          </p:cNvGraphicFramePr>
          <p:nvPr/>
        </p:nvGraphicFramePr>
        <p:xfrm>
          <a:off x="1676400" y="1828800"/>
          <a:ext cx="1905000" cy="783522"/>
        </p:xfrm>
        <a:graphic>
          <a:graphicData uri="http://schemas.openxmlformats.org/presentationml/2006/ole">
            <p:oleObj spid="_x0000_s3076" name="CS ChemDraw Drawing" r:id="rId5" imgW="1799333" imgH="740281" progId="ChemDraw.Document.6.0">
              <p:embed/>
            </p:oleObj>
          </a:graphicData>
        </a:graphic>
      </p:graphicFrame>
      <p:graphicFrame>
        <p:nvGraphicFramePr>
          <p:cNvPr id="18437" name="Object 5"/>
          <p:cNvGraphicFramePr>
            <a:graphicFrameLocks noChangeAspect="1"/>
          </p:cNvGraphicFramePr>
          <p:nvPr/>
        </p:nvGraphicFramePr>
        <p:xfrm>
          <a:off x="2362200" y="2209800"/>
          <a:ext cx="241300" cy="442913"/>
        </p:xfrm>
        <a:graphic>
          <a:graphicData uri="http://schemas.openxmlformats.org/presentationml/2006/ole">
            <p:oleObj spid="_x0000_s3077" name="CS ChemDraw Drawing" r:id="rId6" imgW="240525" imgH="443212" progId="ChemDraw.Document.6.0">
              <p:embed/>
            </p:oleObj>
          </a:graphicData>
        </a:graphic>
      </p:graphicFrame>
      <p:graphicFrame>
        <p:nvGraphicFramePr>
          <p:cNvPr id="18438" name="Object 6"/>
          <p:cNvGraphicFramePr>
            <a:graphicFrameLocks noChangeAspect="1"/>
          </p:cNvGraphicFramePr>
          <p:nvPr/>
        </p:nvGraphicFramePr>
        <p:xfrm>
          <a:off x="1905001" y="3190909"/>
          <a:ext cx="1447800" cy="309528"/>
        </p:xfrm>
        <a:graphic>
          <a:graphicData uri="http://schemas.openxmlformats.org/presentationml/2006/ole">
            <p:oleObj spid="_x0000_s3078" name="CS ChemDraw Drawing" r:id="rId7" imgW="689898" imgH="147614" progId="ChemDraw.Document.6.0">
              <p:embed/>
            </p:oleObj>
          </a:graphicData>
        </a:graphic>
      </p:graphicFrame>
      <p:graphicFrame>
        <p:nvGraphicFramePr>
          <p:cNvPr id="18439" name="Object 7"/>
          <p:cNvGraphicFramePr>
            <a:graphicFrameLocks noChangeAspect="1"/>
          </p:cNvGraphicFramePr>
          <p:nvPr/>
        </p:nvGraphicFramePr>
        <p:xfrm>
          <a:off x="3962400" y="1828800"/>
          <a:ext cx="1585913" cy="2614613"/>
        </p:xfrm>
        <a:graphic>
          <a:graphicData uri="http://schemas.openxmlformats.org/presentationml/2006/ole">
            <p:oleObj spid="_x0000_s3079" name="CS ChemDraw Drawing" r:id="rId8" imgW="1586065" imgH="2614728" progId="ChemDraw.Document.6.0">
              <p:embed/>
            </p:oleObj>
          </a:graphicData>
        </a:graphic>
      </p:graphicFrame>
      <p:graphicFrame>
        <p:nvGraphicFramePr>
          <p:cNvPr id="18440" name="Object 8"/>
          <p:cNvGraphicFramePr>
            <a:graphicFrameLocks noChangeAspect="1"/>
          </p:cNvGraphicFramePr>
          <p:nvPr/>
        </p:nvGraphicFramePr>
        <p:xfrm>
          <a:off x="5486400" y="3124200"/>
          <a:ext cx="690563" cy="147638"/>
        </p:xfrm>
        <a:graphic>
          <a:graphicData uri="http://schemas.openxmlformats.org/presentationml/2006/ole">
            <p:oleObj spid="_x0000_s3080" name="CS ChemDraw Drawing" r:id="rId9" imgW="689898" imgH="147614" progId="ChemDraw.Document.6.0">
              <p:embed/>
            </p:oleObj>
          </a:graphicData>
        </a:graphic>
      </p:graphicFrame>
      <p:graphicFrame>
        <p:nvGraphicFramePr>
          <p:cNvPr id="18443" name="Object 11"/>
          <p:cNvGraphicFramePr>
            <a:graphicFrameLocks noChangeAspect="1"/>
          </p:cNvGraphicFramePr>
          <p:nvPr/>
        </p:nvGraphicFramePr>
        <p:xfrm>
          <a:off x="7777163" y="1981200"/>
          <a:ext cx="1366837" cy="2117725"/>
        </p:xfrm>
        <a:graphic>
          <a:graphicData uri="http://schemas.openxmlformats.org/presentationml/2006/ole">
            <p:oleObj spid="_x0000_s3081" name="CS ChemDraw Drawing" r:id="rId10" imgW="1366535" imgH="2117771" progId="ChemDraw.Document.6.0">
              <p:embed/>
            </p:oleObj>
          </a:graphicData>
        </a:graphic>
      </p:graphicFrame>
      <p:graphicFrame>
        <p:nvGraphicFramePr>
          <p:cNvPr id="18445" name="Object 13"/>
          <p:cNvGraphicFramePr>
            <a:graphicFrameLocks noChangeAspect="1"/>
          </p:cNvGraphicFramePr>
          <p:nvPr/>
        </p:nvGraphicFramePr>
        <p:xfrm>
          <a:off x="6172200" y="2819400"/>
          <a:ext cx="1125537" cy="782637"/>
        </p:xfrm>
        <a:graphic>
          <a:graphicData uri="http://schemas.openxmlformats.org/presentationml/2006/ole">
            <p:oleObj spid="_x0000_s3082" name="CS ChemDraw Drawing" r:id="rId11" imgW="1126010" imgH="782983" progId="ChemDraw.Document.6.0">
              <p:embed/>
            </p:oleObj>
          </a:graphicData>
        </a:graphic>
      </p:graphicFrame>
      <p:graphicFrame>
        <p:nvGraphicFramePr>
          <p:cNvPr id="18446" name="Object 14"/>
          <p:cNvGraphicFramePr>
            <a:graphicFrameLocks noChangeAspect="1"/>
          </p:cNvGraphicFramePr>
          <p:nvPr/>
        </p:nvGraphicFramePr>
        <p:xfrm>
          <a:off x="7467600" y="2971800"/>
          <a:ext cx="688683" cy="552450"/>
        </p:xfrm>
        <a:graphic>
          <a:graphicData uri="http://schemas.openxmlformats.org/presentationml/2006/ole">
            <p:oleObj spid="_x0000_s3083" name="CS ChemDraw Drawing" r:id="rId12" imgW="1162476" imgH="933542" progId="ChemDraw.Document.6.0">
              <p:embed/>
            </p:oleObj>
          </a:graphicData>
        </a:graphic>
      </p:graphicFrame>
      <p:graphicFrame>
        <p:nvGraphicFramePr>
          <p:cNvPr id="18447" name="Object 15"/>
          <p:cNvGraphicFramePr>
            <a:graphicFrameLocks noChangeAspect="1"/>
          </p:cNvGraphicFramePr>
          <p:nvPr/>
        </p:nvGraphicFramePr>
        <p:xfrm>
          <a:off x="8077200" y="2209800"/>
          <a:ext cx="533400" cy="558274"/>
        </p:xfrm>
        <a:graphic>
          <a:graphicData uri="http://schemas.openxmlformats.org/presentationml/2006/ole">
            <p:oleObj spid="_x0000_s3084" name="CS ChemDraw Drawing" r:id="rId13" imgW="612178" imgH="641258" progId="ChemDraw.Document.6.0">
              <p:embed/>
            </p:oleObj>
          </a:graphicData>
        </a:graphic>
      </p:graphicFrame>
      <p:graphicFrame>
        <p:nvGraphicFramePr>
          <p:cNvPr id="18448" name="Object 16"/>
          <p:cNvGraphicFramePr>
            <a:graphicFrameLocks noChangeAspect="1"/>
          </p:cNvGraphicFramePr>
          <p:nvPr/>
        </p:nvGraphicFramePr>
        <p:xfrm>
          <a:off x="4572000" y="5562600"/>
          <a:ext cx="690563" cy="147638"/>
        </p:xfrm>
        <a:graphic>
          <a:graphicData uri="http://schemas.openxmlformats.org/presentationml/2006/ole">
            <p:oleObj spid="_x0000_s3085" name="CS ChemDraw Drawing" r:id="rId14" imgW="689898" imgH="147614" progId="ChemDraw.Document.6.0">
              <p:embed/>
            </p:oleObj>
          </a:graphicData>
        </a:graphic>
      </p:graphicFrame>
      <p:graphicFrame>
        <p:nvGraphicFramePr>
          <p:cNvPr id="18450" name="Object 18"/>
          <p:cNvGraphicFramePr>
            <a:graphicFrameLocks noChangeAspect="1"/>
          </p:cNvGraphicFramePr>
          <p:nvPr/>
        </p:nvGraphicFramePr>
        <p:xfrm>
          <a:off x="5562600" y="4495800"/>
          <a:ext cx="1233487" cy="2117725"/>
        </p:xfrm>
        <a:graphic>
          <a:graphicData uri="http://schemas.openxmlformats.org/presentationml/2006/ole">
            <p:oleObj spid="_x0000_s3086" name="CS ChemDraw Drawing" r:id="rId15" imgW="1233934" imgH="2118139" progId="ChemDraw.Document.6.0">
              <p:embed/>
            </p:oleObj>
          </a:graphicData>
        </a:graphic>
      </p:graphicFrame>
      <p:graphicFrame>
        <p:nvGraphicFramePr>
          <p:cNvPr id="18451" name="Object 19"/>
          <p:cNvGraphicFramePr>
            <a:graphicFrameLocks noChangeAspect="1"/>
          </p:cNvGraphicFramePr>
          <p:nvPr/>
        </p:nvGraphicFramePr>
        <p:xfrm>
          <a:off x="7162800" y="5410200"/>
          <a:ext cx="1449387" cy="741363"/>
        </p:xfrm>
        <a:graphic>
          <a:graphicData uri="http://schemas.openxmlformats.org/presentationml/2006/ole">
            <p:oleObj spid="_x0000_s3087" name="CS ChemDraw Drawing" r:id="rId16" imgW="1448675" imgH="741754"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linds(horizontal)">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blinds(horizontal)">
                                      <p:cBhvr>
                                        <p:cTn id="12" dur="500"/>
                                        <p:tgtEl>
                                          <p:spTgt spid="1843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8435"/>
                                        </p:tgtEl>
                                        <p:attrNameLst>
                                          <p:attrName>style.visibility</p:attrName>
                                        </p:attrNameLst>
                                      </p:cBhvr>
                                      <p:to>
                                        <p:strVal val="visible"/>
                                      </p:to>
                                    </p:set>
                                    <p:animEffect transition="in" filter="blinds(horizontal)">
                                      <p:cBhvr>
                                        <p:cTn id="17" dur="500"/>
                                        <p:tgtEl>
                                          <p:spTgt spid="1843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8437"/>
                                        </p:tgtEl>
                                        <p:attrNameLst>
                                          <p:attrName>style.visibility</p:attrName>
                                        </p:attrNameLst>
                                      </p:cBhvr>
                                      <p:to>
                                        <p:strVal val="visible"/>
                                      </p:to>
                                    </p:set>
                                    <p:animEffect transition="in" filter="blinds(horizontal)">
                                      <p:cBhvr>
                                        <p:cTn id="22" dur="500"/>
                                        <p:tgtEl>
                                          <p:spTgt spid="1843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8438"/>
                                        </p:tgtEl>
                                        <p:attrNameLst>
                                          <p:attrName>style.visibility</p:attrName>
                                        </p:attrNameLst>
                                      </p:cBhvr>
                                      <p:to>
                                        <p:strVal val="visible"/>
                                      </p:to>
                                    </p:set>
                                    <p:animEffect transition="in" filter="blinds(horizontal)">
                                      <p:cBhvr>
                                        <p:cTn id="27" dur="500"/>
                                        <p:tgtEl>
                                          <p:spTgt spid="1843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8439"/>
                                        </p:tgtEl>
                                        <p:attrNameLst>
                                          <p:attrName>style.visibility</p:attrName>
                                        </p:attrNameLst>
                                      </p:cBhvr>
                                      <p:to>
                                        <p:strVal val="visible"/>
                                      </p:to>
                                    </p:set>
                                    <p:animEffect transition="in" filter="blinds(horizontal)">
                                      <p:cBhvr>
                                        <p:cTn id="32" dur="500"/>
                                        <p:tgtEl>
                                          <p:spTgt spid="1843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8440"/>
                                        </p:tgtEl>
                                        <p:attrNameLst>
                                          <p:attrName>style.visibility</p:attrName>
                                        </p:attrNameLst>
                                      </p:cBhvr>
                                      <p:to>
                                        <p:strVal val="visible"/>
                                      </p:to>
                                    </p:set>
                                    <p:animEffect transition="in" filter="blinds(horizontal)">
                                      <p:cBhvr>
                                        <p:cTn id="37" dur="500"/>
                                        <p:tgtEl>
                                          <p:spTgt spid="1844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8445"/>
                                        </p:tgtEl>
                                        <p:attrNameLst>
                                          <p:attrName>style.visibility</p:attrName>
                                        </p:attrNameLst>
                                      </p:cBhvr>
                                      <p:to>
                                        <p:strVal val="visible"/>
                                      </p:to>
                                    </p:set>
                                    <p:animEffect transition="in" filter="blinds(horizontal)">
                                      <p:cBhvr>
                                        <p:cTn id="42" dur="500"/>
                                        <p:tgtEl>
                                          <p:spTgt spid="1844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8443"/>
                                        </p:tgtEl>
                                        <p:attrNameLst>
                                          <p:attrName>style.visibility</p:attrName>
                                        </p:attrNameLst>
                                      </p:cBhvr>
                                      <p:to>
                                        <p:strVal val="visible"/>
                                      </p:to>
                                    </p:set>
                                    <p:animEffect transition="in" filter="blinds(horizontal)">
                                      <p:cBhvr>
                                        <p:cTn id="47" dur="500"/>
                                        <p:tgtEl>
                                          <p:spTgt spid="1844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8446"/>
                                        </p:tgtEl>
                                        <p:attrNameLst>
                                          <p:attrName>style.visibility</p:attrName>
                                        </p:attrNameLst>
                                      </p:cBhvr>
                                      <p:to>
                                        <p:strVal val="visible"/>
                                      </p:to>
                                    </p:set>
                                    <p:animEffect transition="in" filter="blinds(horizontal)">
                                      <p:cBhvr>
                                        <p:cTn id="52" dur="500"/>
                                        <p:tgtEl>
                                          <p:spTgt spid="1844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8447"/>
                                        </p:tgtEl>
                                        <p:attrNameLst>
                                          <p:attrName>style.visibility</p:attrName>
                                        </p:attrNameLst>
                                      </p:cBhvr>
                                      <p:to>
                                        <p:strVal val="visible"/>
                                      </p:to>
                                    </p:set>
                                    <p:animEffect transition="in" filter="blinds(horizontal)">
                                      <p:cBhvr>
                                        <p:cTn id="57" dur="500"/>
                                        <p:tgtEl>
                                          <p:spTgt spid="1844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18448"/>
                                        </p:tgtEl>
                                        <p:attrNameLst>
                                          <p:attrName>style.visibility</p:attrName>
                                        </p:attrNameLst>
                                      </p:cBhvr>
                                      <p:to>
                                        <p:strVal val="visible"/>
                                      </p:to>
                                    </p:set>
                                    <p:animEffect transition="in" filter="blinds(horizontal)">
                                      <p:cBhvr>
                                        <p:cTn id="62" dur="500"/>
                                        <p:tgtEl>
                                          <p:spTgt spid="18448"/>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8450"/>
                                        </p:tgtEl>
                                        <p:attrNameLst>
                                          <p:attrName>style.visibility</p:attrName>
                                        </p:attrNameLst>
                                      </p:cBhvr>
                                      <p:to>
                                        <p:strVal val="visible"/>
                                      </p:to>
                                    </p:set>
                                    <p:anim calcmode="lin" valueType="num">
                                      <p:cBhvr additive="base">
                                        <p:cTn id="67" dur="500" fill="hold"/>
                                        <p:tgtEl>
                                          <p:spTgt spid="18450"/>
                                        </p:tgtEl>
                                        <p:attrNameLst>
                                          <p:attrName>ppt_x</p:attrName>
                                        </p:attrNameLst>
                                      </p:cBhvr>
                                      <p:tavLst>
                                        <p:tav tm="0">
                                          <p:val>
                                            <p:strVal val="#ppt_x"/>
                                          </p:val>
                                        </p:tav>
                                        <p:tav tm="100000">
                                          <p:val>
                                            <p:strVal val="#ppt_x"/>
                                          </p:val>
                                        </p:tav>
                                      </p:tavLst>
                                    </p:anim>
                                    <p:anim calcmode="lin" valueType="num">
                                      <p:cBhvr additive="base">
                                        <p:cTn id="68" dur="500" fill="hold"/>
                                        <p:tgtEl>
                                          <p:spTgt spid="1845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8451"/>
                                        </p:tgtEl>
                                        <p:attrNameLst>
                                          <p:attrName>style.visibility</p:attrName>
                                        </p:attrNameLst>
                                      </p:cBhvr>
                                      <p:to>
                                        <p:strVal val="visible"/>
                                      </p:to>
                                    </p:set>
                                    <p:anim calcmode="lin" valueType="num">
                                      <p:cBhvr additive="base">
                                        <p:cTn id="73" dur="500" fill="hold"/>
                                        <p:tgtEl>
                                          <p:spTgt spid="18451"/>
                                        </p:tgtEl>
                                        <p:attrNameLst>
                                          <p:attrName>ppt_x</p:attrName>
                                        </p:attrNameLst>
                                      </p:cBhvr>
                                      <p:tavLst>
                                        <p:tav tm="0">
                                          <p:val>
                                            <p:strVal val="#ppt_x"/>
                                          </p:val>
                                        </p:tav>
                                        <p:tav tm="100000">
                                          <p:val>
                                            <p:strVal val="#ppt_x"/>
                                          </p:val>
                                        </p:tav>
                                      </p:tavLst>
                                    </p:anim>
                                    <p:anim calcmode="lin" valueType="num">
                                      <p:cBhvr additive="base">
                                        <p:cTn id="74" dur="500" fill="hold"/>
                                        <p:tgtEl>
                                          <p:spTgt spid="184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Synthesis of Paracetamol</a:t>
            </a:r>
            <a:endParaRPr lang="en-US" dirty="0">
              <a:solidFill>
                <a:schemeClr val="bg1"/>
              </a:solidFill>
            </a:endParaRPr>
          </a:p>
        </p:txBody>
      </p:sp>
      <p:pic>
        <p:nvPicPr>
          <p:cNvPr id="1026" name="Picture 2" descr="Graphical abstract: Amidation of phenol derivatives: a direct synthesis of paracetamol (acetaminophen) from hydroquinone"/>
          <p:cNvPicPr>
            <a:picLocks noChangeAspect="1" noChangeArrowheads="1"/>
          </p:cNvPicPr>
          <p:nvPr/>
        </p:nvPicPr>
        <p:blipFill>
          <a:blip r:embed="rId2"/>
          <a:srcRect/>
          <a:stretch>
            <a:fillRect/>
          </a:stretch>
        </p:blipFill>
        <p:spPr bwMode="auto">
          <a:xfrm>
            <a:off x="1752600" y="1752600"/>
            <a:ext cx="6574384" cy="2174069"/>
          </a:xfrm>
          <a:prstGeom prst="rect">
            <a:avLst/>
          </a:prstGeom>
          <a:noFill/>
        </p:spPr>
      </p:pic>
      <p:sp>
        <p:nvSpPr>
          <p:cNvPr id="5" name="TextBox 4"/>
          <p:cNvSpPr txBox="1"/>
          <p:nvPr/>
        </p:nvSpPr>
        <p:spPr>
          <a:xfrm>
            <a:off x="1752600" y="4038600"/>
            <a:ext cx="5943600" cy="646331"/>
          </a:xfrm>
          <a:prstGeom prst="rect">
            <a:avLst/>
          </a:prstGeom>
          <a:noFill/>
        </p:spPr>
        <p:txBody>
          <a:bodyPr wrap="square" rtlCol="0">
            <a:spAutoFit/>
          </a:bodyPr>
          <a:lstStyle/>
          <a:p>
            <a:r>
              <a:rPr lang="en-US" dirty="0" smtClean="0">
                <a:solidFill>
                  <a:schemeClr val="bg1"/>
                </a:solidFill>
              </a:rPr>
              <a:t>Amidation of phenol derivatives: A direct synthesis from  para quinol</a:t>
            </a:r>
            <a:endParaRPr lang="en-US"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Paracetamol mode of action</a:t>
            </a:r>
            <a:br>
              <a:rPr lang="en-US" dirty="0" smtClean="0">
                <a:solidFill>
                  <a:schemeClr val="bg1"/>
                </a:solidFill>
              </a:rPr>
            </a:br>
            <a:r>
              <a:rPr lang="en-US" dirty="0" smtClean="0">
                <a:solidFill>
                  <a:schemeClr val="bg1"/>
                </a:solidFill>
              </a:rPr>
              <a:t>(Acetamenophen)</a:t>
            </a:r>
            <a:endParaRPr lang="en-US" dirty="0">
              <a:solidFill>
                <a:schemeClr val="bg1"/>
              </a:solidFill>
            </a:endParaRPr>
          </a:p>
        </p:txBody>
      </p:sp>
      <p:sp>
        <p:nvSpPr>
          <p:cNvPr id="3" name="Content Placeholder 2"/>
          <p:cNvSpPr>
            <a:spLocks noGrp="1"/>
          </p:cNvSpPr>
          <p:nvPr>
            <p:ph idx="1"/>
          </p:nvPr>
        </p:nvSpPr>
        <p:spPr/>
        <p:txBody>
          <a:bodyPr>
            <a:normAutofit/>
          </a:bodyPr>
          <a:lstStyle/>
          <a:p>
            <a:pPr algn="just"/>
            <a:r>
              <a:rPr lang="en-US" b="1" dirty="0" smtClean="0">
                <a:solidFill>
                  <a:schemeClr val="bg1"/>
                </a:solidFill>
              </a:rPr>
              <a:t>Paracetamol </a:t>
            </a:r>
            <a:r>
              <a:rPr lang="en-US" dirty="0" smtClean="0">
                <a:solidFill>
                  <a:schemeClr val="bg1"/>
                </a:solidFill>
              </a:rPr>
              <a:t>(</a:t>
            </a:r>
            <a:r>
              <a:rPr lang="en-US" b="1" dirty="0" smtClean="0">
                <a:solidFill>
                  <a:schemeClr val="bg1"/>
                </a:solidFill>
              </a:rPr>
              <a:t>acetaminophen</a:t>
            </a:r>
            <a:r>
              <a:rPr lang="en-US" dirty="0" smtClean="0">
                <a:solidFill>
                  <a:schemeClr val="bg1"/>
                </a:solidFill>
              </a:rPr>
              <a:t>) is generally </a:t>
            </a:r>
            <a:r>
              <a:rPr lang="en-US" b="1" dirty="0" smtClean="0">
                <a:solidFill>
                  <a:schemeClr val="bg1"/>
                </a:solidFill>
              </a:rPr>
              <a:t>not</a:t>
            </a:r>
            <a:r>
              <a:rPr lang="en-US" dirty="0" smtClean="0">
                <a:solidFill>
                  <a:schemeClr val="bg1"/>
                </a:solidFill>
              </a:rPr>
              <a:t> considered an </a:t>
            </a:r>
            <a:r>
              <a:rPr lang="en-US" b="1" dirty="0" smtClean="0">
                <a:solidFill>
                  <a:schemeClr val="bg1"/>
                </a:solidFill>
              </a:rPr>
              <a:t>NSAID. </a:t>
            </a:r>
          </a:p>
          <a:p>
            <a:pPr algn="just"/>
            <a:r>
              <a:rPr lang="en-US" dirty="0" smtClean="0">
                <a:solidFill>
                  <a:schemeClr val="bg1"/>
                </a:solidFill>
              </a:rPr>
              <a:t>It has only minor </a:t>
            </a:r>
            <a:r>
              <a:rPr lang="en-US" b="1" dirty="0" smtClean="0">
                <a:solidFill>
                  <a:schemeClr val="bg1"/>
                </a:solidFill>
              </a:rPr>
              <a:t>anti -inflammatory</a:t>
            </a:r>
            <a:r>
              <a:rPr lang="en-US" dirty="0" smtClean="0">
                <a:solidFill>
                  <a:schemeClr val="bg1"/>
                </a:solidFill>
              </a:rPr>
              <a:t>    activity.</a:t>
            </a:r>
          </a:p>
          <a:p>
            <a:pPr algn="just"/>
            <a:r>
              <a:rPr lang="en-US" b="1" dirty="0" smtClean="0">
                <a:solidFill>
                  <a:schemeClr val="bg1"/>
                </a:solidFill>
              </a:rPr>
              <a:t>Acetaminophen</a:t>
            </a:r>
            <a:r>
              <a:rPr lang="en-US" dirty="0" smtClean="0">
                <a:solidFill>
                  <a:schemeClr val="bg1"/>
                </a:solidFill>
              </a:rPr>
              <a:t> treats pain mainly by blocking Cyclooxygenase-2 and inhibiting endocannabinoid reuptake almost exclusively within the brain, but </a:t>
            </a:r>
            <a:r>
              <a:rPr lang="en-US" b="1" dirty="0" smtClean="0">
                <a:solidFill>
                  <a:schemeClr val="bg1"/>
                </a:solidFill>
              </a:rPr>
              <a:t>not</a:t>
            </a:r>
            <a:r>
              <a:rPr lang="en-US" dirty="0" smtClean="0">
                <a:solidFill>
                  <a:schemeClr val="bg1"/>
                </a:solidFill>
              </a:rPr>
              <a:t> much in the rest of the body.</a:t>
            </a:r>
            <a:r>
              <a:rPr lang="en-US" dirty="0" smtClean="0"/>
              <a:t> </a:t>
            </a:r>
            <a:endParaRPr lang="en-US" dirty="0" smtClean="0">
              <a:solidFill>
                <a:schemeClr val="bg1"/>
              </a:solidFill>
            </a:endParaRPr>
          </a:p>
          <a:p>
            <a:pPr algn="just"/>
            <a:endParaRPr lang="en-US" dirty="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The endocannabinoid system: Essential and mysterious - Harvard Health"/>
          <p:cNvPicPr>
            <a:picLocks noChangeAspect="1" noChangeArrowheads="1"/>
          </p:cNvPicPr>
          <p:nvPr/>
        </p:nvPicPr>
        <p:blipFill>
          <a:blip r:embed="rId2"/>
          <a:srcRect/>
          <a:stretch>
            <a:fillRect/>
          </a:stretch>
        </p:blipFill>
        <p:spPr bwMode="auto">
          <a:xfrm>
            <a:off x="3048000" y="1066800"/>
            <a:ext cx="5715000" cy="3800476"/>
          </a:xfrm>
          <a:prstGeom prst="rect">
            <a:avLst/>
          </a:prstGeom>
          <a:noFill/>
        </p:spPr>
      </p:pic>
      <p:sp>
        <p:nvSpPr>
          <p:cNvPr id="5" name="TextBox 4"/>
          <p:cNvSpPr txBox="1"/>
          <p:nvPr/>
        </p:nvSpPr>
        <p:spPr>
          <a:xfrm>
            <a:off x="304800" y="1295400"/>
            <a:ext cx="2209800" cy="5078313"/>
          </a:xfrm>
          <a:prstGeom prst="rect">
            <a:avLst/>
          </a:prstGeom>
          <a:noFill/>
        </p:spPr>
        <p:txBody>
          <a:bodyPr wrap="square" rtlCol="0">
            <a:spAutoFit/>
          </a:bodyPr>
          <a:lstStyle/>
          <a:p>
            <a:r>
              <a:rPr lang="en-US" dirty="0" smtClean="0">
                <a:solidFill>
                  <a:schemeClr val="bg1"/>
                </a:solidFill>
              </a:rPr>
              <a:t>Endo genous cannabinoids or endocannabinoids are naturally occuring lipid based neurotransmitters. The ECS regulates and controls many of our most critical bodily functions such as learning and memory, emotional processing, sleep, temperature control, pain control, inflammatory and immune responses, and eating.</a:t>
            </a:r>
            <a:endParaRPr lang="en-US" dirty="0"/>
          </a:p>
        </p:txBody>
      </p:sp>
      <p:sp>
        <p:nvSpPr>
          <p:cNvPr id="6" name="TextBox 5"/>
          <p:cNvSpPr txBox="1"/>
          <p:nvPr/>
        </p:nvSpPr>
        <p:spPr>
          <a:xfrm>
            <a:off x="2057400" y="304800"/>
            <a:ext cx="5943600" cy="369332"/>
          </a:xfrm>
          <a:prstGeom prst="rect">
            <a:avLst/>
          </a:prstGeom>
          <a:noFill/>
        </p:spPr>
        <p:txBody>
          <a:bodyPr wrap="square" rtlCol="0">
            <a:spAutoFit/>
          </a:bodyPr>
          <a:lstStyle/>
          <a:p>
            <a:r>
              <a:rPr lang="en-US" dirty="0" smtClean="0">
                <a:solidFill>
                  <a:schemeClr val="bg1"/>
                </a:solidFill>
              </a:rPr>
              <a:t>Endo Cannabinoid System (ECS): Responsible for Pain Feeling </a:t>
            </a:r>
            <a:endParaRPr lang="en-US" dirty="0">
              <a:solidFill>
                <a:schemeClr val="bg1"/>
              </a:solidFill>
            </a:endParaRPr>
          </a:p>
        </p:txBody>
      </p:sp>
      <p:sp>
        <p:nvSpPr>
          <p:cNvPr id="7" name="TextBox 6"/>
          <p:cNvSpPr txBox="1"/>
          <p:nvPr/>
        </p:nvSpPr>
        <p:spPr>
          <a:xfrm>
            <a:off x="4114800" y="5562600"/>
            <a:ext cx="4800600" cy="646331"/>
          </a:xfrm>
          <a:prstGeom prst="rect">
            <a:avLst/>
          </a:prstGeom>
          <a:noFill/>
        </p:spPr>
        <p:txBody>
          <a:bodyPr wrap="square" rtlCol="0">
            <a:spAutoFit/>
          </a:bodyPr>
          <a:lstStyle/>
          <a:p>
            <a:r>
              <a:rPr lang="en-US" dirty="0" smtClean="0">
                <a:solidFill>
                  <a:schemeClr val="bg1"/>
                </a:solidFill>
              </a:rPr>
              <a:t>Source: Harvard University Archive</a:t>
            </a:r>
          </a:p>
          <a:p>
            <a:r>
              <a:rPr lang="en-US" dirty="0" smtClean="0">
                <a:solidFill>
                  <a:schemeClr val="bg1"/>
                </a:solidFill>
              </a:rPr>
              <a:t>(health.harvard.edu)</a:t>
            </a:r>
            <a:endParaRPr lang="en-US"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28600" y="2362200"/>
            <a:ext cx="8458200" cy="2308324"/>
          </a:xfrm>
          <a:prstGeom prst="rect">
            <a:avLst/>
          </a:prstGeom>
          <a:noFill/>
        </p:spPr>
        <p:txBody>
          <a:bodyPr wrap="square" rtlCol="0">
            <a:spAutoFit/>
          </a:bodyPr>
          <a:lstStyle/>
          <a:p>
            <a:pPr algn="ctr"/>
            <a:r>
              <a:rPr lang="en-US" sz="3600" b="1" dirty="0" smtClean="0">
                <a:solidFill>
                  <a:srgbClr val="00B050"/>
                </a:solidFill>
              </a:rPr>
              <a:t>Synthesis of some drugs: Anti-Pyretic and analgesics</a:t>
            </a:r>
          </a:p>
          <a:p>
            <a:pPr algn="ctr"/>
            <a:r>
              <a:rPr lang="en-US" sz="3600" b="1" dirty="0" smtClean="0">
                <a:solidFill>
                  <a:srgbClr val="00B050"/>
                </a:solidFill>
              </a:rPr>
              <a:t> (NSAID)</a:t>
            </a:r>
          </a:p>
          <a:p>
            <a:pPr algn="ctr"/>
            <a:endParaRPr lang="en-US" sz="3600" b="1" dirty="0" smtClean="0">
              <a:solidFill>
                <a:srgbClr val="00B05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Ibuprofen</a:t>
            </a:r>
            <a:endParaRPr lang="en-US" dirty="0"/>
          </a:p>
        </p:txBody>
      </p:sp>
      <p:sp>
        <p:nvSpPr>
          <p:cNvPr id="3" name="Content Placeholder 2"/>
          <p:cNvSpPr>
            <a:spLocks noGrp="1"/>
          </p:cNvSpPr>
          <p:nvPr>
            <p:ph idx="1"/>
          </p:nvPr>
        </p:nvSpPr>
        <p:spPr>
          <a:xfrm>
            <a:off x="914400" y="2819400"/>
            <a:ext cx="7848600" cy="3306763"/>
          </a:xfrm>
        </p:spPr>
        <p:txBody>
          <a:bodyPr>
            <a:normAutofit fontScale="92500" lnSpcReduction="10000"/>
          </a:bodyPr>
          <a:lstStyle/>
          <a:p>
            <a:r>
              <a:rPr lang="en-US" sz="2800" dirty="0" smtClean="0"/>
              <a:t>Ibuprofen, industrially known as Brufen, is a non steroidal anti-inflammatory drug (NSAID). </a:t>
            </a:r>
          </a:p>
          <a:p>
            <a:r>
              <a:rPr lang="en-US" sz="2800" dirty="0" smtClean="0"/>
              <a:t>The racemic form is available in the market. However, the </a:t>
            </a:r>
            <a:r>
              <a:rPr lang="en-US" sz="2800" i="1" dirty="0" smtClean="0"/>
              <a:t>S</a:t>
            </a:r>
            <a:r>
              <a:rPr lang="en-US" sz="2800" dirty="0" smtClean="0"/>
              <a:t>-enantiomer is more biologically active.</a:t>
            </a:r>
          </a:p>
          <a:p>
            <a:r>
              <a:rPr lang="en-US" sz="2800" dirty="0" smtClean="0"/>
              <a:t>The synthesis of ibuprofen and its advancement from the traditional chemical route, the advanced greener route and the most advanced and the greenest pathway giving </a:t>
            </a:r>
            <a:r>
              <a:rPr lang="en-US" sz="2800" i="1" dirty="0" smtClean="0"/>
              <a:t>S</a:t>
            </a:r>
            <a:r>
              <a:rPr lang="en-US" sz="2800" dirty="0" smtClean="0"/>
              <a:t>-ibuprofen.</a:t>
            </a:r>
            <a:endParaRPr lang="en-US" sz="2800" dirty="0"/>
          </a:p>
        </p:txBody>
      </p:sp>
      <p:pic>
        <p:nvPicPr>
          <p:cNvPr id="18434" name="Picture 2" descr="Ibuprofen | C13H18O2 | ChemSpider"/>
          <p:cNvPicPr>
            <a:picLocks noChangeAspect="1" noChangeArrowheads="1"/>
          </p:cNvPicPr>
          <p:nvPr/>
        </p:nvPicPr>
        <p:blipFill>
          <a:blip r:embed="rId2"/>
          <a:srcRect t="18142" b="22677"/>
          <a:stretch>
            <a:fillRect/>
          </a:stretch>
        </p:blipFill>
        <p:spPr bwMode="auto">
          <a:xfrm>
            <a:off x="2057400" y="1295400"/>
            <a:ext cx="2381250" cy="1409231"/>
          </a:xfrm>
          <a:prstGeom prst="rect">
            <a:avLst/>
          </a:prstGeom>
          <a:noFill/>
        </p:spPr>
      </p:pic>
      <p:pic>
        <p:nvPicPr>
          <p:cNvPr id="18436" name="Picture 4" descr="File:(S)-Ibuprofen.svg - Wikimedia Commons"/>
          <p:cNvPicPr>
            <a:picLocks noChangeAspect="1" noChangeArrowheads="1"/>
          </p:cNvPicPr>
          <p:nvPr/>
        </p:nvPicPr>
        <p:blipFill>
          <a:blip r:embed="rId3" cstate="print"/>
          <a:srcRect/>
          <a:stretch>
            <a:fillRect/>
          </a:stretch>
        </p:blipFill>
        <p:spPr bwMode="auto">
          <a:xfrm>
            <a:off x="4800600" y="1447800"/>
            <a:ext cx="2467207" cy="1040853"/>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696200" cy="715962"/>
          </a:xfrm>
        </p:spPr>
        <p:txBody>
          <a:bodyPr>
            <a:normAutofit fontScale="90000"/>
          </a:bodyPr>
          <a:lstStyle/>
          <a:p>
            <a:r>
              <a:rPr lang="en-US" dirty="0" smtClean="0"/>
              <a:t>The Boot’s synthesis</a:t>
            </a:r>
            <a:endParaRPr lang="en-US" dirty="0"/>
          </a:p>
        </p:txBody>
      </p:sp>
      <p:sp>
        <p:nvSpPr>
          <p:cNvPr id="4" name="TextBox 3"/>
          <p:cNvSpPr txBox="1"/>
          <p:nvPr/>
        </p:nvSpPr>
        <p:spPr>
          <a:xfrm>
            <a:off x="914400" y="1066800"/>
            <a:ext cx="7162800" cy="646331"/>
          </a:xfrm>
          <a:prstGeom prst="rect">
            <a:avLst/>
          </a:prstGeom>
          <a:noFill/>
        </p:spPr>
        <p:txBody>
          <a:bodyPr wrap="square" rtlCol="0">
            <a:spAutoFit/>
          </a:bodyPr>
          <a:lstStyle/>
          <a:p>
            <a:r>
              <a:rPr lang="en-US" dirty="0" smtClean="0"/>
              <a:t>This was the most widely accepted process by industries till 1980.  It involved six steps:</a:t>
            </a:r>
            <a:endParaRPr lang="en-US" dirty="0"/>
          </a:p>
        </p:txBody>
      </p:sp>
      <p:graphicFrame>
        <p:nvGraphicFramePr>
          <p:cNvPr id="19458" name="Object 2"/>
          <p:cNvGraphicFramePr>
            <a:graphicFrameLocks noChangeAspect="1"/>
          </p:cNvGraphicFramePr>
          <p:nvPr/>
        </p:nvGraphicFramePr>
        <p:xfrm>
          <a:off x="838200" y="1905000"/>
          <a:ext cx="1695450" cy="819150"/>
        </p:xfrm>
        <a:graphic>
          <a:graphicData uri="http://schemas.openxmlformats.org/presentationml/2006/ole">
            <p:oleObj spid="_x0000_s4098" name="CS ChemDraw Drawing" r:id="rId3" imgW="1695830" imgH="819794" progId="ChemDraw.Document.6.0">
              <p:embed/>
            </p:oleObj>
          </a:graphicData>
        </a:graphic>
      </p:graphicFrame>
      <p:graphicFrame>
        <p:nvGraphicFramePr>
          <p:cNvPr id="19459" name="Object 3"/>
          <p:cNvGraphicFramePr>
            <a:graphicFrameLocks noChangeAspect="1"/>
          </p:cNvGraphicFramePr>
          <p:nvPr/>
        </p:nvGraphicFramePr>
        <p:xfrm>
          <a:off x="2743200" y="1887538"/>
          <a:ext cx="1114425" cy="1112837"/>
        </p:xfrm>
        <a:graphic>
          <a:graphicData uri="http://schemas.openxmlformats.org/presentationml/2006/ole">
            <p:oleObj spid="_x0000_s4099" name="CS ChemDraw Drawing" r:id="rId4" imgW="1113855" imgH="1112078" progId="ChemDraw.Document.6.0">
              <p:embed/>
            </p:oleObj>
          </a:graphicData>
        </a:graphic>
      </p:graphicFrame>
      <p:graphicFrame>
        <p:nvGraphicFramePr>
          <p:cNvPr id="19460" name="Object 4"/>
          <p:cNvGraphicFramePr>
            <a:graphicFrameLocks noChangeAspect="1"/>
          </p:cNvGraphicFramePr>
          <p:nvPr/>
        </p:nvGraphicFramePr>
        <p:xfrm>
          <a:off x="3962400" y="1600200"/>
          <a:ext cx="2352675" cy="1258887"/>
        </p:xfrm>
        <a:graphic>
          <a:graphicData uri="http://schemas.openxmlformats.org/presentationml/2006/ole">
            <p:oleObj spid="_x0000_s4100" name="CS ChemDraw Drawing" r:id="rId5" imgW="2352577" imgH="1258588" progId="ChemDraw.Document.6.0">
              <p:embed/>
            </p:oleObj>
          </a:graphicData>
        </a:graphic>
      </p:graphicFrame>
      <p:graphicFrame>
        <p:nvGraphicFramePr>
          <p:cNvPr id="19461" name="Object 5"/>
          <p:cNvGraphicFramePr>
            <a:graphicFrameLocks noChangeAspect="1"/>
          </p:cNvGraphicFramePr>
          <p:nvPr/>
        </p:nvGraphicFramePr>
        <p:xfrm>
          <a:off x="6629400" y="2057400"/>
          <a:ext cx="1003300" cy="744537"/>
        </p:xfrm>
        <a:graphic>
          <a:graphicData uri="http://schemas.openxmlformats.org/presentationml/2006/ole">
            <p:oleObj spid="_x0000_s4101" name="CS ChemDraw Drawing" r:id="rId6" imgW="1003722" imgH="745067" progId="ChemDraw.Document.6.0">
              <p:embed/>
            </p:oleObj>
          </a:graphicData>
        </a:graphic>
      </p:graphicFrame>
      <p:graphicFrame>
        <p:nvGraphicFramePr>
          <p:cNvPr id="19462" name="Object 6"/>
          <p:cNvGraphicFramePr>
            <a:graphicFrameLocks noChangeAspect="1"/>
          </p:cNvGraphicFramePr>
          <p:nvPr/>
        </p:nvGraphicFramePr>
        <p:xfrm>
          <a:off x="685800" y="3048000"/>
          <a:ext cx="2352675" cy="1258887"/>
        </p:xfrm>
        <a:graphic>
          <a:graphicData uri="http://schemas.openxmlformats.org/presentationml/2006/ole">
            <p:oleObj spid="_x0000_s4102" name="CS ChemDraw Drawing" r:id="rId7" imgW="2352945" imgH="1258588" progId="ChemDraw.Document.6.0">
              <p:embed/>
            </p:oleObj>
          </a:graphicData>
        </a:graphic>
      </p:graphicFrame>
      <p:graphicFrame>
        <p:nvGraphicFramePr>
          <p:cNvPr id="19463" name="Object 7"/>
          <p:cNvGraphicFramePr>
            <a:graphicFrameLocks noChangeAspect="1"/>
          </p:cNvGraphicFramePr>
          <p:nvPr/>
        </p:nvGraphicFramePr>
        <p:xfrm>
          <a:off x="3124200" y="3124200"/>
          <a:ext cx="1473200" cy="1338263"/>
        </p:xfrm>
        <a:graphic>
          <a:graphicData uri="http://schemas.openxmlformats.org/presentationml/2006/ole">
            <p:oleObj spid="_x0000_s4103" name="CS ChemDraw Drawing" r:id="rId8" imgW="1473353" imgH="1337733" progId="ChemDraw.Document.6.0">
              <p:embed/>
            </p:oleObj>
          </a:graphicData>
        </a:graphic>
      </p:graphicFrame>
      <p:graphicFrame>
        <p:nvGraphicFramePr>
          <p:cNvPr id="19464" name="Object 8"/>
          <p:cNvGraphicFramePr>
            <a:graphicFrameLocks noChangeAspect="1"/>
          </p:cNvGraphicFramePr>
          <p:nvPr/>
        </p:nvGraphicFramePr>
        <p:xfrm>
          <a:off x="4724400" y="3124200"/>
          <a:ext cx="2652713" cy="2405063"/>
        </p:xfrm>
        <a:graphic>
          <a:graphicData uri="http://schemas.openxmlformats.org/presentationml/2006/ole">
            <p:oleObj spid="_x0000_s4104" name="CS ChemDraw Drawing" r:id="rId9" imgW="2652773" imgH="2404533" progId="ChemDraw.Document.6.0">
              <p:embed/>
            </p:oleObj>
          </a:graphicData>
        </a:graphic>
      </p:graphicFrame>
      <p:graphicFrame>
        <p:nvGraphicFramePr>
          <p:cNvPr id="19466" name="Object 10"/>
          <p:cNvGraphicFramePr>
            <a:graphicFrameLocks noChangeAspect="1"/>
          </p:cNvGraphicFramePr>
          <p:nvPr/>
        </p:nvGraphicFramePr>
        <p:xfrm>
          <a:off x="7086600" y="3810000"/>
          <a:ext cx="1566863" cy="307975"/>
        </p:xfrm>
        <a:graphic>
          <a:graphicData uri="http://schemas.openxmlformats.org/presentationml/2006/ole">
            <p:oleObj spid="_x0000_s4105" name="CS ChemDraw Drawing" r:id="rId10" imgW="1566543" imgH="307745" progId="ChemDraw.Document.6.0">
              <p:embed/>
            </p:oleObj>
          </a:graphicData>
        </a:graphic>
      </p:graphicFrame>
      <p:graphicFrame>
        <p:nvGraphicFramePr>
          <p:cNvPr id="19469" name="Object 13"/>
          <p:cNvGraphicFramePr>
            <a:graphicFrameLocks noChangeAspect="1"/>
          </p:cNvGraphicFramePr>
          <p:nvPr/>
        </p:nvGraphicFramePr>
        <p:xfrm>
          <a:off x="4800600" y="4953000"/>
          <a:ext cx="1228725" cy="1147763"/>
        </p:xfrm>
        <a:graphic>
          <a:graphicData uri="http://schemas.openxmlformats.org/presentationml/2006/ole">
            <p:oleObj spid="_x0000_s4106" name="CS ChemDraw Drawing" r:id="rId11" imgW="1228040" imgH="1147049" progId="ChemDraw.Document.6.0">
              <p:embed/>
            </p:oleObj>
          </a:graphicData>
        </a:graphic>
      </p:graphicFrame>
      <p:graphicFrame>
        <p:nvGraphicFramePr>
          <p:cNvPr id="19470" name="Object 14"/>
          <p:cNvGraphicFramePr>
            <a:graphicFrameLocks noChangeAspect="1"/>
          </p:cNvGraphicFramePr>
          <p:nvPr/>
        </p:nvGraphicFramePr>
        <p:xfrm>
          <a:off x="1524000" y="4876800"/>
          <a:ext cx="2747963" cy="1193800"/>
        </p:xfrm>
        <a:graphic>
          <a:graphicData uri="http://schemas.openxmlformats.org/presentationml/2006/ole">
            <p:oleObj spid="_x0000_s4107" name="CS ChemDraw Drawing" r:id="rId12" imgW="2747436" imgH="1193064" progId="ChemDraw.Document.6.0">
              <p:embed/>
            </p:oleObj>
          </a:graphicData>
        </a:graphic>
      </p:graphicFrame>
      <p:graphicFrame>
        <p:nvGraphicFramePr>
          <p:cNvPr id="19471" name="Object 15"/>
          <p:cNvGraphicFramePr>
            <a:graphicFrameLocks noChangeAspect="1"/>
          </p:cNvGraphicFramePr>
          <p:nvPr/>
        </p:nvGraphicFramePr>
        <p:xfrm>
          <a:off x="3200400" y="6019800"/>
          <a:ext cx="1306286" cy="609600"/>
        </p:xfrm>
        <a:graphic>
          <a:graphicData uri="http://schemas.openxmlformats.org/presentationml/2006/ole">
            <p:oleObj spid="_x0000_s4108" name="CS ChemDraw Drawing" r:id="rId13" imgW="1595273" imgH="745067" progId="ChemDraw.Document.6.0">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Boot’s Synthesis (Cont..)</a:t>
            </a:r>
            <a:endParaRPr lang="en-US" dirty="0"/>
          </a:p>
        </p:txBody>
      </p:sp>
      <p:graphicFrame>
        <p:nvGraphicFramePr>
          <p:cNvPr id="20482" name="Object 2"/>
          <p:cNvGraphicFramePr>
            <a:graphicFrameLocks noChangeAspect="1"/>
          </p:cNvGraphicFramePr>
          <p:nvPr/>
        </p:nvGraphicFramePr>
        <p:xfrm>
          <a:off x="533400" y="1524000"/>
          <a:ext cx="2747963" cy="1193800"/>
        </p:xfrm>
        <a:graphic>
          <a:graphicData uri="http://schemas.openxmlformats.org/presentationml/2006/ole">
            <p:oleObj spid="_x0000_s5122" name="CS ChemDraw Drawing" r:id="rId3" imgW="2747436" imgH="1193064" progId="ChemDraw.Document.6.0">
              <p:embed/>
            </p:oleObj>
          </a:graphicData>
        </a:graphic>
      </p:graphicFrame>
      <p:graphicFrame>
        <p:nvGraphicFramePr>
          <p:cNvPr id="20483" name="Object 3"/>
          <p:cNvGraphicFramePr>
            <a:graphicFrameLocks noChangeAspect="1"/>
          </p:cNvGraphicFramePr>
          <p:nvPr/>
        </p:nvGraphicFramePr>
        <p:xfrm>
          <a:off x="3505200" y="2057400"/>
          <a:ext cx="1385887" cy="384175"/>
        </p:xfrm>
        <a:graphic>
          <a:graphicData uri="http://schemas.openxmlformats.org/presentationml/2006/ole">
            <p:oleObj spid="_x0000_s5123" name="CS ChemDraw Drawing" r:id="rId4" imgW="1386426" imgH="383945" progId="ChemDraw.Document.6.0">
              <p:embed/>
            </p:oleObj>
          </a:graphicData>
        </a:graphic>
      </p:graphicFrame>
      <p:graphicFrame>
        <p:nvGraphicFramePr>
          <p:cNvPr id="20484" name="Object 4"/>
          <p:cNvGraphicFramePr>
            <a:graphicFrameLocks noChangeAspect="1"/>
          </p:cNvGraphicFramePr>
          <p:nvPr/>
        </p:nvGraphicFramePr>
        <p:xfrm>
          <a:off x="5105400" y="1524000"/>
          <a:ext cx="3206750" cy="1193800"/>
        </p:xfrm>
        <a:graphic>
          <a:graphicData uri="http://schemas.openxmlformats.org/presentationml/2006/ole">
            <p:oleObj spid="_x0000_s5124" name="CS ChemDraw Drawing" r:id="rId5" imgW="3206017" imgH="1194168" progId="ChemDraw.Document.6.0">
              <p:embed/>
            </p:oleObj>
          </a:graphicData>
        </a:graphic>
      </p:graphicFrame>
      <p:graphicFrame>
        <p:nvGraphicFramePr>
          <p:cNvPr id="20485" name="Object 5"/>
          <p:cNvGraphicFramePr>
            <a:graphicFrameLocks noChangeAspect="1"/>
          </p:cNvGraphicFramePr>
          <p:nvPr/>
        </p:nvGraphicFramePr>
        <p:xfrm>
          <a:off x="5715000" y="3048000"/>
          <a:ext cx="390525" cy="325437"/>
        </p:xfrm>
        <a:graphic>
          <a:graphicData uri="http://schemas.openxmlformats.org/presentationml/2006/ole">
            <p:oleObj spid="_x0000_s5125" name="CS ChemDraw Drawing" r:id="rId6" imgW="391175" imgH="325783" progId="ChemDraw.Document.6.0">
              <p:embed/>
            </p:oleObj>
          </a:graphicData>
        </a:graphic>
      </p:graphicFrame>
      <p:graphicFrame>
        <p:nvGraphicFramePr>
          <p:cNvPr id="20487" name="Object 7"/>
          <p:cNvGraphicFramePr>
            <a:graphicFrameLocks noChangeAspect="1"/>
          </p:cNvGraphicFramePr>
          <p:nvPr/>
        </p:nvGraphicFramePr>
        <p:xfrm>
          <a:off x="5791200" y="2895600"/>
          <a:ext cx="842963" cy="862013"/>
        </p:xfrm>
        <a:graphic>
          <a:graphicData uri="http://schemas.openxmlformats.org/presentationml/2006/ole">
            <p:oleObj spid="_x0000_s5126" name="CS ChemDraw Drawing" r:id="rId7" imgW="842390" imgH="862128" progId="ChemDraw.Document.6.0">
              <p:embed/>
            </p:oleObj>
          </a:graphicData>
        </a:graphic>
      </p:graphicFrame>
      <p:graphicFrame>
        <p:nvGraphicFramePr>
          <p:cNvPr id="20488" name="Object 8"/>
          <p:cNvGraphicFramePr>
            <a:graphicFrameLocks noChangeAspect="1"/>
          </p:cNvGraphicFramePr>
          <p:nvPr/>
        </p:nvGraphicFramePr>
        <p:xfrm>
          <a:off x="2743200" y="3352800"/>
          <a:ext cx="2744787" cy="1192213"/>
        </p:xfrm>
        <a:graphic>
          <a:graphicData uri="http://schemas.openxmlformats.org/presentationml/2006/ole">
            <p:oleObj spid="_x0000_s5127" name="CS ChemDraw Drawing" r:id="rId8" imgW="2744489" imgH="1192696" progId="ChemDraw.Document.6.0">
              <p:embed/>
            </p:oleObj>
          </a:graphicData>
        </a:graphic>
      </p:graphicFrame>
      <p:graphicFrame>
        <p:nvGraphicFramePr>
          <p:cNvPr id="20489" name="Object 9"/>
          <p:cNvGraphicFramePr>
            <a:graphicFrameLocks noChangeAspect="1"/>
          </p:cNvGraphicFramePr>
          <p:nvPr/>
        </p:nvGraphicFramePr>
        <p:xfrm>
          <a:off x="2590800" y="4800600"/>
          <a:ext cx="506413" cy="198437"/>
        </p:xfrm>
        <a:graphic>
          <a:graphicData uri="http://schemas.openxmlformats.org/presentationml/2006/ole">
            <p:oleObj spid="_x0000_s5128" name="CS ChemDraw Drawing" r:id="rId9" imgW="507202" imgH="199151" progId="ChemDraw.Document.6.0">
              <p:embed/>
            </p:oleObj>
          </a:graphicData>
        </a:graphic>
      </p:graphicFrame>
      <p:graphicFrame>
        <p:nvGraphicFramePr>
          <p:cNvPr id="20490" name="Object 10"/>
          <p:cNvGraphicFramePr>
            <a:graphicFrameLocks noChangeAspect="1"/>
          </p:cNvGraphicFramePr>
          <p:nvPr/>
        </p:nvGraphicFramePr>
        <p:xfrm>
          <a:off x="3733800" y="4800600"/>
          <a:ext cx="803275" cy="739775"/>
        </p:xfrm>
        <a:graphic>
          <a:graphicData uri="http://schemas.openxmlformats.org/presentationml/2006/ole">
            <p:oleObj spid="_x0000_s5129" name="CS ChemDraw Drawing" r:id="rId10" imgW="802978" imgH="740281" progId="ChemDraw.Document.6.0">
              <p:embed/>
            </p:oleObj>
          </a:graphicData>
        </a:graphic>
      </p:graphicFrame>
      <p:graphicFrame>
        <p:nvGraphicFramePr>
          <p:cNvPr id="20491" name="Object 11"/>
          <p:cNvGraphicFramePr>
            <a:graphicFrameLocks noChangeAspect="1"/>
          </p:cNvGraphicFramePr>
          <p:nvPr/>
        </p:nvGraphicFramePr>
        <p:xfrm>
          <a:off x="4648200" y="4876800"/>
          <a:ext cx="2749550" cy="1193800"/>
        </p:xfrm>
        <a:graphic>
          <a:graphicData uri="http://schemas.openxmlformats.org/presentationml/2006/ole">
            <p:oleObj spid="_x0000_s5130" name="CS ChemDraw Drawing" r:id="rId11" imgW="2748909" imgH="1193064" progId="ChemDraw.Document.6.0">
              <p:embed/>
            </p:oleObj>
          </a:graphicData>
        </a:graphic>
      </p:graphicFrame>
      <p:graphicFrame>
        <p:nvGraphicFramePr>
          <p:cNvPr id="20492" name="Object 12"/>
          <p:cNvGraphicFramePr>
            <a:graphicFrameLocks noChangeAspect="1"/>
          </p:cNvGraphicFramePr>
          <p:nvPr/>
        </p:nvGraphicFramePr>
        <p:xfrm>
          <a:off x="7620000" y="5562600"/>
          <a:ext cx="755650" cy="179387"/>
        </p:xfrm>
        <a:graphic>
          <a:graphicData uri="http://schemas.openxmlformats.org/presentationml/2006/ole">
            <p:oleObj spid="_x0000_s5131" name="CS ChemDraw Drawing" r:id="rId12" imgW="755462" imgH="179641" progId="ChemDraw.Document.6.0">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Mechanism</a:t>
            </a:r>
            <a:endParaRPr lang="en-US" dirty="0"/>
          </a:p>
        </p:txBody>
      </p:sp>
      <p:graphicFrame>
        <p:nvGraphicFramePr>
          <p:cNvPr id="43009" name="Object 1"/>
          <p:cNvGraphicFramePr>
            <a:graphicFrameLocks noChangeAspect="1"/>
          </p:cNvGraphicFramePr>
          <p:nvPr/>
        </p:nvGraphicFramePr>
        <p:xfrm>
          <a:off x="381000" y="1524000"/>
          <a:ext cx="2747963" cy="1192213"/>
        </p:xfrm>
        <a:graphic>
          <a:graphicData uri="http://schemas.openxmlformats.org/presentationml/2006/ole">
            <p:oleObj spid="_x0000_s6146" name="CS ChemDraw Drawing" r:id="rId3" imgW="2747436" imgH="1192696" progId="ChemDraw.Document.6.0">
              <p:embed/>
            </p:oleObj>
          </a:graphicData>
        </a:graphic>
      </p:graphicFrame>
      <p:graphicFrame>
        <p:nvGraphicFramePr>
          <p:cNvPr id="43010" name="Object 2"/>
          <p:cNvGraphicFramePr>
            <a:graphicFrameLocks noChangeAspect="1"/>
          </p:cNvGraphicFramePr>
          <p:nvPr/>
        </p:nvGraphicFramePr>
        <p:xfrm>
          <a:off x="3352800" y="1828800"/>
          <a:ext cx="879475" cy="477837"/>
        </p:xfrm>
        <a:graphic>
          <a:graphicData uri="http://schemas.openxmlformats.org/presentationml/2006/ole">
            <p:oleObj spid="_x0000_s6147" name="CS ChemDraw Drawing" r:id="rId4" imgW="878855" imgH="478183" progId="ChemDraw.Document.6.0">
              <p:embed/>
            </p:oleObj>
          </a:graphicData>
        </a:graphic>
      </p:graphicFrame>
      <p:graphicFrame>
        <p:nvGraphicFramePr>
          <p:cNvPr id="43011" name="Object 3"/>
          <p:cNvGraphicFramePr>
            <a:graphicFrameLocks noChangeAspect="1"/>
          </p:cNvGraphicFramePr>
          <p:nvPr/>
        </p:nvGraphicFramePr>
        <p:xfrm>
          <a:off x="2514600" y="2057400"/>
          <a:ext cx="1076325" cy="690563"/>
        </p:xfrm>
        <a:graphic>
          <a:graphicData uri="http://schemas.openxmlformats.org/presentationml/2006/ole">
            <p:oleObj spid="_x0000_s6148" name="CS ChemDraw Drawing" r:id="rId5" imgW="1075548" imgH="691322" progId="ChemDraw.Document.6.0">
              <p:embed/>
            </p:oleObj>
          </a:graphicData>
        </a:graphic>
      </p:graphicFrame>
      <p:graphicFrame>
        <p:nvGraphicFramePr>
          <p:cNvPr id="43012" name="Object 4"/>
          <p:cNvGraphicFramePr>
            <a:graphicFrameLocks noChangeAspect="1"/>
          </p:cNvGraphicFramePr>
          <p:nvPr/>
        </p:nvGraphicFramePr>
        <p:xfrm>
          <a:off x="2590800" y="1524000"/>
          <a:ext cx="357187" cy="379413"/>
        </p:xfrm>
        <a:graphic>
          <a:graphicData uri="http://schemas.openxmlformats.org/presentationml/2006/ole">
            <p:oleObj spid="_x0000_s6149" name="CS ChemDraw Drawing" r:id="rId6" imgW="357657" imgH="379159" progId="ChemDraw.Document.6.0">
              <p:embed/>
            </p:oleObj>
          </a:graphicData>
        </a:graphic>
      </p:graphicFrame>
      <p:graphicFrame>
        <p:nvGraphicFramePr>
          <p:cNvPr id="43013" name="Object 5"/>
          <p:cNvGraphicFramePr>
            <a:graphicFrameLocks noChangeAspect="1"/>
          </p:cNvGraphicFramePr>
          <p:nvPr/>
        </p:nvGraphicFramePr>
        <p:xfrm>
          <a:off x="5105400" y="1524000"/>
          <a:ext cx="2971800" cy="1384300"/>
        </p:xfrm>
        <a:graphic>
          <a:graphicData uri="http://schemas.openxmlformats.org/presentationml/2006/ole">
            <p:oleObj spid="_x0000_s6150" name="CS ChemDraw Drawing" r:id="rId7" imgW="2971386" imgH="1384852" progId="ChemDraw.Document.6.0">
              <p:embed/>
            </p:oleObj>
          </a:graphicData>
        </a:graphic>
      </p:graphicFrame>
      <p:graphicFrame>
        <p:nvGraphicFramePr>
          <p:cNvPr id="43014" name="Object 6"/>
          <p:cNvGraphicFramePr>
            <a:graphicFrameLocks noChangeAspect="1"/>
          </p:cNvGraphicFramePr>
          <p:nvPr/>
        </p:nvGraphicFramePr>
        <p:xfrm>
          <a:off x="5410200" y="3962400"/>
          <a:ext cx="3111500" cy="1385887"/>
        </p:xfrm>
        <a:graphic>
          <a:graphicData uri="http://schemas.openxmlformats.org/presentationml/2006/ole">
            <p:oleObj spid="_x0000_s6151" name="CS ChemDraw Drawing" r:id="rId8" imgW="3111354" imgH="1386325" progId="ChemDraw.Document.6.0">
              <p:embed/>
            </p:oleObj>
          </a:graphicData>
        </a:graphic>
      </p:graphicFrame>
      <p:graphicFrame>
        <p:nvGraphicFramePr>
          <p:cNvPr id="43015" name="Object 7"/>
          <p:cNvGraphicFramePr>
            <a:graphicFrameLocks noChangeAspect="1"/>
          </p:cNvGraphicFramePr>
          <p:nvPr/>
        </p:nvGraphicFramePr>
        <p:xfrm>
          <a:off x="3581400" y="3886200"/>
          <a:ext cx="596743" cy="652463"/>
        </p:xfrm>
        <a:graphic>
          <a:graphicData uri="http://schemas.openxmlformats.org/presentationml/2006/ole">
            <p:oleObj spid="_x0000_s6152" name="CS ChemDraw Drawing" r:id="rId9" imgW="526724" imgH="575733" progId="ChemDraw.Document.6.0">
              <p:embed/>
            </p:oleObj>
          </a:graphicData>
        </a:graphic>
      </p:graphicFrame>
      <p:graphicFrame>
        <p:nvGraphicFramePr>
          <p:cNvPr id="43016" name="Object 8"/>
          <p:cNvGraphicFramePr>
            <a:graphicFrameLocks noChangeAspect="1"/>
          </p:cNvGraphicFramePr>
          <p:nvPr/>
        </p:nvGraphicFramePr>
        <p:xfrm>
          <a:off x="7924800" y="4495800"/>
          <a:ext cx="323850" cy="244475"/>
        </p:xfrm>
        <a:graphic>
          <a:graphicData uri="http://schemas.openxmlformats.org/presentationml/2006/ole">
            <p:oleObj spid="_x0000_s6153" name="CS ChemDraw Drawing" r:id="rId10" imgW="324138" imgH="244797" progId="ChemDraw.Document.6.0">
              <p:embed/>
            </p:oleObj>
          </a:graphicData>
        </a:graphic>
      </p:graphicFrame>
      <p:graphicFrame>
        <p:nvGraphicFramePr>
          <p:cNvPr id="43017" name="Object 9"/>
          <p:cNvGraphicFramePr>
            <a:graphicFrameLocks noChangeAspect="1"/>
          </p:cNvGraphicFramePr>
          <p:nvPr/>
        </p:nvGraphicFramePr>
        <p:xfrm>
          <a:off x="8637587" y="4953000"/>
          <a:ext cx="506413" cy="298450"/>
        </p:xfrm>
        <a:graphic>
          <a:graphicData uri="http://schemas.openxmlformats.org/presentationml/2006/ole">
            <p:oleObj spid="_x0000_s6154" name="CS ChemDraw Drawing" r:id="rId11" imgW="507202" imgH="298542" progId="ChemDraw.Document.6.0">
              <p:embed/>
            </p:oleObj>
          </a:graphicData>
        </a:graphic>
      </p:graphicFrame>
      <p:graphicFrame>
        <p:nvGraphicFramePr>
          <p:cNvPr id="43018" name="Object 10"/>
          <p:cNvGraphicFramePr>
            <a:graphicFrameLocks noChangeAspect="1"/>
          </p:cNvGraphicFramePr>
          <p:nvPr/>
        </p:nvGraphicFramePr>
        <p:xfrm>
          <a:off x="8458200" y="4648200"/>
          <a:ext cx="323850" cy="244475"/>
        </p:xfrm>
        <a:graphic>
          <a:graphicData uri="http://schemas.openxmlformats.org/presentationml/2006/ole">
            <p:oleObj spid="_x0000_s6155" name="CS ChemDraw Drawing" r:id="rId12" imgW="324138" imgH="244797" progId="ChemDraw.Document.6.0">
              <p:embed/>
            </p:oleObj>
          </a:graphicData>
        </a:graphic>
      </p:graphicFrame>
      <p:graphicFrame>
        <p:nvGraphicFramePr>
          <p:cNvPr id="43020" name="Object 12"/>
          <p:cNvGraphicFramePr>
            <a:graphicFrameLocks noChangeAspect="1"/>
          </p:cNvGraphicFramePr>
          <p:nvPr/>
        </p:nvGraphicFramePr>
        <p:xfrm>
          <a:off x="7696200" y="4724400"/>
          <a:ext cx="304800" cy="123301"/>
        </p:xfrm>
        <a:graphic>
          <a:graphicData uri="http://schemas.openxmlformats.org/presentationml/2006/ole">
            <p:oleObj spid="_x0000_s6156" name="CS ChemDraw Drawing" r:id="rId13" imgW="490258" imgH="199151" progId="ChemDraw.Document.6.0">
              <p:embed/>
            </p:oleObj>
          </a:graphicData>
        </a:graphic>
      </p:graphicFrame>
      <p:graphicFrame>
        <p:nvGraphicFramePr>
          <p:cNvPr id="43021" name="Object 13"/>
          <p:cNvGraphicFramePr>
            <a:graphicFrameLocks noChangeAspect="1"/>
          </p:cNvGraphicFramePr>
          <p:nvPr/>
        </p:nvGraphicFramePr>
        <p:xfrm>
          <a:off x="8153400" y="4953000"/>
          <a:ext cx="423435" cy="482600"/>
        </p:xfrm>
        <a:graphic>
          <a:graphicData uri="http://schemas.openxmlformats.org/presentationml/2006/ole">
            <p:oleObj spid="_x0000_s6157" name="CS ChemDraw Drawing" r:id="rId14" imgW="578660" imgH="661136" progId="ChemDraw.Document.6.0">
              <p:embed/>
            </p:oleObj>
          </a:graphicData>
        </a:graphic>
      </p:graphicFrame>
      <p:graphicFrame>
        <p:nvGraphicFramePr>
          <p:cNvPr id="43025" name="Object 17"/>
          <p:cNvGraphicFramePr>
            <a:graphicFrameLocks noChangeAspect="1"/>
          </p:cNvGraphicFramePr>
          <p:nvPr/>
        </p:nvGraphicFramePr>
        <p:xfrm>
          <a:off x="1905000" y="3352800"/>
          <a:ext cx="2744788" cy="1193800"/>
        </p:xfrm>
        <a:graphic>
          <a:graphicData uri="http://schemas.openxmlformats.org/presentationml/2006/ole">
            <p:oleObj spid="_x0000_s6158" name="CS ChemDraw Drawing" r:id="rId15" imgW="2744489" imgH="1193064" progId="ChemDraw.Document.6.0">
              <p:embed/>
            </p:oleObj>
          </a:graphicData>
        </a:graphic>
      </p:graphicFrame>
      <p:graphicFrame>
        <p:nvGraphicFramePr>
          <p:cNvPr id="43026" name="Object 18"/>
          <p:cNvGraphicFramePr>
            <a:graphicFrameLocks noChangeAspect="1"/>
          </p:cNvGraphicFramePr>
          <p:nvPr/>
        </p:nvGraphicFramePr>
        <p:xfrm>
          <a:off x="4953000" y="3733800"/>
          <a:ext cx="187325" cy="361950"/>
        </p:xfrm>
        <a:graphic>
          <a:graphicData uri="http://schemas.openxmlformats.org/presentationml/2006/ole">
            <p:oleObj spid="_x0000_s6159" name="CS ChemDraw Drawing" r:id="rId16" imgW="187116" imgH="362226" progId="ChemDraw.Document.6.0">
              <p:embed/>
            </p:oleObj>
          </a:graphicData>
        </a:graphic>
      </p:graphicFrame>
      <p:graphicFrame>
        <p:nvGraphicFramePr>
          <p:cNvPr id="43027" name="Object 19"/>
          <p:cNvGraphicFramePr>
            <a:graphicFrameLocks noChangeAspect="1"/>
          </p:cNvGraphicFramePr>
          <p:nvPr/>
        </p:nvGraphicFramePr>
        <p:xfrm>
          <a:off x="3810000" y="4419600"/>
          <a:ext cx="504825" cy="742950"/>
        </p:xfrm>
        <a:graphic>
          <a:graphicData uri="http://schemas.openxmlformats.org/presentationml/2006/ole">
            <p:oleObj spid="_x0000_s6160" name="CS ChemDraw Drawing" r:id="rId17" imgW="505360" imgH="743594" progId="ChemDraw.Document.6.0">
              <p:embed/>
            </p:oleObj>
          </a:graphicData>
        </a:graphic>
      </p:graphicFrame>
      <p:graphicFrame>
        <p:nvGraphicFramePr>
          <p:cNvPr id="43028" name="Object 20"/>
          <p:cNvGraphicFramePr>
            <a:graphicFrameLocks noChangeAspect="1"/>
          </p:cNvGraphicFramePr>
          <p:nvPr/>
        </p:nvGraphicFramePr>
        <p:xfrm>
          <a:off x="4495800" y="4191000"/>
          <a:ext cx="569913" cy="368300"/>
        </p:xfrm>
        <a:graphic>
          <a:graphicData uri="http://schemas.openxmlformats.org/presentationml/2006/ole">
            <p:oleObj spid="_x0000_s6161" name="CS ChemDraw Drawing" r:id="rId18" imgW="569819" imgH="368116" progId="ChemDraw.Document.6.0">
              <p:embed/>
            </p:oleObj>
          </a:graphicData>
        </a:graphic>
      </p:graphicFrame>
      <p:graphicFrame>
        <p:nvGraphicFramePr>
          <p:cNvPr id="43029" name="Object 21"/>
          <p:cNvGraphicFramePr>
            <a:graphicFrameLocks noChangeAspect="1"/>
          </p:cNvGraphicFramePr>
          <p:nvPr/>
        </p:nvGraphicFramePr>
        <p:xfrm>
          <a:off x="7620000" y="4114800"/>
          <a:ext cx="527050" cy="576263"/>
        </p:xfrm>
        <a:graphic>
          <a:graphicData uri="http://schemas.openxmlformats.org/presentationml/2006/ole">
            <p:oleObj spid="_x0000_s6162" name="CS ChemDraw Drawing" r:id="rId19" imgW="526724" imgH="575733" progId="ChemDraw.Document.6.0">
              <p:embed/>
            </p:oleObj>
          </a:graphicData>
        </a:graphic>
      </p:graphicFrame>
      <p:graphicFrame>
        <p:nvGraphicFramePr>
          <p:cNvPr id="43030" name="Object 22"/>
          <p:cNvGraphicFramePr>
            <a:graphicFrameLocks noChangeAspect="1"/>
          </p:cNvGraphicFramePr>
          <p:nvPr/>
        </p:nvGraphicFramePr>
        <p:xfrm>
          <a:off x="3886200" y="2286000"/>
          <a:ext cx="1071563" cy="147637"/>
        </p:xfrm>
        <a:graphic>
          <a:graphicData uri="http://schemas.openxmlformats.org/presentationml/2006/ole">
            <p:oleObj spid="_x0000_s6163" name="CS ChemDraw Drawing" r:id="rId20" imgW="1072233" imgH="147246" progId="ChemDraw.Document.6.0">
              <p:embed/>
            </p:oleObj>
          </a:graphicData>
        </a:graphic>
      </p:graphicFrame>
      <p:graphicFrame>
        <p:nvGraphicFramePr>
          <p:cNvPr id="43031" name="Object 23"/>
          <p:cNvGraphicFramePr>
            <a:graphicFrameLocks noChangeAspect="1"/>
          </p:cNvGraphicFramePr>
          <p:nvPr/>
        </p:nvGraphicFramePr>
        <p:xfrm>
          <a:off x="7848600" y="3048000"/>
          <a:ext cx="212725" cy="747713"/>
        </p:xfrm>
        <a:graphic>
          <a:graphicData uri="http://schemas.openxmlformats.org/presentationml/2006/ole">
            <p:oleObj spid="_x0000_s6164" name="CS ChemDraw Drawing" r:id="rId21" imgW="213268" imgH="748012" progId="ChemDraw.Document.6.0">
              <p:embed/>
            </p:oleObj>
          </a:graphicData>
        </a:graphic>
      </p:graphicFrame>
      <p:graphicFrame>
        <p:nvGraphicFramePr>
          <p:cNvPr id="43033" name="Object 25"/>
          <p:cNvGraphicFramePr>
            <a:graphicFrameLocks noChangeAspect="1"/>
          </p:cNvGraphicFramePr>
          <p:nvPr/>
        </p:nvGraphicFramePr>
        <p:xfrm>
          <a:off x="4343400" y="5334000"/>
          <a:ext cx="1011237" cy="263525"/>
        </p:xfrm>
        <a:graphic>
          <a:graphicData uri="http://schemas.openxmlformats.org/presentationml/2006/ole">
            <p:oleObj spid="_x0000_s6165" name="CS ChemDraw Drawing" r:id="rId22" imgW="1011457" imgH="263203" progId="ChemDraw.Document.6.0">
              <p:embed/>
            </p:oleObj>
          </a:graphicData>
        </a:graphic>
      </p:graphicFrame>
      <p:graphicFrame>
        <p:nvGraphicFramePr>
          <p:cNvPr id="43034" name="Object 26"/>
          <p:cNvGraphicFramePr>
            <a:graphicFrameLocks noChangeAspect="1"/>
          </p:cNvGraphicFramePr>
          <p:nvPr/>
        </p:nvGraphicFramePr>
        <p:xfrm>
          <a:off x="228600" y="5486400"/>
          <a:ext cx="2749550" cy="1193800"/>
        </p:xfrm>
        <a:graphic>
          <a:graphicData uri="http://schemas.openxmlformats.org/presentationml/2006/ole">
            <p:oleObj spid="_x0000_s6166" name="CS ChemDraw Drawing" r:id="rId23" imgW="2748909" imgH="1193064" progId="ChemDraw.Document.6.0">
              <p:embed/>
            </p:oleObj>
          </a:graphicData>
        </a:graphic>
      </p:graphicFrame>
      <p:graphicFrame>
        <p:nvGraphicFramePr>
          <p:cNvPr id="43035" name="Object 27"/>
          <p:cNvGraphicFramePr>
            <a:graphicFrameLocks noChangeAspect="1"/>
          </p:cNvGraphicFramePr>
          <p:nvPr/>
        </p:nvGraphicFramePr>
        <p:xfrm>
          <a:off x="1143000" y="4876800"/>
          <a:ext cx="411163" cy="820737"/>
        </p:xfrm>
        <a:graphic>
          <a:graphicData uri="http://schemas.openxmlformats.org/presentationml/2006/ole">
            <p:oleObj spid="_x0000_s6167" name="CS ChemDraw Drawing" r:id="rId24" imgW="411066" imgH="821267"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3009"/>
                                        </p:tgtEl>
                                        <p:attrNameLst>
                                          <p:attrName>style.visibility</p:attrName>
                                        </p:attrNameLst>
                                      </p:cBhvr>
                                      <p:to>
                                        <p:strVal val="visible"/>
                                      </p:to>
                                    </p:set>
                                    <p:animEffect transition="in" filter="blinds(horizontal)">
                                      <p:cBhvr>
                                        <p:cTn id="7" dur="500"/>
                                        <p:tgtEl>
                                          <p:spTgt spid="4300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3010"/>
                                        </p:tgtEl>
                                        <p:attrNameLst>
                                          <p:attrName>style.visibility</p:attrName>
                                        </p:attrNameLst>
                                      </p:cBhvr>
                                      <p:to>
                                        <p:strVal val="visible"/>
                                      </p:to>
                                    </p:set>
                                    <p:animEffect transition="in" filter="blinds(horizontal)">
                                      <p:cBhvr>
                                        <p:cTn id="12" dur="500"/>
                                        <p:tgtEl>
                                          <p:spTgt spid="430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3011"/>
                                        </p:tgtEl>
                                        <p:attrNameLst>
                                          <p:attrName>style.visibility</p:attrName>
                                        </p:attrNameLst>
                                      </p:cBhvr>
                                      <p:to>
                                        <p:strVal val="visible"/>
                                      </p:to>
                                    </p:set>
                                    <p:animEffect transition="in" filter="blinds(horizontal)">
                                      <p:cBhvr>
                                        <p:cTn id="17" dur="500"/>
                                        <p:tgtEl>
                                          <p:spTgt spid="4301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3012"/>
                                        </p:tgtEl>
                                        <p:attrNameLst>
                                          <p:attrName>style.visibility</p:attrName>
                                        </p:attrNameLst>
                                      </p:cBhvr>
                                      <p:to>
                                        <p:strVal val="visible"/>
                                      </p:to>
                                    </p:set>
                                    <p:animEffect transition="in" filter="blinds(horizontal)">
                                      <p:cBhvr>
                                        <p:cTn id="22" dur="500"/>
                                        <p:tgtEl>
                                          <p:spTgt spid="4301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3030"/>
                                        </p:tgtEl>
                                        <p:attrNameLst>
                                          <p:attrName>style.visibility</p:attrName>
                                        </p:attrNameLst>
                                      </p:cBhvr>
                                      <p:to>
                                        <p:strVal val="visible"/>
                                      </p:to>
                                    </p:set>
                                    <p:animEffect transition="in" filter="blinds(horizontal)">
                                      <p:cBhvr>
                                        <p:cTn id="27" dur="500"/>
                                        <p:tgtEl>
                                          <p:spTgt spid="43030"/>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3013"/>
                                        </p:tgtEl>
                                        <p:attrNameLst>
                                          <p:attrName>style.visibility</p:attrName>
                                        </p:attrNameLst>
                                      </p:cBhvr>
                                      <p:to>
                                        <p:strVal val="visible"/>
                                      </p:to>
                                    </p:set>
                                    <p:anim calcmode="lin" valueType="num">
                                      <p:cBhvr additive="base">
                                        <p:cTn id="32" dur="500" fill="hold"/>
                                        <p:tgtEl>
                                          <p:spTgt spid="43013"/>
                                        </p:tgtEl>
                                        <p:attrNameLst>
                                          <p:attrName>ppt_x</p:attrName>
                                        </p:attrNameLst>
                                      </p:cBhvr>
                                      <p:tavLst>
                                        <p:tav tm="0">
                                          <p:val>
                                            <p:strVal val="#ppt_x"/>
                                          </p:val>
                                        </p:tav>
                                        <p:tav tm="100000">
                                          <p:val>
                                            <p:strVal val="#ppt_x"/>
                                          </p:val>
                                        </p:tav>
                                      </p:tavLst>
                                    </p:anim>
                                    <p:anim calcmode="lin" valueType="num">
                                      <p:cBhvr additive="base">
                                        <p:cTn id="33" dur="500" fill="hold"/>
                                        <p:tgtEl>
                                          <p:spTgt spid="4301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43031"/>
                                        </p:tgtEl>
                                        <p:attrNameLst>
                                          <p:attrName>style.visibility</p:attrName>
                                        </p:attrNameLst>
                                      </p:cBhvr>
                                      <p:to>
                                        <p:strVal val="visible"/>
                                      </p:to>
                                    </p:set>
                                    <p:animEffect transition="in" filter="blinds(horizontal)">
                                      <p:cBhvr>
                                        <p:cTn id="38" dur="500"/>
                                        <p:tgtEl>
                                          <p:spTgt spid="43031"/>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43017"/>
                                        </p:tgtEl>
                                        <p:attrNameLst>
                                          <p:attrName>style.visibility</p:attrName>
                                        </p:attrNameLst>
                                      </p:cBhvr>
                                      <p:to>
                                        <p:strVal val="visible"/>
                                      </p:to>
                                    </p:set>
                                    <p:animEffect transition="in" filter="blinds(horizontal)">
                                      <p:cBhvr>
                                        <p:cTn id="43" dur="500"/>
                                        <p:tgtEl>
                                          <p:spTgt spid="43017"/>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43018"/>
                                        </p:tgtEl>
                                        <p:attrNameLst>
                                          <p:attrName>style.visibility</p:attrName>
                                        </p:attrNameLst>
                                      </p:cBhvr>
                                      <p:to>
                                        <p:strVal val="visible"/>
                                      </p:to>
                                    </p:set>
                                    <p:animEffect transition="in" filter="blinds(horizontal)">
                                      <p:cBhvr>
                                        <p:cTn id="48" dur="500"/>
                                        <p:tgtEl>
                                          <p:spTgt spid="43018"/>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43016"/>
                                        </p:tgtEl>
                                        <p:attrNameLst>
                                          <p:attrName>style.visibility</p:attrName>
                                        </p:attrNameLst>
                                      </p:cBhvr>
                                      <p:to>
                                        <p:strVal val="visible"/>
                                      </p:to>
                                    </p:set>
                                    <p:animEffect transition="in" filter="blinds(horizontal)">
                                      <p:cBhvr>
                                        <p:cTn id="53" dur="500"/>
                                        <p:tgtEl>
                                          <p:spTgt spid="43016"/>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43029"/>
                                        </p:tgtEl>
                                        <p:attrNameLst>
                                          <p:attrName>style.visibility</p:attrName>
                                        </p:attrNameLst>
                                      </p:cBhvr>
                                      <p:to>
                                        <p:strVal val="visible"/>
                                      </p:to>
                                    </p:set>
                                    <p:animEffect transition="in" filter="blinds(horizontal)">
                                      <p:cBhvr>
                                        <p:cTn id="58" dur="500"/>
                                        <p:tgtEl>
                                          <p:spTgt spid="43029"/>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43020"/>
                                        </p:tgtEl>
                                        <p:attrNameLst>
                                          <p:attrName>style.visibility</p:attrName>
                                        </p:attrNameLst>
                                      </p:cBhvr>
                                      <p:to>
                                        <p:strVal val="visible"/>
                                      </p:to>
                                    </p:set>
                                    <p:animEffect transition="in" filter="blinds(horizontal)">
                                      <p:cBhvr>
                                        <p:cTn id="63" dur="500"/>
                                        <p:tgtEl>
                                          <p:spTgt spid="43020"/>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nodeType="clickEffect">
                                  <p:stCondLst>
                                    <p:cond delay="0"/>
                                  </p:stCondLst>
                                  <p:childTnLst>
                                    <p:set>
                                      <p:cBhvr>
                                        <p:cTn id="67" dur="1" fill="hold">
                                          <p:stCondLst>
                                            <p:cond delay="0"/>
                                          </p:stCondLst>
                                        </p:cTn>
                                        <p:tgtEl>
                                          <p:spTgt spid="43021"/>
                                        </p:tgtEl>
                                        <p:attrNameLst>
                                          <p:attrName>style.visibility</p:attrName>
                                        </p:attrNameLst>
                                      </p:cBhvr>
                                      <p:to>
                                        <p:strVal val="visible"/>
                                      </p:to>
                                    </p:set>
                                    <p:animEffect transition="in" filter="blinds(horizontal)">
                                      <p:cBhvr>
                                        <p:cTn id="68" dur="500"/>
                                        <p:tgtEl>
                                          <p:spTgt spid="43021"/>
                                        </p:tgtEl>
                                      </p:cBhvr>
                                    </p:animEffect>
                                  </p:childTnLst>
                                </p:cTn>
                              </p:par>
                              <p:par>
                                <p:cTn id="69" presetID="3" presetClass="entr" presetSubtype="10" fill="hold" nodeType="withEffect">
                                  <p:stCondLst>
                                    <p:cond delay="0"/>
                                  </p:stCondLst>
                                  <p:childTnLst>
                                    <p:set>
                                      <p:cBhvr>
                                        <p:cTn id="70" dur="1" fill="hold">
                                          <p:stCondLst>
                                            <p:cond delay="0"/>
                                          </p:stCondLst>
                                        </p:cTn>
                                        <p:tgtEl>
                                          <p:spTgt spid="43031"/>
                                        </p:tgtEl>
                                        <p:attrNameLst>
                                          <p:attrName>style.visibility</p:attrName>
                                        </p:attrNameLst>
                                      </p:cBhvr>
                                      <p:to>
                                        <p:strVal val="visible"/>
                                      </p:to>
                                    </p:set>
                                    <p:animEffect transition="in" filter="blinds(horizontal)">
                                      <p:cBhvr>
                                        <p:cTn id="71" dur="500"/>
                                        <p:tgtEl>
                                          <p:spTgt spid="43031"/>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nodeType="clickEffect">
                                  <p:stCondLst>
                                    <p:cond delay="0"/>
                                  </p:stCondLst>
                                  <p:childTnLst>
                                    <p:set>
                                      <p:cBhvr>
                                        <p:cTn id="75" dur="1" fill="hold">
                                          <p:stCondLst>
                                            <p:cond delay="0"/>
                                          </p:stCondLst>
                                        </p:cTn>
                                        <p:tgtEl>
                                          <p:spTgt spid="43033"/>
                                        </p:tgtEl>
                                        <p:attrNameLst>
                                          <p:attrName>style.visibility</p:attrName>
                                        </p:attrNameLst>
                                      </p:cBhvr>
                                      <p:to>
                                        <p:strVal val="visible"/>
                                      </p:to>
                                    </p:set>
                                    <p:animEffect transition="in" filter="blinds(horizontal)">
                                      <p:cBhvr>
                                        <p:cTn id="76" dur="500"/>
                                        <p:tgtEl>
                                          <p:spTgt spid="43033"/>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nodeType="clickEffect">
                                  <p:stCondLst>
                                    <p:cond delay="0"/>
                                  </p:stCondLst>
                                  <p:childTnLst>
                                    <p:set>
                                      <p:cBhvr>
                                        <p:cTn id="80" dur="1" fill="hold">
                                          <p:stCondLst>
                                            <p:cond delay="0"/>
                                          </p:stCondLst>
                                        </p:cTn>
                                        <p:tgtEl>
                                          <p:spTgt spid="43025"/>
                                        </p:tgtEl>
                                        <p:attrNameLst>
                                          <p:attrName>style.visibility</p:attrName>
                                        </p:attrNameLst>
                                      </p:cBhvr>
                                      <p:to>
                                        <p:strVal val="visible"/>
                                      </p:to>
                                    </p:set>
                                    <p:animEffect transition="in" filter="blinds(horizontal)">
                                      <p:cBhvr>
                                        <p:cTn id="81" dur="500"/>
                                        <p:tgtEl>
                                          <p:spTgt spid="43025"/>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nodeType="clickEffect">
                                  <p:stCondLst>
                                    <p:cond delay="0"/>
                                  </p:stCondLst>
                                  <p:childTnLst>
                                    <p:set>
                                      <p:cBhvr>
                                        <p:cTn id="85" dur="1" fill="hold">
                                          <p:stCondLst>
                                            <p:cond delay="0"/>
                                          </p:stCondLst>
                                        </p:cTn>
                                        <p:tgtEl>
                                          <p:spTgt spid="43026"/>
                                        </p:tgtEl>
                                        <p:attrNameLst>
                                          <p:attrName>style.visibility</p:attrName>
                                        </p:attrNameLst>
                                      </p:cBhvr>
                                      <p:to>
                                        <p:strVal val="visible"/>
                                      </p:to>
                                    </p:set>
                                    <p:animEffect transition="in" filter="blinds(horizontal)">
                                      <p:cBhvr>
                                        <p:cTn id="86" dur="500"/>
                                        <p:tgtEl>
                                          <p:spTgt spid="43026"/>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nodeType="clickEffect">
                                  <p:stCondLst>
                                    <p:cond delay="0"/>
                                  </p:stCondLst>
                                  <p:childTnLst>
                                    <p:set>
                                      <p:cBhvr>
                                        <p:cTn id="90" dur="1" fill="hold">
                                          <p:stCondLst>
                                            <p:cond delay="0"/>
                                          </p:stCondLst>
                                        </p:cTn>
                                        <p:tgtEl>
                                          <p:spTgt spid="43027"/>
                                        </p:tgtEl>
                                        <p:attrNameLst>
                                          <p:attrName>style.visibility</p:attrName>
                                        </p:attrNameLst>
                                      </p:cBhvr>
                                      <p:to>
                                        <p:strVal val="visible"/>
                                      </p:to>
                                    </p:set>
                                    <p:animEffect transition="in" filter="blinds(horizontal)">
                                      <p:cBhvr>
                                        <p:cTn id="91" dur="500"/>
                                        <p:tgtEl>
                                          <p:spTgt spid="43027"/>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nodeType="clickEffect">
                                  <p:stCondLst>
                                    <p:cond delay="0"/>
                                  </p:stCondLst>
                                  <p:childTnLst>
                                    <p:set>
                                      <p:cBhvr>
                                        <p:cTn id="95" dur="1" fill="hold">
                                          <p:stCondLst>
                                            <p:cond delay="0"/>
                                          </p:stCondLst>
                                        </p:cTn>
                                        <p:tgtEl>
                                          <p:spTgt spid="43028"/>
                                        </p:tgtEl>
                                        <p:attrNameLst>
                                          <p:attrName>style.visibility</p:attrName>
                                        </p:attrNameLst>
                                      </p:cBhvr>
                                      <p:to>
                                        <p:strVal val="visible"/>
                                      </p:to>
                                    </p:set>
                                    <p:animEffect transition="in" filter="blinds(horizontal)">
                                      <p:cBhvr>
                                        <p:cTn id="96" dur="500"/>
                                        <p:tgtEl>
                                          <p:spTgt spid="43028"/>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nodeType="clickEffect">
                                  <p:stCondLst>
                                    <p:cond delay="0"/>
                                  </p:stCondLst>
                                  <p:childTnLst>
                                    <p:set>
                                      <p:cBhvr>
                                        <p:cTn id="100" dur="1" fill="hold">
                                          <p:stCondLst>
                                            <p:cond delay="0"/>
                                          </p:stCondLst>
                                        </p:cTn>
                                        <p:tgtEl>
                                          <p:spTgt spid="43035"/>
                                        </p:tgtEl>
                                        <p:attrNameLst>
                                          <p:attrName>style.visibility</p:attrName>
                                        </p:attrNameLst>
                                      </p:cBhvr>
                                      <p:to>
                                        <p:strVal val="visible"/>
                                      </p:to>
                                    </p:set>
                                    <p:animEffect transition="in" filter="blinds(horizontal)">
                                      <p:cBhvr>
                                        <p:cTn id="101" dur="500"/>
                                        <p:tgtEl>
                                          <p:spTgt spid="43035"/>
                                        </p:tgtEl>
                                      </p:cBhvr>
                                    </p:animEffect>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nodeType="clickEffect">
                                  <p:stCondLst>
                                    <p:cond delay="0"/>
                                  </p:stCondLst>
                                  <p:childTnLst>
                                    <p:set>
                                      <p:cBhvr>
                                        <p:cTn id="105" dur="1" fill="hold">
                                          <p:stCondLst>
                                            <p:cond delay="0"/>
                                          </p:stCondLst>
                                        </p:cTn>
                                        <p:tgtEl>
                                          <p:spTgt spid="43034"/>
                                        </p:tgtEl>
                                        <p:attrNameLst>
                                          <p:attrName>style.visibility</p:attrName>
                                        </p:attrNameLst>
                                      </p:cBhvr>
                                      <p:to>
                                        <p:strVal val="visible"/>
                                      </p:to>
                                    </p:set>
                                    <p:anim calcmode="lin" valueType="num">
                                      <p:cBhvr additive="base">
                                        <p:cTn id="106" dur="500" fill="hold"/>
                                        <p:tgtEl>
                                          <p:spTgt spid="43034"/>
                                        </p:tgtEl>
                                        <p:attrNameLst>
                                          <p:attrName>ppt_x</p:attrName>
                                        </p:attrNameLst>
                                      </p:cBhvr>
                                      <p:tavLst>
                                        <p:tav tm="0">
                                          <p:val>
                                            <p:strVal val="#ppt_x"/>
                                          </p:val>
                                        </p:tav>
                                        <p:tav tm="100000">
                                          <p:val>
                                            <p:strVal val="#ppt_x"/>
                                          </p:val>
                                        </p:tav>
                                      </p:tavLst>
                                    </p:anim>
                                    <p:anim calcmode="lin" valueType="num">
                                      <p:cBhvr additive="base">
                                        <p:cTn id="107" dur="500" fill="hold"/>
                                        <p:tgtEl>
                                          <p:spTgt spid="430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 of Boot’s process</a:t>
            </a:r>
            <a:endParaRPr lang="en-US" dirty="0"/>
          </a:p>
        </p:txBody>
      </p:sp>
      <p:sp>
        <p:nvSpPr>
          <p:cNvPr id="3" name="Content Placeholder 2"/>
          <p:cNvSpPr>
            <a:spLocks noGrp="1"/>
          </p:cNvSpPr>
          <p:nvPr>
            <p:ph idx="1"/>
          </p:nvPr>
        </p:nvSpPr>
        <p:spPr/>
        <p:txBody>
          <a:bodyPr/>
          <a:lstStyle/>
          <a:p>
            <a:r>
              <a:rPr lang="en-US" dirty="0" smtClean="0"/>
              <a:t>Large number of steps</a:t>
            </a:r>
          </a:p>
          <a:p>
            <a:r>
              <a:rPr lang="en-US" dirty="0" smtClean="0"/>
              <a:t>Large number of side products in each step.</a:t>
            </a:r>
          </a:p>
          <a:p>
            <a:r>
              <a:rPr lang="en-US" dirty="0" smtClean="0"/>
              <a:t>Poor Atom Economy</a:t>
            </a:r>
          </a:p>
          <a:p>
            <a:r>
              <a:rPr lang="en-US" dirty="0" smtClean="0"/>
              <a:t>Product is a Racemic mixture of </a:t>
            </a:r>
            <a:r>
              <a:rPr lang="en-US" i="1" dirty="0" smtClean="0"/>
              <a:t>S</a:t>
            </a:r>
            <a:r>
              <a:rPr lang="en-US" dirty="0" smtClean="0"/>
              <a:t>-Ibuprofen and </a:t>
            </a:r>
            <a:r>
              <a:rPr lang="en-US" i="1" dirty="0" smtClean="0"/>
              <a:t>R</a:t>
            </a:r>
            <a:r>
              <a:rPr lang="en-US" dirty="0" smtClean="0"/>
              <a:t>-Ibuprofen. That means 50% of the product remains biologically less useful or active.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7772400" cy="731838"/>
          </a:xfrm>
        </p:spPr>
        <p:txBody>
          <a:bodyPr>
            <a:normAutofit fontScale="90000"/>
          </a:bodyPr>
          <a:lstStyle/>
          <a:p>
            <a:r>
              <a:rPr lang="en-US" dirty="0" smtClean="0"/>
              <a:t>Greener synthesis than Boot:</a:t>
            </a:r>
            <a:br>
              <a:rPr lang="en-US" dirty="0" smtClean="0"/>
            </a:br>
            <a:r>
              <a:rPr lang="en-US" b="1" dirty="0" smtClean="0"/>
              <a:t>The Boots</a:t>
            </a:r>
            <a:r>
              <a:rPr lang="en-US" dirty="0" smtClean="0"/>
              <a:t>-</a:t>
            </a:r>
            <a:r>
              <a:rPr lang="en-US" b="1" dirty="0" smtClean="0"/>
              <a:t>Hoechst</a:t>
            </a:r>
            <a:r>
              <a:rPr lang="en-US" dirty="0" smtClean="0"/>
              <a:t>-</a:t>
            </a:r>
            <a:r>
              <a:rPr lang="en-US" b="1" dirty="0" smtClean="0"/>
              <a:t>Celanese </a:t>
            </a:r>
            <a:br>
              <a:rPr lang="en-US" b="1" dirty="0" smtClean="0"/>
            </a:br>
            <a:endParaRPr lang="en-US" dirty="0"/>
          </a:p>
        </p:txBody>
      </p:sp>
      <p:graphicFrame>
        <p:nvGraphicFramePr>
          <p:cNvPr id="39938" name="Object 2"/>
          <p:cNvGraphicFramePr>
            <a:graphicFrameLocks noChangeAspect="1"/>
          </p:cNvGraphicFramePr>
          <p:nvPr/>
        </p:nvGraphicFramePr>
        <p:xfrm>
          <a:off x="609600" y="1828800"/>
          <a:ext cx="1701800" cy="817563"/>
        </p:xfrm>
        <a:graphic>
          <a:graphicData uri="http://schemas.openxmlformats.org/presentationml/2006/ole">
            <p:oleObj spid="_x0000_s7170" name="CS ChemDraw Drawing" r:id="rId3" imgW="1702092" imgH="817954" progId="ChemDraw.Document.6.0">
              <p:embed/>
            </p:oleObj>
          </a:graphicData>
        </a:graphic>
      </p:graphicFrame>
      <p:graphicFrame>
        <p:nvGraphicFramePr>
          <p:cNvPr id="39939" name="Object 3"/>
          <p:cNvGraphicFramePr>
            <a:graphicFrameLocks noChangeAspect="1"/>
          </p:cNvGraphicFramePr>
          <p:nvPr/>
        </p:nvGraphicFramePr>
        <p:xfrm>
          <a:off x="2590800" y="1828800"/>
          <a:ext cx="1370013" cy="1143000"/>
        </p:xfrm>
        <a:graphic>
          <a:graphicData uri="http://schemas.openxmlformats.org/presentationml/2006/ole">
            <p:oleObj spid="_x0000_s7171" name="CS ChemDraw Drawing" r:id="rId4" imgW="1369850" imgH="1142632" progId="ChemDraw.Document.6.0">
              <p:embed/>
            </p:oleObj>
          </a:graphicData>
        </a:graphic>
      </p:graphicFrame>
      <p:graphicFrame>
        <p:nvGraphicFramePr>
          <p:cNvPr id="39940" name="Object 4"/>
          <p:cNvGraphicFramePr>
            <a:graphicFrameLocks noChangeAspect="1"/>
          </p:cNvGraphicFramePr>
          <p:nvPr/>
        </p:nvGraphicFramePr>
        <p:xfrm>
          <a:off x="4267200" y="1676400"/>
          <a:ext cx="2359025" cy="1239837"/>
        </p:xfrm>
        <a:graphic>
          <a:graphicData uri="http://schemas.openxmlformats.org/presentationml/2006/ole">
            <p:oleObj spid="_x0000_s7172" name="CS ChemDraw Drawing" r:id="rId5" imgW="2358839" imgH="1240183" progId="ChemDraw.Document.6.0">
              <p:embed/>
            </p:oleObj>
          </a:graphicData>
        </a:graphic>
      </p:graphicFrame>
      <p:graphicFrame>
        <p:nvGraphicFramePr>
          <p:cNvPr id="39941" name="Object 5"/>
          <p:cNvGraphicFramePr>
            <a:graphicFrameLocks noChangeAspect="1"/>
          </p:cNvGraphicFramePr>
          <p:nvPr/>
        </p:nvGraphicFramePr>
        <p:xfrm>
          <a:off x="6934200" y="1752600"/>
          <a:ext cx="1204913" cy="738187"/>
        </p:xfrm>
        <a:graphic>
          <a:graphicData uri="http://schemas.openxmlformats.org/presentationml/2006/ole">
            <p:oleObj spid="_x0000_s7173" name="CS ChemDraw Drawing" r:id="rId6" imgW="1205203" imgH="738809" progId="ChemDraw.Document.6.0">
              <p:embed/>
            </p:oleObj>
          </a:graphicData>
        </a:graphic>
      </p:graphicFrame>
      <p:graphicFrame>
        <p:nvGraphicFramePr>
          <p:cNvPr id="39942" name="Object 6"/>
          <p:cNvGraphicFramePr>
            <a:graphicFrameLocks noChangeAspect="1"/>
          </p:cNvGraphicFramePr>
          <p:nvPr/>
        </p:nvGraphicFramePr>
        <p:xfrm>
          <a:off x="1143000" y="3733800"/>
          <a:ext cx="1443037" cy="487363"/>
        </p:xfrm>
        <a:graphic>
          <a:graphicData uri="http://schemas.openxmlformats.org/presentationml/2006/ole">
            <p:oleObj spid="_x0000_s7174" name="CS ChemDraw Drawing" r:id="rId7" imgW="1442781" imgH="487386" progId="ChemDraw.Document.6.0">
              <p:embed/>
            </p:oleObj>
          </a:graphicData>
        </a:graphic>
      </p:graphicFrame>
      <p:graphicFrame>
        <p:nvGraphicFramePr>
          <p:cNvPr id="39943" name="Object 7"/>
          <p:cNvGraphicFramePr>
            <a:graphicFrameLocks noChangeAspect="1"/>
          </p:cNvGraphicFramePr>
          <p:nvPr/>
        </p:nvGraphicFramePr>
        <p:xfrm>
          <a:off x="2743200" y="3581400"/>
          <a:ext cx="2359025" cy="1241425"/>
        </p:xfrm>
        <a:graphic>
          <a:graphicData uri="http://schemas.openxmlformats.org/presentationml/2006/ole">
            <p:oleObj spid="_x0000_s7175" name="CS ChemDraw Drawing" r:id="rId8" imgW="2358471" imgH="1241655" progId="ChemDraw.Document.6.0">
              <p:embed/>
            </p:oleObj>
          </a:graphicData>
        </a:graphic>
      </p:graphicFrame>
      <p:sp>
        <p:nvSpPr>
          <p:cNvPr id="10" name="Rectangle 9"/>
          <p:cNvSpPr/>
          <p:nvPr/>
        </p:nvSpPr>
        <p:spPr>
          <a:xfrm>
            <a:off x="5867400" y="3733800"/>
            <a:ext cx="1093313" cy="369332"/>
          </a:xfrm>
          <a:prstGeom prst="rect">
            <a:avLst/>
          </a:prstGeom>
        </p:spPr>
        <p:txBody>
          <a:bodyPr wrap="none">
            <a:spAutoFit/>
          </a:bodyPr>
          <a:lstStyle/>
          <a:p>
            <a:r>
              <a:rPr lang="en-US" dirty="0" smtClean="0"/>
              <a:t>No Waste</a:t>
            </a:r>
            <a:endParaRPr lang="en-US" dirty="0"/>
          </a:p>
        </p:txBody>
      </p:sp>
      <p:graphicFrame>
        <p:nvGraphicFramePr>
          <p:cNvPr id="39944" name="Object 8"/>
          <p:cNvGraphicFramePr>
            <a:graphicFrameLocks noChangeAspect="1"/>
          </p:cNvGraphicFramePr>
          <p:nvPr/>
        </p:nvGraphicFramePr>
        <p:xfrm>
          <a:off x="1219200" y="5334000"/>
          <a:ext cx="1416050" cy="538163"/>
        </p:xfrm>
        <a:graphic>
          <a:graphicData uri="http://schemas.openxmlformats.org/presentationml/2006/ole">
            <p:oleObj spid="_x0000_s7176" name="CS ChemDraw Drawing" r:id="rId9" imgW="1415524" imgH="537449" progId="ChemDraw.Document.6.0">
              <p:embed/>
            </p:oleObj>
          </a:graphicData>
        </a:graphic>
      </p:graphicFrame>
      <p:graphicFrame>
        <p:nvGraphicFramePr>
          <p:cNvPr id="39945" name="Object 9"/>
          <p:cNvGraphicFramePr>
            <a:graphicFrameLocks noChangeAspect="1"/>
          </p:cNvGraphicFramePr>
          <p:nvPr/>
        </p:nvGraphicFramePr>
        <p:xfrm>
          <a:off x="3124200" y="5105400"/>
          <a:ext cx="2405063" cy="1431925"/>
        </p:xfrm>
        <a:graphic>
          <a:graphicData uri="http://schemas.openxmlformats.org/presentationml/2006/ole">
            <p:oleObj spid="_x0000_s7177" name="CS ChemDraw Drawing" r:id="rId10" imgW="2404513" imgH="1431971" progId="ChemDraw.Document.6.0">
              <p:embed/>
            </p:oleObj>
          </a:graphicData>
        </a:graphic>
      </p:graphicFrame>
      <p:sp>
        <p:nvSpPr>
          <p:cNvPr id="13" name="Rectangle 12"/>
          <p:cNvSpPr/>
          <p:nvPr/>
        </p:nvSpPr>
        <p:spPr>
          <a:xfrm>
            <a:off x="6019800" y="5410200"/>
            <a:ext cx="1093313" cy="369332"/>
          </a:xfrm>
          <a:prstGeom prst="rect">
            <a:avLst/>
          </a:prstGeom>
        </p:spPr>
        <p:txBody>
          <a:bodyPr wrap="none">
            <a:spAutoFit/>
          </a:bodyPr>
          <a:lstStyle/>
          <a:p>
            <a:r>
              <a:rPr lang="en-US" dirty="0" smtClean="0"/>
              <a:t>No Waste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Synthesis of </a:t>
            </a:r>
            <a:r>
              <a:rPr lang="en-US" i="1" dirty="0" smtClean="0"/>
              <a:t>S</a:t>
            </a:r>
            <a:r>
              <a:rPr lang="en-US" dirty="0" smtClean="0"/>
              <a:t>-Ibuprofen</a:t>
            </a:r>
            <a:endParaRPr lang="en-US" dirty="0"/>
          </a:p>
        </p:txBody>
      </p:sp>
      <p:graphicFrame>
        <p:nvGraphicFramePr>
          <p:cNvPr id="40962" name="Object 2"/>
          <p:cNvGraphicFramePr>
            <a:graphicFrameLocks noChangeAspect="1"/>
          </p:cNvGraphicFramePr>
          <p:nvPr/>
        </p:nvGraphicFramePr>
        <p:xfrm>
          <a:off x="609600" y="1371600"/>
          <a:ext cx="2405063" cy="1431925"/>
        </p:xfrm>
        <a:graphic>
          <a:graphicData uri="http://schemas.openxmlformats.org/presentationml/2006/ole">
            <p:oleObj spid="_x0000_s8194" name="CS ChemDraw Drawing" r:id="rId3" imgW="2404513" imgH="1431971" progId="ChemDraw.Document.6.0">
              <p:embed/>
            </p:oleObj>
          </a:graphicData>
        </a:graphic>
      </p:graphicFrame>
      <p:graphicFrame>
        <p:nvGraphicFramePr>
          <p:cNvPr id="40963" name="Object 3"/>
          <p:cNvGraphicFramePr>
            <a:graphicFrameLocks noChangeAspect="1"/>
          </p:cNvGraphicFramePr>
          <p:nvPr/>
        </p:nvGraphicFramePr>
        <p:xfrm>
          <a:off x="4495800" y="1371600"/>
          <a:ext cx="2860675" cy="1431925"/>
        </p:xfrm>
        <a:graphic>
          <a:graphicData uri="http://schemas.openxmlformats.org/presentationml/2006/ole">
            <p:oleObj spid="_x0000_s8195" name="CS ChemDraw Drawing" r:id="rId4" imgW="2860147" imgH="1431971" progId="ChemDraw.Document.6.0">
              <p:embed/>
            </p:oleObj>
          </a:graphicData>
        </a:graphic>
      </p:graphicFrame>
      <p:graphicFrame>
        <p:nvGraphicFramePr>
          <p:cNvPr id="40964" name="Object 4"/>
          <p:cNvGraphicFramePr>
            <a:graphicFrameLocks noChangeAspect="1"/>
          </p:cNvGraphicFramePr>
          <p:nvPr/>
        </p:nvGraphicFramePr>
        <p:xfrm>
          <a:off x="3124200" y="1600200"/>
          <a:ext cx="1166813" cy="892175"/>
        </p:xfrm>
        <a:graphic>
          <a:graphicData uri="http://schemas.openxmlformats.org/presentationml/2006/ole">
            <p:oleObj spid="_x0000_s8196" name="CS ChemDraw Drawing" r:id="rId5" imgW="1166896" imgH="892681" progId="ChemDraw.Document.6.0">
              <p:embed/>
            </p:oleObj>
          </a:graphicData>
        </a:graphic>
      </p:graphicFrame>
      <p:sp>
        <p:nvSpPr>
          <p:cNvPr id="7" name="Rectangle 6"/>
          <p:cNvSpPr/>
          <p:nvPr/>
        </p:nvSpPr>
        <p:spPr>
          <a:xfrm>
            <a:off x="7620000" y="1828800"/>
            <a:ext cx="1093313" cy="369332"/>
          </a:xfrm>
          <a:prstGeom prst="rect">
            <a:avLst/>
          </a:prstGeom>
        </p:spPr>
        <p:txBody>
          <a:bodyPr wrap="none">
            <a:spAutoFit/>
          </a:bodyPr>
          <a:lstStyle/>
          <a:p>
            <a:r>
              <a:rPr lang="en-US" dirty="0" smtClean="0"/>
              <a:t>No Waste</a:t>
            </a:r>
            <a:endParaRPr lang="en-US" dirty="0"/>
          </a:p>
        </p:txBody>
      </p:sp>
      <p:graphicFrame>
        <p:nvGraphicFramePr>
          <p:cNvPr id="40965" name="Object 5"/>
          <p:cNvGraphicFramePr>
            <a:graphicFrameLocks noChangeAspect="1"/>
          </p:cNvGraphicFramePr>
          <p:nvPr/>
        </p:nvGraphicFramePr>
        <p:xfrm>
          <a:off x="4495800" y="3124200"/>
          <a:ext cx="3092450" cy="1430337"/>
        </p:xfrm>
        <a:graphic>
          <a:graphicData uri="http://schemas.openxmlformats.org/presentationml/2006/ole">
            <p:oleObj spid="_x0000_s8197" name="CS ChemDraw Drawing" r:id="rId6" imgW="3091832" imgH="1430867" progId="ChemDraw.Document.6.0">
              <p:embed/>
            </p:oleObj>
          </a:graphicData>
        </a:graphic>
      </p:graphicFrame>
      <p:graphicFrame>
        <p:nvGraphicFramePr>
          <p:cNvPr id="40966" name="Object 6"/>
          <p:cNvGraphicFramePr>
            <a:graphicFrameLocks noChangeAspect="1"/>
          </p:cNvGraphicFramePr>
          <p:nvPr/>
        </p:nvGraphicFramePr>
        <p:xfrm>
          <a:off x="3886200" y="3962400"/>
          <a:ext cx="1135063" cy="1000125"/>
        </p:xfrm>
        <a:graphic>
          <a:graphicData uri="http://schemas.openxmlformats.org/presentationml/2006/ole">
            <p:oleObj spid="_x0000_s8198" name="CS ChemDraw Drawing" r:id="rId7" imgW="1135219" imgH="1000907" progId="ChemDraw.Document.6.0">
              <p:embed/>
            </p:oleObj>
          </a:graphicData>
        </a:graphic>
      </p:graphicFrame>
      <p:graphicFrame>
        <p:nvGraphicFramePr>
          <p:cNvPr id="40967" name="Object 7"/>
          <p:cNvGraphicFramePr>
            <a:graphicFrameLocks noChangeAspect="1"/>
          </p:cNvGraphicFramePr>
          <p:nvPr/>
        </p:nvGraphicFramePr>
        <p:xfrm>
          <a:off x="1295400" y="3581400"/>
          <a:ext cx="2495550" cy="1430337"/>
        </p:xfrm>
        <a:graphic>
          <a:graphicData uri="http://schemas.openxmlformats.org/presentationml/2006/ole">
            <p:oleObj spid="_x0000_s8199" name="CS ChemDraw Drawing" r:id="rId8" imgW="2495861" imgH="1430867" progId="ChemDraw.Document.6.0">
              <p:embed/>
            </p:oleObj>
          </a:graphicData>
        </a:graphic>
      </p:graphicFrame>
      <p:graphicFrame>
        <p:nvGraphicFramePr>
          <p:cNvPr id="40968" name="Object 8"/>
          <p:cNvGraphicFramePr>
            <a:graphicFrameLocks noChangeAspect="1"/>
          </p:cNvGraphicFramePr>
          <p:nvPr/>
        </p:nvGraphicFramePr>
        <p:xfrm>
          <a:off x="1066800" y="4303713"/>
          <a:ext cx="2833687" cy="2554287"/>
        </p:xfrm>
        <a:graphic>
          <a:graphicData uri="http://schemas.openxmlformats.org/presentationml/2006/ole">
            <p:oleObj spid="_x0000_s8200" name="CS ChemDraw Drawing" r:id="rId9" imgW="2833995" imgH="2553988" progId="ChemDraw.Document.6.0">
              <p:embed/>
            </p:oleObj>
          </a:graphicData>
        </a:graphic>
      </p:graphicFrame>
      <p:graphicFrame>
        <p:nvGraphicFramePr>
          <p:cNvPr id="40969" name="Object 9"/>
          <p:cNvGraphicFramePr>
            <a:graphicFrameLocks noChangeAspect="1"/>
          </p:cNvGraphicFramePr>
          <p:nvPr/>
        </p:nvGraphicFramePr>
        <p:xfrm>
          <a:off x="4648200" y="3200400"/>
          <a:ext cx="3186113" cy="3175000"/>
        </p:xfrm>
        <a:graphic>
          <a:graphicData uri="http://schemas.openxmlformats.org/presentationml/2006/ole">
            <p:oleObj spid="_x0000_s8201" name="CS ChemDraw Drawing" r:id="rId10" imgW="3186127" imgH="3174264" progId="ChemDraw.Document.6.0">
              <p:embed/>
            </p:oleObj>
          </a:graphicData>
        </a:graphic>
      </p:graphicFrame>
      <p:sp>
        <p:nvSpPr>
          <p:cNvPr id="13" name="Rectangle 12"/>
          <p:cNvSpPr/>
          <p:nvPr/>
        </p:nvSpPr>
        <p:spPr>
          <a:xfrm>
            <a:off x="6915505" y="5867400"/>
            <a:ext cx="1752403" cy="646331"/>
          </a:xfrm>
          <a:prstGeom prst="rect">
            <a:avLst/>
          </a:prstGeom>
        </p:spPr>
        <p:txBody>
          <a:bodyPr wrap="none">
            <a:spAutoFit/>
          </a:bodyPr>
          <a:lstStyle/>
          <a:p>
            <a:r>
              <a:rPr lang="en-US" i="1" dirty="0" smtClean="0"/>
              <a:t>Candida rugosa </a:t>
            </a:r>
          </a:p>
          <a:p>
            <a:r>
              <a:rPr lang="en-US" dirty="0" smtClean="0"/>
              <a:t>lipase</a:t>
            </a:r>
            <a:endParaRPr lang="en-US" dirty="0"/>
          </a:p>
        </p:txBody>
      </p:sp>
      <p:sp>
        <p:nvSpPr>
          <p:cNvPr id="14" name="Rectangle 13"/>
          <p:cNvSpPr/>
          <p:nvPr/>
        </p:nvSpPr>
        <p:spPr>
          <a:xfrm>
            <a:off x="3810000" y="5562600"/>
            <a:ext cx="1093313" cy="369332"/>
          </a:xfrm>
          <a:prstGeom prst="rect">
            <a:avLst/>
          </a:prstGeom>
        </p:spPr>
        <p:txBody>
          <a:bodyPr wrap="none">
            <a:spAutoFit/>
          </a:bodyPr>
          <a:lstStyle/>
          <a:p>
            <a:r>
              <a:rPr lang="en-US" dirty="0" smtClean="0"/>
              <a:t>No Waste</a:t>
            </a:r>
            <a:endParaRPr lang="en-US" dirty="0"/>
          </a:p>
        </p:txBody>
      </p:sp>
      <p:sp>
        <p:nvSpPr>
          <p:cNvPr id="16" name="Rectangle 15"/>
          <p:cNvSpPr/>
          <p:nvPr/>
        </p:nvSpPr>
        <p:spPr>
          <a:xfrm>
            <a:off x="5105400" y="2667000"/>
            <a:ext cx="300082" cy="369332"/>
          </a:xfrm>
          <a:prstGeom prst="rect">
            <a:avLst/>
          </a:prstGeom>
        </p:spPr>
        <p:txBody>
          <a:bodyPr wrap="none">
            <a:spAutoFit/>
          </a:bodyPr>
          <a:lstStyle/>
          <a:p>
            <a:r>
              <a:rPr lang="en-US" dirty="0" smtClean="0"/>
              <a: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543800" cy="685800"/>
          </a:xfrm>
        </p:spPr>
        <p:txBody>
          <a:bodyPr>
            <a:normAutofit fontScale="90000"/>
          </a:bodyPr>
          <a:lstStyle/>
          <a:p>
            <a:r>
              <a:rPr lang="en-US" b="1" dirty="0" smtClean="0">
                <a:solidFill>
                  <a:schemeClr val="bg1"/>
                </a:solidFill>
              </a:rPr>
              <a:t>Cardiovascular drugs</a:t>
            </a:r>
            <a:endParaRPr lang="en-US" b="1" dirty="0">
              <a:solidFill>
                <a:schemeClr val="bg1"/>
              </a:solidFill>
            </a:endParaRPr>
          </a:p>
        </p:txBody>
      </p:sp>
      <p:sp>
        <p:nvSpPr>
          <p:cNvPr id="3" name="Content Placeholder 2"/>
          <p:cNvSpPr>
            <a:spLocks noGrp="1"/>
          </p:cNvSpPr>
          <p:nvPr>
            <p:ph idx="1"/>
          </p:nvPr>
        </p:nvSpPr>
        <p:spPr>
          <a:xfrm>
            <a:off x="457200" y="1066800"/>
            <a:ext cx="8229600" cy="4525963"/>
          </a:xfrm>
        </p:spPr>
        <p:txBody>
          <a:bodyPr>
            <a:normAutofit/>
          </a:bodyPr>
          <a:lstStyle/>
          <a:p>
            <a:r>
              <a:rPr lang="en-US" sz="2400" b="1" dirty="0" smtClean="0">
                <a:solidFill>
                  <a:schemeClr val="bg1"/>
                </a:solidFill>
              </a:rPr>
              <a:t>Cardiovascular drugs are meant for better functioning of heart and or circulation of blood for oxygen transport. It consists of three subclasses</a:t>
            </a:r>
          </a:p>
          <a:p>
            <a:pPr>
              <a:buNone/>
            </a:pPr>
            <a:endParaRPr lang="en-US" sz="2400" b="1" dirty="0" smtClean="0">
              <a:solidFill>
                <a:schemeClr val="bg1"/>
              </a:solidFill>
            </a:endParaRPr>
          </a:p>
          <a:p>
            <a:pPr>
              <a:buNone/>
            </a:pPr>
            <a:endParaRPr lang="en-US" sz="2400" b="1" dirty="0" smtClean="0">
              <a:solidFill>
                <a:schemeClr val="bg1"/>
              </a:solidFill>
            </a:endParaRPr>
          </a:p>
          <a:p>
            <a:pPr>
              <a:buNone/>
            </a:pPr>
            <a:r>
              <a:rPr lang="en-US" sz="2400" b="1" dirty="0" smtClean="0">
                <a:solidFill>
                  <a:schemeClr val="bg1"/>
                </a:solidFill>
              </a:rPr>
              <a:t>Anti arrhythmic drugs (Beta Blockers and ACE inhibitors) :  These are used to suppress abnormal rhythm. </a:t>
            </a:r>
          </a:p>
          <a:p>
            <a:endParaRPr lang="en-US" sz="2400" b="1" dirty="0" smtClean="0">
              <a:solidFill>
                <a:schemeClr val="bg1"/>
              </a:solidFill>
            </a:endParaRPr>
          </a:p>
          <a:p>
            <a:pPr>
              <a:buNone/>
            </a:pPr>
            <a:r>
              <a:rPr lang="en-US" sz="2400" b="1" dirty="0" smtClean="0">
                <a:solidFill>
                  <a:schemeClr val="bg1"/>
                </a:solidFill>
              </a:rPr>
              <a:t>Quinidine (blocks sodium ion influx causing slower heart rate) </a:t>
            </a:r>
          </a:p>
          <a:p>
            <a:pPr>
              <a:buNone/>
            </a:pPr>
            <a:r>
              <a:rPr lang="en-US" sz="2400" b="1" dirty="0" smtClean="0">
                <a:solidFill>
                  <a:schemeClr val="bg1"/>
                </a:solidFill>
              </a:rPr>
              <a:t>  </a:t>
            </a:r>
            <a:endParaRPr lang="en-US" sz="2400" b="1" dirty="0">
              <a:solidFill>
                <a:schemeClr val="bg1"/>
              </a:solidFill>
            </a:endParaRPr>
          </a:p>
        </p:txBody>
      </p:sp>
      <p:pic>
        <p:nvPicPr>
          <p:cNvPr id="15362" name="Picture 2" descr="Quinidine - Wikipedia"/>
          <p:cNvPicPr>
            <a:picLocks noChangeAspect="1" noChangeArrowheads="1"/>
          </p:cNvPicPr>
          <p:nvPr/>
        </p:nvPicPr>
        <p:blipFill>
          <a:blip r:embed="rId2" cstate="print">
            <a:lum bright="100000" contrast="24000"/>
          </a:blip>
          <a:srcRect/>
          <a:stretch>
            <a:fillRect/>
          </a:stretch>
        </p:blipFill>
        <p:spPr bwMode="auto">
          <a:xfrm>
            <a:off x="1600200" y="4819903"/>
            <a:ext cx="2438400" cy="2038097"/>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Beta Blocker</a:t>
            </a:r>
            <a:endParaRPr lang="en-US" b="1" dirty="0">
              <a:solidFill>
                <a:schemeClr val="bg1"/>
              </a:solidFill>
            </a:endParaRPr>
          </a:p>
        </p:txBody>
      </p:sp>
      <p:pic>
        <p:nvPicPr>
          <p:cNvPr id="4" name="Picture 2" descr="Propranolol =99 TLC,powder 318-98-9"/>
          <p:cNvPicPr>
            <a:picLocks noChangeAspect="1" noChangeArrowheads="1"/>
          </p:cNvPicPr>
          <p:nvPr/>
        </p:nvPicPr>
        <p:blipFill>
          <a:blip r:embed="rId2"/>
          <a:srcRect/>
          <a:stretch>
            <a:fillRect/>
          </a:stretch>
        </p:blipFill>
        <p:spPr bwMode="auto">
          <a:xfrm>
            <a:off x="762000" y="2286000"/>
            <a:ext cx="2762250" cy="1552576"/>
          </a:xfrm>
          <a:prstGeom prst="rect">
            <a:avLst/>
          </a:prstGeom>
          <a:noFill/>
        </p:spPr>
      </p:pic>
      <p:sp>
        <p:nvSpPr>
          <p:cNvPr id="5" name="Rectangle 4"/>
          <p:cNvSpPr/>
          <p:nvPr/>
        </p:nvSpPr>
        <p:spPr>
          <a:xfrm>
            <a:off x="762000" y="4724400"/>
            <a:ext cx="2672142" cy="369332"/>
          </a:xfrm>
          <a:prstGeom prst="rect">
            <a:avLst/>
          </a:prstGeom>
        </p:spPr>
        <p:txBody>
          <a:bodyPr wrap="none">
            <a:spAutoFit/>
          </a:bodyPr>
          <a:lstStyle/>
          <a:p>
            <a:r>
              <a:rPr lang="en-US" b="1" dirty="0" smtClean="0">
                <a:solidFill>
                  <a:schemeClr val="bg1"/>
                </a:solidFill>
              </a:rPr>
              <a:t>Propranolol: Beta Blocker </a:t>
            </a:r>
            <a:endParaRPr lang="en-US" b="1" dirty="0">
              <a:solidFill>
                <a:schemeClr val="bg1"/>
              </a:solidFill>
            </a:endParaRPr>
          </a:p>
        </p:txBody>
      </p:sp>
      <p:sp>
        <p:nvSpPr>
          <p:cNvPr id="6" name="Rectangle 5"/>
          <p:cNvSpPr/>
          <p:nvPr/>
        </p:nvSpPr>
        <p:spPr>
          <a:xfrm>
            <a:off x="3886200" y="1981200"/>
            <a:ext cx="4572000" cy="2308324"/>
          </a:xfrm>
          <a:prstGeom prst="rect">
            <a:avLst/>
          </a:prstGeom>
        </p:spPr>
        <p:txBody>
          <a:bodyPr>
            <a:spAutoFit/>
          </a:bodyPr>
          <a:lstStyle/>
          <a:p>
            <a:r>
              <a:rPr lang="en-US" sz="2400" b="1" dirty="0" smtClean="0">
                <a:solidFill>
                  <a:schemeClr val="bg1"/>
                </a:solidFill>
              </a:rPr>
              <a:t>These block the function of hormones viz. adrenaline and nor adrenaline. These hormones are responsible for a very fast heart beat by forcing the heart muscle to pump with extreme rapidity</a:t>
            </a:r>
            <a:endParaRPr lang="en-US"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bg1"/>
                </a:solidFill>
              </a:rPr>
              <a:t>ACE (Angiotensin Converting Enzyme) Inhibitors</a:t>
            </a:r>
            <a:endParaRPr lang="en-US" sz="3600" dirty="0">
              <a:solidFill>
                <a:schemeClr val="bg1"/>
              </a:solidFill>
            </a:endParaRPr>
          </a:p>
        </p:txBody>
      </p:sp>
      <p:sp>
        <p:nvSpPr>
          <p:cNvPr id="3" name="Content Placeholder 2"/>
          <p:cNvSpPr>
            <a:spLocks noGrp="1"/>
          </p:cNvSpPr>
          <p:nvPr>
            <p:ph idx="1"/>
          </p:nvPr>
        </p:nvSpPr>
        <p:spPr>
          <a:xfrm>
            <a:off x="5181600" y="1600200"/>
            <a:ext cx="3505200" cy="4525963"/>
          </a:xfrm>
        </p:spPr>
        <p:txBody>
          <a:bodyPr/>
          <a:lstStyle/>
          <a:p>
            <a:pPr>
              <a:buNone/>
            </a:pPr>
            <a:r>
              <a:rPr lang="en-US" dirty="0" smtClean="0">
                <a:solidFill>
                  <a:schemeClr val="bg1"/>
                </a:solidFill>
              </a:rPr>
              <a:t>   ACE inhibitors </a:t>
            </a:r>
            <a:r>
              <a:rPr lang="en-US" b="1" dirty="0" smtClean="0">
                <a:solidFill>
                  <a:schemeClr val="bg1"/>
                </a:solidFill>
              </a:rPr>
              <a:t>prevent an enzyme in the body from producing angiotensin II, a substance that narrows blood vessels</a:t>
            </a:r>
            <a:endParaRPr lang="en-US" dirty="0">
              <a:solidFill>
                <a:schemeClr val="bg1"/>
              </a:solidFill>
            </a:endParaRPr>
          </a:p>
        </p:txBody>
      </p:sp>
      <p:pic>
        <p:nvPicPr>
          <p:cNvPr id="21508" name="Picture 4" descr="Captopril | C9H15NO3S - PubChem"/>
          <p:cNvPicPr>
            <a:picLocks noChangeAspect="1" noChangeArrowheads="1"/>
          </p:cNvPicPr>
          <p:nvPr/>
        </p:nvPicPr>
        <p:blipFill>
          <a:blip r:embed="rId2"/>
          <a:srcRect/>
          <a:stretch>
            <a:fillRect/>
          </a:stretch>
        </p:blipFill>
        <p:spPr bwMode="auto">
          <a:xfrm>
            <a:off x="838200" y="1752600"/>
            <a:ext cx="2857500" cy="2857500"/>
          </a:xfrm>
          <a:prstGeom prst="rect">
            <a:avLst/>
          </a:prstGeom>
          <a:noFill/>
        </p:spPr>
      </p:pic>
      <p:sp>
        <p:nvSpPr>
          <p:cNvPr id="6" name="TextBox 5"/>
          <p:cNvSpPr txBox="1"/>
          <p:nvPr/>
        </p:nvSpPr>
        <p:spPr>
          <a:xfrm>
            <a:off x="1143000" y="5029200"/>
            <a:ext cx="1600200" cy="461665"/>
          </a:xfrm>
          <a:prstGeom prst="rect">
            <a:avLst/>
          </a:prstGeom>
          <a:noFill/>
        </p:spPr>
        <p:txBody>
          <a:bodyPr wrap="square" rtlCol="0">
            <a:spAutoFit/>
          </a:bodyPr>
          <a:lstStyle/>
          <a:p>
            <a:r>
              <a:rPr lang="en-US" sz="2400" b="1" dirty="0" smtClean="0">
                <a:solidFill>
                  <a:schemeClr val="bg1"/>
                </a:solidFill>
              </a:rPr>
              <a:t>Captopril</a:t>
            </a:r>
            <a:endParaRPr lang="en-US" sz="2400" b="1" dirty="0">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Cardiovascular drugs cont..</a:t>
            </a:r>
            <a:endParaRPr lang="en-US" dirty="0"/>
          </a:p>
        </p:txBody>
      </p:sp>
      <p:sp>
        <p:nvSpPr>
          <p:cNvPr id="3" name="Content Placeholder 2"/>
          <p:cNvSpPr>
            <a:spLocks noGrp="1"/>
          </p:cNvSpPr>
          <p:nvPr>
            <p:ph idx="1"/>
          </p:nvPr>
        </p:nvSpPr>
        <p:spPr/>
        <p:txBody>
          <a:bodyPr>
            <a:normAutofit/>
          </a:bodyPr>
          <a:lstStyle/>
          <a:p>
            <a:pPr>
              <a:buNone/>
            </a:pPr>
            <a:r>
              <a:rPr lang="en-US" sz="2800" b="1" dirty="0" smtClean="0">
                <a:solidFill>
                  <a:schemeClr val="bg1"/>
                </a:solidFill>
              </a:rPr>
              <a:t>    Anti-anginal  drugs:  These widen the blood vessels and help in better transport of oxygen. </a:t>
            </a:r>
          </a:p>
          <a:p>
            <a:pPr>
              <a:buNone/>
            </a:pPr>
            <a:r>
              <a:rPr lang="en-US" sz="2800" b="1" dirty="0" smtClean="0">
                <a:solidFill>
                  <a:schemeClr val="bg1"/>
                </a:solidFill>
              </a:rPr>
              <a:t>    Glyceryl nitrates fall in this category.  Isosorbide dinitrate, marketed as Sorbitrate  is a widely popular drug of this class. </a:t>
            </a:r>
            <a:endParaRPr lang="en-US" sz="2800" b="1" dirty="0">
              <a:solidFill>
                <a:schemeClr val="bg1"/>
              </a:solidFill>
            </a:endParaRPr>
          </a:p>
        </p:txBody>
      </p:sp>
      <p:pic>
        <p:nvPicPr>
          <p:cNvPr id="16386" name="Picture 2" descr="Isosorbide dinitrate - Wikipedia"/>
          <p:cNvPicPr>
            <a:picLocks noChangeAspect="1" noChangeArrowheads="1"/>
          </p:cNvPicPr>
          <p:nvPr/>
        </p:nvPicPr>
        <p:blipFill>
          <a:blip r:embed="rId2" cstate="print">
            <a:lum bright="100000" contrast="28000"/>
          </a:blip>
          <a:srcRect/>
          <a:stretch>
            <a:fillRect/>
          </a:stretch>
        </p:blipFill>
        <p:spPr bwMode="auto">
          <a:xfrm>
            <a:off x="5791200" y="3886200"/>
            <a:ext cx="1918322" cy="1828800"/>
          </a:xfrm>
          <a:prstGeom prst="rect">
            <a:avLst/>
          </a:prstGeom>
          <a:noFill/>
        </p:spPr>
      </p:pic>
      <p:sp>
        <p:nvSpPr>
          <p:cNvPr id="5" name="TextBox 4"/>
          <p:cNvSpPr txBox="1"/>
          <p:nvPr/>
        </p:nvSpPr>
        <p:spPr>
          <a:xfrm>
            <a:off x="6019800" y="5943600"/>
            <a:ext cx="1828800" cy="381000"/>
          </a:xfrm>
          <a:prstGeom prst="rect">
            <a:avLst/>
          </a:prstGeom>
          <a:noFill/>
        </p:spPr>
        <p:txBody>
          <a:bodyPr wrap="square" rtlCol="0">
            <a:spAutoFit/>
          </a:bodyPr>
          <a:lstStyle/>
          <a:p>
            <a:r>
              <a:rPr lang="en-US" b="1" dirty="0" smtClean="0">
                <a:solidFill>
                  <a:schemeClr val="bg1"/>
                </a:solidFill>
              </a:rPr>
              <a:t>Sorbitrate</a:t>
            </a:r>
            <a:endParaRPr lang="en-US" b="1" dirty="0">
              <a:solidFill>
                <a:schemeClr val="bg1"/>
              </a:solidFill>
            </a:endParaRPr>
          </a:p>
        </p:txBody>
      </p:sp>
      <p:pic>
        <p:nvPicPr>
          <p:cNvPr id="16388" name="Picture 4" descr="Nitroglycerin - Wikipedia"/>
          <p:cNvPicPr>
            <a:picLocks noChangeAspect="1" noChangeArrowheads="1"/>
          </p:cNvPicPr>
          <p:nvPr/>
        </p:nvPicPr>
        <p:blipFill>
          <a:blip r:embed="rId3">
            <a:lum bright="100000" contrast="28000"/>
          </a:blip>
          <a:srcRect/>
          <a:stretch>
            <a:fillRect/>
          </a:stretch>
        </p:blipFill>
        <p:spPr bwMode="auto">
          <a:xfrm>
            <a:off x="1371600" y="3886200"/>
            <a:ext cx="2970451" cy="1653551"/>
          </a:xfrm>
          <a:prstGeom prst="rect">
            <a:avLst/>
          </a:prstGeom>
          <a:noFill/>
        </p:spPr>
      </p:pic>
      <p:sp>
        <p:nvSpPr>
          <p:cNvPr id="7" name="TextBox 6"/>
          <p:cNvSpPr txBox="1"/>
          <p:nvPr/>
        </p:nvSpPr>
        <p:spPr>
          <a:xfrm>
            <a:off x="1828800" y="5943600"/>
            <a:ext cx="2286000" cy="369332"/>
          </a:xfrm>
          <a:prstGeom prst="rect">
            <a:avLst/>
          </a:prstGeom>
          <a:noFill/>
        </p:spPr>
        <p:txBody>
          <a:bodyPr wrap="square" rtlCol="0">
            <a:spAutoFit/>
          </a:bodyPr>
          <a:lstStyle/>
          <a:p>
            <a:r>
              <a:rPr lang="en-US" b="1" dirty="0" smtClean="0">
                <a:solidFill>
                  <a:schemeClr val="bg1"/>
                </a:solidFill>
              </a:rPr>
              <a:t>Glyceryl trinitrate</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Cardiovascular drugs: cont..</a:t>
            </a:r>
            <a:endParaRPr lang="en-US" dirty="0">
              <a:solidFill>
                <a:schemeClr val="bg1"/>
              </a:solidFill>
            </a:endParaRPr>
          </a:p>
        </p:txBody>
      </p:sp>
      <p:sp>
        <p:nvSpPr>
          <p:cNvPr id="3" name="Content Placeholder 2"/>
          <p:cNvSpPr>
            <a:spLocks noGrp="1"/>
          </p:cNvSpPr>
          <p:nvPr>
            <p:ph idx="1"/>
          </p:nvPr>
        </p:nvSpPr>
        <p:spPr/>
        <p:txBody>
          <a:bodyPr/>
          <a:lstStyle/>
          <a:p>
            <a:pPr>
              <a:buNone/>
            </a:pPr>
            <a:r>
              <a:rPr lang="en-US" b="1" dirty="0" smtClean="0">
                <a:solidFill>
                  <a:schemeClr val="bg1"/>
                </a:solidFill>
              </a:rPr>
              <a:t>   Anti hypertensive drugs: </a:t>
            </a:r>
            <a:r>
              <a:rPr lang="en-US" sz="2400" b="1" dirty="0" smtClean="0">
                <a:solidFill>
                  <a:schemeClr val="bg1"/>
                </a:solidFill>
              </a:rPr>
              <a:t>These are used to reduce the blood  pressure. A well known natural drug for this purpose is </a:t>
            </a:r>
            <a:r>
              <a:rPr lang="en-US" sz="2400" b="1" dirty="0" err="1" smtClean="0">
                <a:solidFill>
                  <a:schemeClr val="bg1"/>
                </a:solidFill>
              </a:rPr>
              <a:t>reserpine</a:t>
            </a:r>
            <a:r>
              <a:rPr lang="en-US" sz="2400" b="1" dirty="0" smtClean="0">
                <a:solidFill>
                  <a:schemeClr val="bg1"/>
                </a:solidFill>
              </a:rPr>
              <a:t>. Calcium channel blockers fall in this class. Calcium influx into the heart muscle cells and help those to contract with force. This class of drugs block calcium ion influx. Calcium ion comes into the blood stream from bones. </a:t>
            </a:r>
          </a:p>
          <a:p>
            <a:pPr>
              <a:buNone/>
            </a:pPr>
            <a:endParaRPr lang="en-US" sz="2400" b="1" dirty="0" smtClean="0">
              <a:solidFill>
                <a:schemeClr val="bg1"/>
              </a:solidFill>
            </a:endParaRPr>
          </a:p>
          <a:p>
            <a:pPr>
              <a:buNone/>
            </a:pPr>
            <a:endParaRPr lang="en-US" sz="2400" b="1" dirty="0" smtClean="0">
              <a:solidFill>
                <a:schemeClr val="bg1"/>
              </a:solidFill>
            </a:endParaRPr>
          </a:p>
          <a:p>
            <a:pPr>
              <a:buNone/>
            </a:pPr>
            <a:endParaRPr lang="en-US" sz="2400" b="1" dirty="0" smtClean="0">
              <a:solidFill>
                <a:schemeClr val="bg1"/>
              </a:solidFill>
            </a:endParaRPr>
          </a:p>
          <a:p>
            <a:pPr>
              <a:buNone/>
            </a:pPr>
            <a:r>
              <a:rPr lang="en-US" sz="2000" b="1" dirty="0" smtClean="0">
                <a:solidFill>
                  <a:schemeClr val="bg1"/>
                </a:solidFill>
              </a:rPr>
              <a:t>     Reserpine</a:t>
            </a:r>
          </a:p>
          <a:p>
            <a:endParaRPr lang="en-US" dirty="0"/>
          </a:p>
        </p:txBody>
      </p:sp>
      <p:pic>
        <p:nvPicPr>
          <p:cNvPr id="4" name="Picture 4" descr="Reserpine - Wikipedia"/>
          <p:cNvPicPr>
            <a:picLocks noChangeAspect="1" noChangeArrowheads="1"/>
          </p:cNvPicPr>
          <p:nvPr/>
        </p:nvPicPr>
        <p:blipFill>
          <a:blip r:embed="rId2">
            <a:lum bright="100000" contrast="25000"/>
          </a:blip>
          <a:srcRect/>
          <a:stretch>
            <a:fillRect/>
          </a:stretch>
        </p:blipFill>
        <p:spPr bwMode="auto">
          <a:xfrm>
            <a:off x="685800" y="4038600"/>
            <a:ext cx="4038601" cy="1716406"/>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Cardiovascular Drugs cont..</a:t>
            </a:r>
            <a:endParaRPr lang="en-US" dirty="0">
              <a:solidFill>
                <a:schemeClr val="bg1"/>
              </a:solidFill>
            </a:endParaRPr>
          </a:p>
        </p:txBody>
      </p:sp>
      <p:sp>
        <p:nvSpPr>
          <p:cNvPr id="3" name="Content Placeholder 2"/>
          <p:cNvSpPr>
            <a:spLocks noGrp="1"/>
          </p:cNvSpPr>
          <p:nvPr>
            <p:ph idx="1"/>
          </p:nvPr>
        </p:nvSpPr>
        <p:spPr/>
        <p:txBody>
          <a:bodyPr>
            <a:normAutofit/>
          </a:bodyPr>
          <a:lstStyle/>
          <a:p>
            <a:r>
              <a:rPr lang="en-US" sz="2400" dirty="0" smtClean="0">
                <a:solidFill>
                  <a:schemeClr val="bg1"/>
                </a:solidFill>
              </a:rPr>
              <a:t>Anti anginal agents: These widen the blood vessels and help in better oxygen transport preventing heart attack (angina pectoris). Glyceryl nitrates fall in this class. </a:t>
            </a:r>
            <a:endParaRPr lang="en-US" sz="2400" dirty="0">
              <a:solidFill>
                <a:schemeClr val="bg1"/>
              </a:solidFill>
            </a:endParaRPr>
          </a:p>
        </p:txBody>
      </p:sp>
      <p:graphicFrame>
        <p:nvGraphicFramePr>
          <p:cNvPr id="2051" name="Object 3"/>
          <p:cNvGraphicFramePr>
            <a:graphicFrameLocks noChangeAspect="1"/>
          </p:cNvGraphicFramePr>
          <p:nvPr/>
        </p:nvGraphicFramePr>
        <p:xfrm>
          <a:off x="3200400" y="3429000"/>
          <a:ext cx="1703387" cy="1733550"/>
        </p:xfrm>
        <a:graphic>
          <a:graphicData uri="http://schemas.openxmlformats.org/presentationml/2006/ole">
            <p:oleObj spid="_x0000_s10242" name="CS ChemDraw Drawing" r:id="rId3" imgW="1703565" imgH="1733826" progId="ChemDraw.Document.6.0">
              <p:embed/>
            </p:oleObj>
          </a:graphicData>
        </a:graphic>
      </p:graphicFrame>
      <p:graphicFrame>
        <p:nvGraphicFramePr>
          <p:cNvPr id="2052" name="Object 4"/>
          <p:cNvGraphicFramePr>
            <a:graphicFrameLocks noChangeAspect="1"/>
          </p:cNvGraphicFramePr>
          <p:nvPr/>
        </p:nvGraphicFramePr>
        <p:xfrm>
          <a:off x="1066800" y="3505200"/>
          <a:ext cx="1293813" cy="1506537"/>
        </p:xfrm>
        <a:graphic>
          <a:graphicData uri="http://schemas.openxmlformats.org/presentationml/2006/ole">
            <p:oleObj spid="_x0000_s10243" name="CS ChemDraw Drawing" r:id="rId4" imgW="1293604" imgH="1507067" progId="ChemDraw.Document.6.0">
              <p:embed/>
            </p:oleObj>
          </a:graphicData>
        </a:graphic>
      </p:graphicFrame>
      <p:graphicFrame>
        <p:nvGraphicFramePr>
          <p:cNvPr id="2054" name="Object 6"/>
          <p:cNvGraphicFramePr>
            <a:graphicFrameLocks noChangeAspect="1"/>
          </p:cNvGraphicFramePr>
          <p:nvPr/>
        </p:nvGraphicFramePr>
        <p:xfrm>
          <a:off x="5410200" y="3276600"/>
          <a:ext cx="2254250" cy="1839913"/>
        </p:xfrm>
        <a:graphic>
          <a:graphicData uri="http://schemas.openxmlformats.org/presentationml/2006/ole">
            <p:oleObj spid="_x0000_s10244" name="CS ChemDraw Drawing" r:id="rId5" imgW="2253862" imgH="1840580" progId="ChemDraw.Document.6.0">
              <p:embed/>
            </p:oleObj>
          </a:graphicData>
        </a:graphic>
      </p:graphicFrame>
      <p:sp>
        <p:nvSpPr>
          <p:cNvPr id="9" name="TextBox 8"/>
          <p:cNvSpPr txBox="1"/>
          <p:nvPr/>
        </p:nvSpPr>
        <p:spPr>
          <a:xfrm>
            <a:off x="533400" y="5410200"/>
            <a:ext cx="2209800" cy="369332"/>
          </a:xfrm>
          <a:prstGeom prst="rect">
            <a:avLst/>
          </a:prstGeom>
          <a:noFill/>
        </p:spPr>
        <p:txBody>
          <a:bodyPr wrap="square" rtlCol="0">
            <a:spAutoFit/>
          </a:bodyPr>
          <a:lstStyle/>
          <a:p>
            <a:r>
              <a:rPr lang="en-US" dirty="0" smtClean="0">
                <a:solidFill>
                  <a:schemeClr val="bg1"/>
                </a:solidFill>
              </a:rPr>
              <a:t>Glycerin or Glycerol</a:t>
            </a:r>
            <a:endParaRPr lang="en-US" dirty="0">
              <a:solidFill>
                <a:schemeClr val="bg1"/>
              </a:solidFill>
            </a:endParaRPr>
          </a:p>
        </p:txBody>
      </p:sp>
      <p:sp>
        <p:nvSpPr>
          <p:cNvPr id="10" name="TextBox 9"/>
          <p:cNvSpPr txBox="1"/>
          <p:nvPr/>
        </p:nvSpPr>
        <p:spPr>
          <a:xfrm>
            <a:off x="3048000" y="5410200"/>
            <a:ext cx="2133600" cy="369332"/>
          </a:xfrm>
          <a:prstGeom prst="rect">
            <a:avLst/>
          </a:prstGeom>
          <a:noFill/>
        </p:spPr>
        <p:txBody>
          <a:bodyPr wrap="square" rtlCol="0">
            <a:spAutoFit/>
          </a:bodyPr>
          <a:lstStyle/>
          <a:p>
            <a:r>
              <a:rPr lang="en-US" dirty="0" smtClean="0">
                <a:solidFill>
                  <a:schemeClr val="bg1"/>
                </a:solidFill>
              </a:rPr>
              <a:t>Glyceryl trinitrate</a:t>
            </a:r>
            <a:endParaRPr lang="en-US" dirty="0">
              <a:solidFill>
                <a:schemeClr val="bg1"/>
              </a:solidFill>
            </a:endParaRPr>
          </a:p>
        </p:txBody>
      </p:sp>
      <p:sp>
        <p:nvSpPr>
          <p:cNvPr id="11" name="TextBox 10"/>
          <p:cNvSpPr txBox="1"/>
          <p:nvPr/>
        </p:nvSpPr>
        <p:spPr>
          <a:xfrm>
            <a:off x="5410200" y="5334000"/>
            <a:ext cx="2590800" cy="646331"/>
          </a:xfrm>
          <a:prstGeom prst="rect">
            <a:avLst/>
          </a:prstGeom>
          <a:noFill/>
        </p:spPr>
        <p:txBody>
          <a:bodyPr wrap="square" rtlCol="0">
            <a:spAutoFit/>
          </a:bodyPr>
          <a:lstStyle/>
          <a:p>
            <a:pPr algn="ctr"/>
            <a:r>
              <a:rPr lang="en-US" dirty="0" smtClean="0">
                <a:solidFill>
                  <a:schemeClr val="bg1"/>
                </a:solidFill>
              </a:rPr>
              <a:t>Sorbitrate </a:t>
            </a:r>
          </a:p>
          <a:p>
            <a:pPr algn="ctr"/>
            <a:r>
              <a:rPr lang="en-US" dirty="0" smtClean="0">
                <a:solidFill>
                  <a:schemeClr val="bg1"/>
                </a:solidFill>
              </a:rPr>
              <a:t> (isosorbid nitrate)</a:t>
            </a:r>
            <a:endParaRPr lang="en-US" dirty="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304800"/>
            <a:ext cx="8229600" cy="1143000"/>
          </a:xfrm>
        </p:spPr>
        <p:txBody>
          <a:bodyPr>
            <a:normAutofit fontScale="90000"/>
          </a:bodyPr>
          <a:lstStyle/>
          <a:p>
            <a:r>
              <a:rPr lang="en-US" dirty="0" smtClean="0">
                <a:solidFill>
                  <a:schemeClr val="bg1"/>
                </a:solidFill>
              </a:rPr>
              <a:t>Anti Bacterial Drugs: The </a:t>
            </a:r>
            <a:r>
              <a:rPr lang="en-US" dirty="0" err="1" smtClean="0">
                <a:solidFill>
                  <a:schemeClr val="bg1"/>
                </a:solidFill>
              </a:rPr>
              <a:t>Sulphonamides</a:t>
            </a:r>
            <a:endParaRPr lang="en-US" dirty="0">
              <a:solidFill>
                <a:schemeClr val="bg1"/>
              </a:solidFill>
            </a:endParaRPr>
          </a:p>
        </p:txBody>
      </p:sp>
      <p:sp>
        <p:nvSpPr>
          <p:cNvPr id="12" name="TextBox 11"/>
          <p:cNvSpPr txBox="1"/>
          <p:nvPr/>
        </p:nvSpPr>
        <p:spPr>
          <a:xfrm>
            <a:off x="609600" y="1828800"/>
            <a:ext cx="7772400" cy="3416320"/>
          </a:xfrm>
          <a:prstGeom prst="rect">
            <a:avLst/>
          </a:prstGeom>
          <a:noFill/>
        </p:spPr>
        <p:txBody>
          <a:bodyPr wrap="square" rtlCol="0">
            <a:spAutoFit/>
          </a:bodyPr>
          <a:lstStyle/>
          <a:p>
            <a:r>
              <a:rPr lang="en-US" dirty="0" err="1" smtClean="0">
                <a:solidFill>
                  <a:schemeClr val="bg1"/>
                </a:solidFill>
              </a:rPr>
              <a:t>Sulphonamides</a:t>
            </a:r>
            <a:r>
              <a:rPr lang="en-US" dirty="0" smtClean="0">
                <a:solidFill>
                  <a:schemeClr val="bg1"/>
                </a:solidFill>
              </a:rPr>
              <a:t>  were the first antibacterial drugs which were used systematically</a:t>
            </a:r>
          </a:p>
          <a:p>
            <a:endParaRPr lang="en-US" dirty="0" smtClean="0">
              <a:solidFill>
                <a:schemeClr val="bg1"/>
              </a:solidFill>
            </a:endParaRPr>
          </a:p>
          <a:p>
            <a:r>
              <a:rPr lang="en-US" dirty="0" smtClean="0">
                <a:solidFill>
                  <a:schemeClr val="bg1"/>
                </a:solidFill>
              </a:rPr>
              <a:t>The first </a:t>
            </a:r>
            <a:r>
              <a:rPr lang="en-US" dirty="0" err="1" smtClean="0">
                <a:solidFill>
                  <a:schemeClr val="bg1"/>
                </a:solidFill>
              </a:rPr>
              <a:t>sulphonamide</a:t>
            </a:r>
            <a:r>
              <a:rPr lang="en-US" dirty="0" smtClean="0">
                <a:solidFill>
                  <a:schemeClr val="bg1"/>
                </a:solidFill>
              </a:rPr>
              <a:t>  was “ </a:t>
            </a:r>
            <a:r>
              <a:rPr lang="en-US" dirty="0" err="1" smtClean="0">
                <a:solidFill>
                  <a:schemeClr val="bg1"/>
                </a:solidFill>
              </a:rPr>
              <a:t>Prontosil</a:t>
            </a:r>
            <a:r>
              <a:rPr lang="en-US" dirty="0" smtClean="0">
                <a:solidFill>
                  <a:schemeClr val="bg1"/>
                </a:solidFill>
              </a:rPr>
              <a:t>” . </a:t>
            </a: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r>
              <a:rPr lang="en-US" dirty="0" smtClean="0">
                <a:solidFill>
                  <a:schemeClr val="bg1"/>
                </a:solidFill>
              </a:rPr>
              <a:t>It was the first </a:t>
            </a:r>
            <a:r>
              <a:rPr lang="en-US" dirty="0" err="1" smtClean="0">
                <a:solidFill>
                  <a:schemeClr val="bg1"/>
                </a:solidFill>
              </a:rPr>
              <a:t>prodrug</a:t>
            </a:r>
            <a:r>
              <a:rPr lang="en-US" dirty="0" smtClean="0">
                <a:solidFill>
                  <a:schemeClr val="bg1"/>
                </a:solidFill>
              </a:rPr>
              <a:t> which could be used against a range of bacterial infections including streptococcus viz. blood infections , child bed fever and </a:t>
            </a:r>
            <a:r>
              <a:rPr lang="en-US" dirty="0" err="1" smtClean="0">
                <a:solidFill>
                  <a:schemeClr val="bg1"/>
                </a:solidFill>
              </a:rPr>
              <a:t>erysipelus</a:t>
            </a:r>
            <a:endParaRPr lang="en-US" dirty="0" smtClean="0">
              <a:solidFill>
                <a:schemeClr val="bg1"/>
              </a:solidFill>
            </a:endParaRPr>
          </a:p>
          <a:p>
            <a:endParaRPr lang="en-US" dirty="0">
              <a:solidFill>
                <a:schemeClr val="bg1"/>
              </a:solidFill>
            </a:endParaRPr>
          </a:p>
        </p:txBody>
      </p:sp>
      <p:graphicFrame>
        <p:nvGraphicFramePr>
          <p:cNvPr id="21506" name="Object 2"/>
          <p:cNvGraphicFramePr>
            <a:graphicFrameLocks noChangeAspect="1"/>
          </p:cNvGraphicFramePr>
          <p:nvPr/>
        </p:nvGraphicFramePr>
        <p:xfrm>
          <a:off x="2286000" y="3048000"/>
          <a:ext cx="4005263" cy="1117600"/>
        </p:xfrm>
        <a:graphic>
          <a:graphicData uri="http://schemas.openxmlformats.org/presentationml/2006/ole">
            <p:oleObj spid="_x0000_s11266" name="CS ChemDraw Drawing" r:id="rId3" imgW="4004575" imgH="1118336" progId="ChemDraw.Document.6.0">
              <p:embed/>
            </p:oleObj>
          </a:graphicData>
        </a:graphic>
      </p:graphicFrame>
      <p:sp>
        <p:nvSpPr>
          <p:cNvPr id="21508" name="AutoShape 4" descr="Erysipelas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Bullous erysipelas - Stock Image - C026/7546 - Science Photo Library"/>
          <p:cNvPicPr>
            <a:picLocks noChangeAspect="1" noChangeArrowheads="1"/>
          </p:cNvPicPr>
          <p:nvPr/>
        </p:nvPicPr>
        <p:blipFill>
          <a:blip r:embed="rId3"/>
          <a:srcRect/>
          <a:stretch>
            <a:fillRect/>
          </a:stretch>
        </p:blipFill>
        <p:spPr bwMode="auto">
          <a:xfrm>
            <a:off x="381000" y="1828800"/>
            <a:ext cx="3276600" cy="2457450"/>
          </a:xfrm>
          <a:prstGeom prst="rect">
            <a:avLst/>
          </a:prstGeom>
          <a:noFill/>
        </p:spPr>
      </p:pic>
      <p:sp>
        <p:nvSpPr>
          <p:cNvPr id="4" name="TextBox 3"/>
          <p:cNvSpPr txBox="1"/>
          <p:nvPr/>
        </p:nvSpPr>
        <p:spPr>
          <a:xfrm>
            <a:off x="609600" y="4953000"/>
            <a:ext cx="2286000" cy="369332"/>
          </a:xfrm>
          <a:prstGeom prst="rect">
            <a:avLst/>
          </a:prstGeom>
          <a:noFill/>
        </p:spPr>
        <p:txBody>
          <a:bodyPr wrap="square" rtlCol="0">
            <a:spAutoFit/>
          </a:bodyPr>
          <a:lstStyle/>
          <a:p>
            <a:r>
              <a:rPr lang="en-US" dirty="0" err="1" smtClean="0">
                <a:solidFill>
                  <a:schemeClr val="bg1"/>
                </a:solidFill>
              </a:rPr>
              <a:t>Erysipelus</a:t>
            </a:r>
            <a:endParaRPr lang="en-US" dirty="0">
              <a:solidFill>
                <a:schemeClr val="bg1"/>
              </a:solidFill>
            </a:endParaRPr>
          </a:p>
        </p:txBody>
      </p:sp>
      <p:sp>
        <p:nvSpPr>
          <p:cNvPr id="6" name="TextBox 5"/>
          <p:cNvSpPr txBox="1"/>
          <p:nvPr/>
        </p:nvSpPr>
        <p:spPr>
          <a:xfrm>
            <a:off x="4038600" y="457200"/>
            <a:ext cx="4953000" cy="3693319"/>
          </a:xfrm>
          <a:prstGeom prst="rect">
            <a:avLst/>
          </a:prstGeom>
          <a:noFill/>
        </p:spPr>
        <p:txBody>
          <a:bodyPr wrap="square" rtlCol="0">
            <a:spAutoFit/>
          </a:bodyPr>
          <a:lstStyle/>
          <a:p>
            <a:r>
              <a:rPr lang="en-US" dirty="0" err="1" smtClean="0">
                <a:solidFill>
                  <a:schemeClr val="bg1"/>
                </a:solidFill>
              </a:rPr>
              <a:t>Prontosil</a:t>
            </a:r>
            <a:r>
              <a:rPr lang="en-US" dirty="0" smtClean="0">
                <a:solidFill>
                  <a:schemeClr val="bg1"/>
                </a:solidFill>
              </a:rPr>
              <a:t> is a pro drug</a:t>
            </a:r>
          </a:p>
          <a:p>
            <a:endParaRPr lang="en-US" dirty="0" smtClean="0">
              <a:solidFill>
                <a:schemeClr val="bg1"/>
              </a:solidFill>
            </a:endParaRPr>
          </a:p>
          <a:p>
            <a:r>
              <a:rPr lang="en-US" dirty="0" smtClean="0">
                <a:solidFill>
                  <a:schemeClr val="bg1"/>
                </a:solidFill>
              </a:rPr>
              <a:t>Inside the body the compound decomposes into </a:t>
            </a:r>
            <a:r>
              <a:rPr lang="en-US" dirty="0" err="1" smtClean="0">
                <a:solidFill>
                  <a:schemeClr val="bg1"/>
                </a:solidFill>
              </a:rPr>
              <a:t>sulphanilamide</a:t>
            </a:r>
            <a:r>
              <a:rPr lang="en-US" dirty="0" smtClean="0">
                <a:solidFill>
                  <a:schemeClr val="bg1"/>
                </a:solidFill>
              </a:rPr>
              <a:t>  which is biologically most active.</a:t>
            </a: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a:solidFill>
                <a:schemeClr val="bg1"/>
              </a:solidFill>
            </a:endParaRPr>
          </a:p>
        </p:txBody>
      </p:sp>
      <p:graphicFrame>
        <p:nvGraphicFramePr>
          <p:cNvPr id="23557" name="Object 5"/>
          <p:cNvGraphicFramePr>
            <a:graphicFrameLocks noChangeAspect="1"/>
          </p:cNvGraphicFramePr>
          <p:nvPr/>
        </p:nvGraphicFramePr>
        <p:xfrm>
          <a:off x="4114800" y="2057400"/>
          <a:ext cx="4005263" cy="1117600"/>
        </p:xfrm>
        <a:graphic>
          <a:graphicData uri="http://schemas.openxmlformats.org/presentationml/2006/ole">
            <p:oleObj spid="_x0000_s12290" name="CS ChemDraw Drawing" r:id="rId4" imgW="4004575" imgH="1118336" progId="ChemDraw.Document.6.0">
              <p:embed/>
            </p:oleObj>
          </a:graphicData>
        </a:graphic>
      </p:graphicFrame>
      <p:graphicFrame>
        <p:nvGraphicFramePr>
          <p:cNvPr id="23559" name="Object 7"/>
          <p:cNvGraphicFramePr>
            <a:graphicFrameLocks noChangeAspect="1"/>
          </p:cNvGraphicFramePr>
          <p:nvPr/>
        </p:nvGraphicFramePr>
        <p:xfrm>
          <a:off x="4419600" y="3733800"/>
          <a:ext cx="898525" cy="911225"/>
        </p:xfrm>
        <a:graphic>
          <a:graphicData uri="http://schemas.openxmlformats.org/presentationml/2006/ole">
            <p:oleObj spid="_x0000_s12291" name="CS ChemDraw Drawing" r:id="rId5" imgW="898746" imgH="910719" progId="ChemDraw.Document.6.0">
              <p:embed/>
            </p:oleObj>
          </a:graphicData>
        </a:graphic>
      </p:graphicFrame>
      <p:sp>
        <p:nvSpPr>
          <p:cNvPr id="10" name="TextBox 9"/>
          <p:cNvSpPr txBox="1"/>
          <p:nvPr/>
        </p:nvSpPr>
        <p:spPr>
          <a:xfrm>
            <a:off x="6096000" y="5791200"/>
            <a:ext cx="1981200" cy="369332"/>
          </a:xfrm>
          <a:prstGeom prst="rect">
            <a:avLst/>
          </a:prstGeom>
          <a:noFill/>
        </p:spPr>
        <p:txBody>
          <a:bodyPr wrap="square" rtlCol="0">
            <a:spAutoFit/>
          </a:bodyPr>
          <a:lstStyle/>
          <a:p>
            <a:r>
              <a:rPr lang="en-US" dirty="0" err="1" smtClean="0">
                <a:solidFill>
                  <a:schemeClr val="bg1"/>
                </a:solidFill>
              </a:rPr>
              <a:t>Sulphanilamide</a:t>
            </a:r>
            <a:endParaRPr lang="en-US" dirty="0">
              <a:solidFill>
                <a:schemeClr val="bg1"/>
              </a:solidFill>
            </a:endParaRPr>
          </a:p>
        </p:txBody>
      </p:sp>
      <p:graphicFrame>
        <p:nvGraphicFramePr>
          <p:cNvPr id="23560" name="Object 8"/>
          <p:cNvGraphicFramePr>
            <a:graphicFrameLocks noChangeAspect="1"/>
          </p:cNvGraphicFramePr>
          <p:nvPr/>
        </p:nvGraphicFramePr>
        <p:xfrm>
          <a:off x="5791200" y="4343400"/>
          <a:ext cx="2292350" cy="868363"/>
        </p:xfrm>
        <a:graphic>
          <a:graphicData uri="http://schemas.openxmlformats.org/presentationml/2006/ole">
            <p:oleObj spid="_x0000_s12292" name="CS ChemDraw Drawing" r:id="rId6" imgW="2291801" imgH="868017" progId="ChemDraw.Document.6.0">
              <p:embed/>
            </p:oleObj>
          </a:graphicData>
        </a:graphic>
      </p:graphicFrame>
      <p:graphicFrame>
        <p:nvGraphicFramePr>
          <p:cNvPr id="23561" name="Object 9"/>
          <p:cNvGraphicFramePr>
            <a:graphicFrameLocks noChangeAspect="1"/>
          </p:cNvGraphicFramePr>
          <p:nvPr/>
        </p:nvGraphicFramePr>
        <p:xfrm>
          <a:off x="5159375" y="3276600"/>
          <a:ext cx="3984625" cy="2570163"/>
        </p:xfrm>
        <a:graphic>
          <a:graphicData uri="http://schemas.openxmlformats.org/presentationml/2006/ole">
            <p:oleObj spid="_x0000_s12293" name="CS ChemDraw Drawing" r:id="rId7" imgW="3985053" imgH="2570554" progId="ChemDraw.Document.6.0">
              <p:embed/>
            </p:oleObj>
          </a:graphicData>
        </a:graphic>
      </p:graphicFrame>
      <p:sp>
        <p:nvSpPr>
          <p:cNvPr id="14" name="TextBox 13"/>
          <p:cNvSpPr txBox="1"/>
          <p:nvPr/>
        </p:nvSpPr>
        <p:spPr>
          <a:xfrm>
            <a:off x="4800600" y="5410200"/>
            <a:ext cx="685800" cy="381000"/>
          </a:xfrm>
          <a:prstGeom prst="rect">
            <a:avLst/>
          </a:prstGeom>
          <a:noFill/>
        </p:spPr>
        <p:txBody>
          <a:bodyPr wrap="square" rtlCol="0">
            <a:spAutoFit/>
          </a:bodyPr>
          <a:lstStyle/>
          <a:p>
            <a:r>
              <a:rPr lang="en-US" dirty="0" smtClean="0">
                <a:solidFill>
                  <a:schemeClr val="bg1"/>
                </a:solidFill>
              </a:rPr>
              <a:t>Cell</a:t>
            </a:r>
            <a:endParaRPr lang="en-US" dirty="0">
              <a:solidFill>
                <a:schemeClr val="bg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685800"/>
            <a:ext cx="6705600" cy="5355312"/>
          </a:xfrm>
          <a:prstGeom prst="rect">
            <a:avLst/>
          </a:prstGeom>
          <a:noFill/>
        </p:spPr>
        <p:txBody>
          <a:bodyPr wrap="square" rtlCol="0">
            <a:spAutoFit/>
          </a:bodyPr>
          <a:lstStyle/>
          <a:p>
            <a:r>
              <a:rPr lang="en-US" dirty="0" err="1" smtClean="0">
                <a:solidFill>
                  <a:schemeClr val="bg1"/>
                </a:solidFill>
              </a:rPr>
              <a:t>Sulphonamides</a:t>
            </a:r>
            <a:r>
              <a:rPr lang="en-US" dirty="0" smtClean="0">
                <a:solidFill>
                  <a:schemeClr val="bg1"/>
                </a:solidFill>
              </a:rPr>
              <a:t>  are structurally  similar to p-amino benzoic acid</a:t>
            </a: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r>
              <a:rPr lang="en-US" dirty="0" smtClean="0">
                <a:solidFill>
                  <a:schemeClr val="bg1"/>
                </a:solidFill>
              </a:rPr>
              <a:t>Thus </a:t>
            </a:r>
            <a:r>
              <a:rPr lang="en-US" dirty="0" err="1" smtClean="0">
                <a:solidFill>
                  <a:schemeClr val="bg1"/>
                </a:solidFill>
              </a:rPr>
              <a:t>sulphanilamides</a:t>
            </a:r>
            <a:r>
              <a:rPr lang="en-US" dirty="0" smtClean="0">
                <a:solidFill>
                  <a:schemeClr val="bg1"/>
                </a:solidFill>
              </a:rPr>
              <a:t> act as a </a:t>
            </a:r>
            <a:r>
              <a:rPr lang="en-US" dirty="0" err="1" smtClean="0">
                <a:solidFill>
                  <a:schemeClr val="bg1"/>
                </a:solidFill>
              </a:rPr>
              <a:t>mmic</a:t>
            </a:r>
            <a:r>
              <a:rPr lang="en-US" dirty="0" smtClean="0">
                <a:solidFill>
                  <a:schemeClr val="bg1"/>
                </a:solidFill>
              </a:rPr>
              <a:t> of PABA. Bacteria uses PABA to </a:t>
            </a:r>
            <a:r>
              <a:rPr lang="en-US" dirty="0" err="1" smtClean="0">
                <a:solidFill>
                  <a:schemeClr val="bg1"/>
                </a:solidFill>
              </a:rPr>
              <a:t>synthesise</a:t>
            </a:r>
            <a:r>
              <a:rPr lang="en-US" dirty="0" smtClean="0">
                <a:solidFill>
                  <a:schemeClr val="bg1"/>
                </a:solidFill>
              </a:rPr>
              <a:t> folic acid as a part of their metabolism. </a:t>
            </a:r>
            <a:r>
              <a:rPr lang="en-US" dirty="0" err="1" smtClean="0">
                <a:solidFill>
                  <a:schemeClr val="bg1"/>
                </a:solidFill>
              </a:rPr>
              <a:t>Sulphanilamides</a:t>
            </a:r>
            <a:r>
              <a:rPr lang="en-US" dirty="0" smtClean="0">
                <a:solidFill>
                  <a:schemeClr val="bg1"/>
                </a:solidFill>
              </a:rPr>
              <a:t> are taken up by bacteria and the process of  folic acid synthesis by bacterial enzyme is inhibited.</a:t>
            </a:r>
          </a:p>
          <a:p>
            <a:endParaRPr lang="en-US" dirty="0" smtClean="0">
              <a:solidFill>
                <a:schemeClr val="bg1"/>
              </a:solidFill>
            </a:endParaRPr>
          </a:p>
          <a:p>
            <a:endParaRPr lang="en-US" dirty="0" smtClean="0">
              <a:solidFill>
                <a:schemeClr val="bg1"/>
              </a:solidFill>
            </a:endParaRPr>
          </a:p>
          <a:p>
            <a:endParaRPr lang="en-US" dirty="0">
              <a:solidFill>
                <a:schemeClr val="bg1"/>
              </a:solidFill>
            </a:endParaRPr>
          </a:p>
        </p:txBody>
      </p:sp>
      <p:graphicFrame>
        <p:nvGraphicFramePr>
          <p:cNvPr id="24578" name="Object 2"/>
          <p:cNvGraphicFramePr>
            <a:graphicFrameLocks noChangeAspect="1"/>
          </p:cNvGraphicFramePr>
          <p:nvPr/>
        </p:nvGraphicFramePr>
        <p:xfrm>
          <a:off x="1828800" y="1905000"/>
          <a:ext cx="2292350" cy="868363"/>
        </p:xfrm>
        <a:graphic>
          <a:graphicData uri="http://schemas.openxmlformats.org/presentationml/2006/ole">
            <p:oleObj spid="_x0000_s13314" name="CS ChemDraw Drawing" r:id="rId3" imgW="2291801" imgH="868017" progId="ChemDraw.Document.6.0">
              <p:embed/>
            </p:oleObj>
          </a:graphicData>
        </a:graphic>
      </p:graphicFrame>
      <p:graphicFrame>
        <p:nvGraphicFramePr>
          <p:cNvPr id="24579" name="Object 3"/>
          <p:cNvGraphicFramePr>
            <a:graphicFrameLocks noChangeAspect="1"/>
          </p:cNvGraphicFramePr>
          <p:nvPr/>
        </p:nvGraphicFramePr>
        <p:xfrm>
          <a:off x="5562600" y="1828800"/>
          <a:ext cx="2220913" cy="835025"/>
        </p:xfrm>
        <a:graphic>
          <a:graphicData uri="http://schemas.openxmlformats.org/presentationml/2006/ole">
            <p:oleObj spid="_x0000_s13315" name="CS ChemDraw Drawing" r:id="rId4" imgW="2221449" imgH="834887" progId="ChemDraw.Document.6.0">
              <p:embed/>
            </p:oleObj>
          </a:graphicData>
        </a:graphic>
      </p:graphicFrame>
      <p:sp>
        <p:nvSpPr>
          <p:cNvPr id="5" name="TextBox 4"/>
          <p:cNvSpPr txBox="1"/>
          <p:nvPr/>
        </p:nvSpPr>
        <p:spPr>
          <a:xfrm>
            <a:off x="2133600" y="2971800"/>
            <a:ext cx="1828800" cy="369332"/>
          </a:xfrm>
          <a:prstGeom prst="rect">
            <a:avLst/>
          </a:prstGeom>
          <a:noFill/>
        </p:spPr>
        <p:txBody>
          <a:bodyPr wrap="square" rtlCol="0">
            <a:spAutoFit/>
          </a:bodyPr>
          <a:lstStyle/>
          <a:p>
            <a:r>
              <a:rPr lang="en-US" dirty="0" err="1" smtClean="0">
                <a:solidFill>
                  <a:schemeClr val="bg1"/>
                </a:solidFill>
              </a:rPr>
              <a:t>Suphanilamide</a:t>
            </a:r>
            <a:endParaRPr lang="en-US" dirty="0">
              <a:solidFill>
                <a:schemeClr val="bg1"/>
              </a:solidFill>
            </a:endParaRPr>
          </a:p>
        </p:txBody>
      </p:sp>
      <p:sp>
        <p:nvSpPr>
          <p:cNvPr id="6" name="TextBox 5"/>
          <p:cNvSpPr txBox="1"/>
          <p:nvPr/>
        </p:nvSpPr>
        <p:spPr>
          <a:xfrm>
            <a:off x="6172200" y="2895600"/>
            <a:ext cx="1828800" cy="369332"/>
          </a:xfrm>
          <a:prstGeom prst="rect">
            <a:avLst/>
          </a:prstGeom>
          <a:noFill/>
        </p:spPr>
        <p:txBody>
          <a:bodyPr wrap="square" rtlCol="0">
            <a:spAutoFit/>
          </a:bodyPr>
          <a:lstStyle/>
          <a:p>
            <a:r>
              <a:rPr lang="en-US" dirty="0" smtClean="0">
                <a:solidFill>
                  <a:schemeClr val="bg1"/>
                </a:solidFill>
              </a:rPr>
              <a:t>PABA</a:t>
            </a:r>
            <a:endParaRPr lang="en-US" dirty="0">
              <a:solidFill>
                <a:schemeClr val="bg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Object 2"/>
          <p:cNvGraphicFramePr>
            <a:graphicFrameLocks noChangeAspect="1"/>
          </p:cNvGraphicFramePr>
          <p:nvPr/>
        </p:nvGraphicFramePr>
        <p:xfrm>
          <a:off x="838200" y="1600200"/>
          <a:ext cx="2789237" cy="2520950"/>
        </p:xfrm>
        <a:graphic>
          <a:graphicData uri="http://schemas.openxmlformats.org/presentationml/2006/ole">
            <p:oleObj spid="_x0000_s15362" name="CS ChemDraw Drawing" r:id="rId3" imgW="2789795" imgH="2521594" progId="ChemDraw.Document.6.0">
              <p:embed/>
            </p:oleObj>
          </a:graphicData>
        </a:graphic>
      </p:graphicFrame>
      <p:sp>
        <p:nvSpPr>
          <p:cNvPr id="3" name="TextBox 2"/>
          <p:cNvSpPr txBox="1"/>
          <p:nvPr/>
        </p:nvSpPr>
        <p:spPr>
          <a:xfrm>
            <a:off x="1295400" y="4953000"/>
            <a:ext cx="1676400" cy="381000"/>
          </a:xfrm>
          <a:prstGeom prst="rect">
            <a:avLst/>
          </a:prstGeom>
          <a:noFill/>
        </p:spPr>
        <p:txBody>
          <a:bodyPr wrap="square" rtlCol="0">
            <a:spAutoFit/>
          </a:bodyPr>
          <a:lstStyle/>
          <a:p>
            <a:r>
              <a:rPr lang="en-US" b="1" dirty="0" err="1" smtClean="0">
                <a:solidFill>
                  <a:schemeClr val="bg1"/>
                </a:solidFill>
              </a:rPr>
              <a:t>Trimethoprim</a:t>
            </a:r>
            <a:endParaRPr lang="en-US" b="1" dirty="0">
              <a:solidFill>
                <a:schemeClr val="bg1"/>
              </a:solidFill>
            </a:endParaRPr>
          </a:p>
        </p:txBody>
      </p:sp>
      <p:sp>
        <p:nvSpPr>
          <p:cNvPr id="5" name="TextBox 4"/>
          <p:cNvSpPr txBox="1"/>
          <p:nvPr/>
        </p:nvSpPr>
        <p:spPr>
          <a:xfrm>
            <a:off x="1981200" y="304800"/>
            <a:ext cx="4724400" cy="369332"/>
          </a:xfrm>
          <a:prstGeom prst="rect">
            <a:avLst/>
          </a:prstGeom>
          <a:noFill/>
        </p:spPr>
        <p:txBody>
          <a:bodyPr wrap="square" rtlCol="0">
            <a:spAutoFit/>
          </a:bodyPr>
          <a:lstStyle/>
          <a:p>
            <a:r>
              <a:rPr lang="en-US" b="1" dirty="0" err="1" smtClean="0">
                <a:solidFill>
                  <a:schemeClr val="bg1"/>
                </a:solidFill>
              </a:rPr>
              <a:t>Trimethoprim</a:t>
            </a:r>
            <a:r>
              <a:rPr lang="en-US" b="1" dirty="0" smtClean="0">
                <a:solidFill>
                  <a:schemeClr val="bg1"/>
                </a:solidFill>
              </a:rPr>
              <a:t>: Compound and use:</a:t>
            </a:r>
            <a:endParaRPr lang="en-US" b="1" dirty="0">
              <a:solidFill>
                <a:schemeClr val="bg1"/>
              </a:solidFill>
            </a:endParaRPr>
          </a:p>
        </p:txBody>
      </p:sp>
      <p:sp>
        <p:nvSpPr>
          <p:cNvPr id="7" name="Rectangle 6"/>
          <p:cNvSpPr/>
          <p:nvPr/>
        </p:nvSpPr>
        <p:spPr>
          <a:xfrm>
            <a:off x="4114800" y="1752600"/>
            <a:ext cx="4419600" cy="2585323"/>
          </a:xfrm>
          <a:prstGeom prst="rect">
            <a:avLst/>
          </a:prstGeom>
        </p:spPr>
        <p:txBody>
          <a:bodyPr wrap="square">
            <a:spAutoFit/>
          </a:bodyPr>
          <a:lstStyle/>
          <a:p>
            <a:pPr>
              <a:buFont typeface="Arial" pitchFamily="34" charset="0"/>
              <a:buChar char="•"/>
            </a:pPr>
            <a:r>
              <a:rPr lang="en-US" b="1" dirty="0" err="1" smtClean="0">
                <a:solidFill>
                  <a:schemeClr val="bg1"/>
                </a:solidFill>
              </a:rPr>
              <a:t>Trimethoprim</a:t>
            </a:r>
            <a:r>
              <a:rPr lang="en-US" b="1" dirty="0" smtClean="0">
                <a:solidFill>
                  <a:schemeClr val="bg1"/>
                </a:solidFill>
              </a:rPr>
              <a:t> is a not a </a:t>
            </a:r>
            <a:r>
              <a:rPr lang="en-US" b="1" dirty="0" err="1" smtClean="0">
                <a:solidFill>
                  <a:schemeClr val="bg1"/>
                </a:solidFill>
              </a:rPr>
              <a:t>sulpha</a:t>
            </a:r>
            <a:r>
              <a:rPr lang="en-US" b="1" dirty="0" smtClean="0">
                <a:solidFill>
                  <a:schemeClr val="bg1"/>
                </a:solidFill>
              </a:rPr>
              <a:t> drug.</a:t>
            </a:r>
          </a:p>
          <a:p>
            <a:pPr>
              <a:buFont typeface="Arial" pitchFamily="34" charset="0"/>
              <a:buChar char="•"/>
            </a:pPr>
            <a:endParaRPr lang="en-US" b="1" dirty="0" smtClean="0">
              <a:solidFill>
                <a:schemeClr val="bg1"/>
              </a:solidFill>
            </a:endParaRPr>
          </a:p>
          <a:p>
            <a:pPr>
              <a:buFont typeface="Arial" pitchFamily="34" charset="0"/>
              <a:buChar char="•"/>
            </a:pPr>
            <a:r>
              <a:rPr lang="en-US" b="1" dirty="0" smtClean="0">
                <a:solidFill>
                  <a:schemeClr val="bg1"/>
                </a:solidFill>
              </a:rPr>
              <a:t>It  acts as a </a:t>
            </a:r>
            <a:r>
              <a:rPr lang="en-US" b="1" dirty="0" err="1" smtClean="0">
                <a:solidFill>
                  <a:schemeClr val="bg1"/>
                </a:solidFill>
              </a:rPr>
              <a:t>dihydrofolate</a:t>
            </a:r>
            <a:r>
              <a:rPr lang="en-US" b="1" dirty="0" smtClean="0">
                <a:solidFill>
                  <a:schemeClr val="bg1"/>
                </a:solidFill>
              </a:rPr>
              <a:t> </a:t>
            </a:r>
            <a:r>
              <a:rPr lang="en-US" b="1" dirty="0" err="1" smtClean="0">
                <a:solidFill>
                  <a:schemeClr val="bg1"/>
                </a:solidFill>
              </a:rPr>
              <a:t>reductase</a:t>
            </a:r>
            <a:r>
              <a:rPr lang="en-US" b="1" dirty="0" smtClean="0">
                <a:solidFill>
                  <a:schemeClr val="bg1"/>
                </a:solidFill>
              </a:rPr>
              <a:t> inhibitor.</a:t>
            </a:r>
          </a:p>
          <a:p>
            <a:pPr>
              <a:buFont typeface="Arial" pitchFamily="34" charset="0"/>
              <a:buChar char="•"/>
            </a:pPr>
            <a:endParaRPr lang="en-US" b="1" dirty="0" smtClean="0">
              <a:solidFill>
                <a:schemeClr val="bg1"/>
              </a:solidFill>
            </a:endParaRPr>
          </a:p>
          <a:p>
            <a:pPr>
              <a:buFont typeface="Arial" pitchFamily="34" charset="0"/>
              <a:buChar char="•"/>
            </a:pPr>
            <a:r>
              <a:rPr lang="en-US" b="1" dirty="0" smtClean="0">
                <a:solidFill>
                  <a:schemeClr val="bg1"/>
                </a:solidFill>
              </a:rPr>
              <a:t>It prevents bacteria to form folic acid.</a:t>
            </a:r>
          </a:p>
          <a:p>
            <a:pPr>
              <a:buFont typeface="Arial" pitchFamily="34" charset="0"/>
              <a:buChar char="•"/>
            </a:pPr>
            <a:endParaRPr lang="en-US" b="1" dirty="0" smtClean="0">
              <a:solidFill>
                <a:schemeClr val="bg1"/>
              </a:solidFill>
            </a:endParaRPr>
          </a:p>
          <a:p>
            <a:pPr>
              <a:buFont typeface="Arial" pitchFamily="34" charset="0"/>
              <a:buChar char="•"/>
            </a:pPr>
            <a:r>
              <a:rPr lang="en-US" b="1" dirty="0" smtClean="0">
                <a:solidFill>
                  <a:schemeClr val="bg1"/>
                </a:solidFill>
              </a:rPr>
              <a:t>Hence </a:t>
            </a:r>
            <a:r>
              <a:rPr lang="en-US" b="1" dirty="0" err="1" smtClean="0">
                <a:solidFill>
                  <a:schemeClr val="bg1"/>
                </a:solidFill>
              </a:rPr>
              <a:t>sulphonamides</a:t>
            </a:r>
            <a:r>
              <a:rPr lang="en-US" b="1" dirty="0" smtClean="0">
                <a:solidFill>
                  <a:schemeClr val="bg1"/>
                </a:solidFill>
              </a:rPr>
              <a:t> are given with it as a combination </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0"/>
            <a:ext cx="4267200" cy="1200329"/>
          </a:xfrm>
          <a:prstGeom prst="rect">
            <a:avLst/>
          </a:prstGeom>
          <a:noFill/>
        </p:spPr>
        <p:txBody>
          <a:bodyPr wrap="square" rtlCol="0">
            <a:spAutoFit/>
          </a:bodyPr>
          <a:lstStyle/>
          <a:p>
            <a:pPr algn="ctr"/>
            <a:r>
              <a:rPr lang="en-US" sz="3600" dirty="0" smtClean="0">
                <a:solidFill>
                  <a:schemeClr val="bg1"/>
                </a:solidFill>
              </a:rPr>
              <a:t>Short acting </a:t>
            </a:r>
            <a:r>
              <a:rPr lang="en-US" sz="3600" b="1" dirty="0" err="1" smtClean="0">
                <a:solidFill>
                  <a:schemeClr val="bg1"/>
                </a:solidFill>
              </a:rPr>
              <a:t>sulphonamides</a:t>
            </a:r>
            <a:endParaRPr lang="en-US" sz="3600" b="1" dirty="0">
              <a:solidFill>
                <a:schemeClr val="bg1"/>
              </a:solidFill>
            </a:endParaRPr>
          </a:p>
        </p:txBody>
      </p:sp>
      <p:sp>
        <p:nvSpPr>
          <p:cNvPr id="3" name="TextBox 2"/>
          <p:cNvSpPr txBox="1"/>
          <p:nvPr/>
        </p:nvSpPr>
        <p:spPr>
          <a:xfrm>
            <a:off x="4724400" y="1676401"/>
            <a:ext cx="3962400" cy="4955203"/>
          </a:xfrm>
          <a:prstGeom prst="rect">
            <a:avLst/>
          </a:prstGeom>
          <a:noFill/>
        </p:spPr>
        <p:txBody>
          <a:bodyPr wrap="square" rtlCol="0">
            <a:spAutoFit/>
          </a:bodyPr>
          <a:lstStyle/>
          <a:p>
            <a:pPr>
              <a:buFont typeface="Arial" pitchFamily="34" charset="0"/>
              <a:buChar char="•"/>
            </a:pPr>
            <a:endParaRPr lang="en-US" sz="2400" b="1" dirty="0" smtClean="0">
              <a:solidFill>
                <a:schemeClr val="bg1"/>
              </a:solidFill>
            </a:endParaRPr>
          </a:p>
          <a:p>
            <a:pPr>
              <a:buFont typeface="Arial" pitchFamily="34" charset="0"/>
              <a:buChar char="•"/>
            </a:pPr>
            <a:r>
              <a:rPr lang="en-US" sz="2000" b="1" dirty="0" smtClean="0">
                <a:solidFill>
                  <a:schemeClr val="bg1"/>
                </a:solidFill>
              </a:rPr>
              <a:t>These are effective  very soon after being administered.</a:t>
            </a:r>
          </a:p>
          <a:p>
            <a:pPr>
              <a:buFont typeface="Arial" pitchFamily="34" charset="0"/>
              <a:buChar char="•"/>
            </a:pPr>
            <a:r>
              <a:rPr lang="en-US" sz="2000" b="1" dirty="0" smtClean="0">
                <a:solidFill>
                  <a:schemeClr val="bg1"/>
                </a:solidFill>
              </a:rPr>
              <a:t>For a long treatment these are repeated periodically.</a:t>
            </a:r>
          </a:p>
          <a:p>
            <a:pPr>
              <a:buFont typeface="Arial" pitchFamily="34" charset="0"/>
              <a:buChar char="•"/>
            </a:pPr>
            <a:endParaRPr lang="en-US" sz="2000" b="1" dirty="0" smtClean="0">
              <a:solidFill>
                <a:schemeClr val="bg1"/>
              </a:solidFill>
            </a:endParaRPr>
          </a:p>
          <a:p>
            <a:pPr>
              <a:buFont typeface="Arial" pitchFamily="34" charset="0"/>
              <a:buChar char="•"/>
            </a:pPr>
            <a:r>
              <a:rPr lang="en-US" sz="2000" b="1" dirty="0" smtClean="0">
                <a:solidFill>
                  <a:schemeClr val="bg1"/>
                </a:solidFill>
              </a:rPr>
              <a:t>Short acting </a:t>
            </a:r>
            <a:r>
              <a:rPr lang="en-US" sz="2000" b="1" dirty="0" err="1" smtClean="0">
                <a:solidFill>
                  <a:schemeClr val="bg1"/>
                </a:solidFill>
              </a:rPr>
              <a:t>suphonamides</a:t>
            </a:r>
            <a:r>
              <a:rPr lang="en-US" sz="2000" b="1" dirty="0" smtClean="0">
                <a:solidFill>
                  <a:schemeClr val="bg1"/>
                </a:solidFill>
              </a:rPr>
              <a:t> are used  for </a:t>
            </a:r>
            <a:r>
              <a:rPr lang="en-US" sz="2000" b="1" dirty="0" err="1" smtClean="0">
                <a:solidFill>
                  <a:schemeClr val="bg1"/>
                </a:solidFill>
              </a:rPr>
              <a:t>urinarey</a:t>
            </a:r>
            <a:r>
              <a:rPr lang="en-US" sz="2000" b="1" dirty="0" smtClean="0">
                <a:solidFill>
                  <a:schemeClr val="bg1"/>
                </a:solidFill>
              </a:rPr>
              <a:t> tract infection as these are excreted  in high concentration  with urea.</a:t>
            </a:r>
          </a:p>
          <a:p>
            <a:pPr>
              <a:buFont typeface="Arial" pitchFamily="34" charset="0"/>
              <a:buChar char="•"/>
            </a:pPr>
            <a:endParaRPr lang="en-US" sz="2000" b="1" dirty="0" smtClean="0">
              <a:solidFill>
                <a:schemeClr val="bg1"/>
              </a:solidFill>
            </a:endParaRPr>
          </a:p>
          <a:p>
            <a:pPr>
              <a:buFont typeface="Arial" pitchFamily="34" charset="0"/>
              <a:buChar char="•"/>
            </a:pPr>
            <a:r>
              <a:rPr lang="en-US" sz="2000" b="1" dirty="0" smtClean="0">
                <a:solidFill>
                  <a:schemeClr val="bg1"/>
                </a:solidFill>
              </a:rPr>
              <a:t>Urea binds it via H-bonding.</a:t>
            </a:r>
          </a:p>
          <a:p>
            <a:pPr>
              <a:buFont typeface="Arial" pitchFamily="34" charset="0"/>
              <a:buChar char="•"/>
            </a:pPr>
            <a:endParaRPr lang="en-US" dirty="0" smtClean="0"/>
          </a:p>
          <a:p>
            <a:endParaRPr lang="en-US" dirty="0" smtClean="0"/>
          </a:p>
          <a:p>
            <a:endParaRPr lang="en-US" dirty="0" smtClean="0"/>
          </a:p>
          <a:p>
            <a:r>
              <a:rPr lang="en-US" dirty="0" smtClean="0"/>
              <a:t> </a:t>
            </a:r>
            <a:endParaRPr lang="en-US" dirty="0"/>
          </a:p>
        </p:txBody>
      </p:sp>
      <p:graphicFrame>
        <p:nvGraphicFramePr>
          <p:cNvPr id="45058" name="Object 2"/>
          <p:cNvGraphicFramePr>
            <a:graphicFrameLocks noChangeAspect="1"/>
          </p:cNvGraphicFramePr>
          <p:nvPr/>
        </p:nvGraphicFramePr>
        <p:xfrm>
          <a:off x="990600" y="1642014"/>
          <a:ext cx="2903750" cy="3920586"/>
        </p:xfrm>
        <a:graphic>
          <a:graphicData uri="http://schemas.openxmlformats.org/presentationml/2006/ole">
            <p:oleObj spid="_x0000_s16386" name="CS ChemDraw Drawing" r:id="rId3" imgW="1758447" imgH="2375452" progId="ChemDraw.Document.6.0">
              <p:embed/>
            </p:oleObj>
          </a:graphicData>
        </a:graphic>
      </p:graphicFrame>
      <p:sp>
        <p:nvSpPr>
          <p:cNvPr id="5" name="TextBox 4"/>
          <p:cNvSpPr txBox="1"/>
          <p:nvPr/>
        </p:nvSpPr>
        <p:spPr>
          <a:xfrm>
            <a:off x="838200" y="5715000"/>
            <a:ext cx="2971800" cy="369332"/>
          </a:xfrm>
          <a:prstGeom prst="rect">
            <a:avLst/>
          </a:prstGeom>
          <a:noFill/>
        </p:spPr>
        <p:txBody>
          <a:bodyPr wrap="square" rtlCol="0">
            <a:spAutoFit/>
          </a:bodyPr>
          <a:lstStyle/>
          <a:p>
            <a:pPr algn="ctr"/>
            <a:r>
              <a:rPr lang="en-US" b="1" dirty="0" err="1" smtClean="0">
                <a:solidFill>
                  <a:schemeClr val="bg1"/>
                </a:solidFill>
              </a:rPr>
              <a:t>Sulpha</a:t>
            </a:r>
            <a:r>
              <a:rPr lang="en-US" b="1" dirty="0" smtClean="0">
                <a:solidFill>
                  <a:schemeClr val="bg1"/>
                </a:solidFill>
              </a:rPr>
              <a:t> </a:t>
            </a:r>
            <a:r>
              <a:rPr lang="en-US" b="1" dirty="0" err="1" smtClean="0">
                <a:solidFill>
                  <a:schemeClr val="bg1"/>
                </a:solidFill>
              </a:rPr>
              <a:t>diazines</a:t>
            </a:r>
            <a:endParaRPr lang="en-US" b="1"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381000"/>
            <a:ext cx="6553200" cy="584775"/>
          </a:xfrm>
          <a:prstGeom prst="rect">
            <a:avLst/>
          </a:prstGeom>
          <a:noFill/>
        </p:spPr>
        <p:txBody>
          <a:bodyPr wrap="square" rtlCol="0">
            <a:spAutoFit/>
          </a:bodyPr>
          <a:lstStyle/>
          <a:p>
            <a:r>
              <a:rPr lang="en-US" sz="3200" b="1" dirty="0" smtClean="0">
                <a:solidFill>
                  <a:schemeClr val="bg1"/>
                </a:solidFill>
              </a:rPr>
              <a:t>Intermediate acting </a:t>
            </a:r>
            <a:r>
              <a:rPr lang="en-US" sz="3200" b="1" dirty="0" err="1" smtClean="0">
                <a:solidFill>
                  <a:schemeClr val="bg1"/>
                </a:solidFill>
              </a:rPr>
              <a:t>sulphonamides</a:t>
            </a:r>
            <a:endParaRPr lang="en-US" sz="3200" b="1" dirty="0">
              <a:solidFill>
                <a:schemeClr val="bg1"/>
              </a:solidFill>
            </a:endParaRPr>
          </a:p>
        </p:txBody>
      </p:sp>
      <p:sp>
        <p:nvSpPr>
          <p:cNvPr id="3" name="TextBox 2"/>
          <p:cNvSpPr txBox="1"/>
          <p:nvPr/>
        </p:nvSpPr>
        <p:spPr>
          <a:xfrm>
            <a:off x="1371600" y="1066800"/>
            <a:ext cx="6400800" cy="400110"/>
          </a:xfrm>
          <a:prstGeom prst="rect">
            <a:avLst/>
          </a:prstGeom>
          <a:noFill/>
        </p:spPr>
        <p:txBody>
          <a:bodyPr wrap="square" rtlCol="0">
            <a:spAutoFit/>
          </a:bodyPr>
          <a:lstStyle/>
          <a:p>
            <a:r>
              <a:rPr lang="en-US" dirty="0" err="1" smtClean="0">
                <a:solidFill>
                  <a:schemeClr val="bg1"/>
                </a:solidFill>
              </a:rPr>
              <a:t>Sulphamethoxazole</a:t>
            </a:r>
            <a:r>
              <a:rPr lang="en-US" dirty="0" smtClean="0">
                <a:solidFill>
                  <a:schemeClr val="bg1"/>
                </a:solidFill>
              </a:rPr>
              <a:t> is the main </a:t>
            </a:r>
            <a:r>
              <a:rPr lang="en-US" sz="2000" dirty="0" smtClean="0">
                <a:solidFill>
                  <a:schemeClr val="bg1"/>
                </a:solidFill>
              </a:rPr>
              <a:t>representative</a:t>
            </a:r>
            <a:r>
              <a:rPr lang="en-US" dirty="0" smtClean="0">
                <a:solidFill>
                  <a:schemeClr val="bg1"/>
                </a:solidFill>
              </a:rPr>
              <a:t>  of this group</a:t>
            </a:r>
            <a:endParaRPr lang="en-US" dirty="0">
              <a:solidFill>
                <a:schemeClr val="bg1"/>
              </a:solidFill>
            </a:endParaRPr>
          </a:p>
        </p:txBody>
      </p:sp>
      <p:graphicFrame>
        <p:nvGraphicFramePr>
          <p:cNvPr id="46082" name="Object 2"/>
          <p:cNvGraphicFramePr>
            <a:graphicFrameLocks noChangeAspect="1"/>
          </p:cNvGraphicFramePr>
          <p:nvPr/>
        </p:nvGraphicFramePr>
        <p:xfrm>
          <a:off x="2971800" y="1752600"/>
          <a:ext cx="2766317" cy="2327543"/>
        </p:xfrm>
        <a:graphic>
          <a:graphicData uri="http://schemas.openxmlformats.org/presentationml/2006/ole">
            <p:oleObj spid="_x0000_s17410" name="CS ChemDraw Drawing" r:id="rId3" imgW="2793110" imgH="2349684" progId="ChemDraw.Document.6.0">
              <p:embed/>
            </p:oleObj>
          </a:graphicData>
        </a:graphic>
      </p:graphicFrame>
      <p:sp>
        <p:nvSpPr>
          <p:cNvPr id="5" name="TextBox 4"/>
          <p:cNvSpPr txBox="1"/>
          <p:nvPr/>
        </p:nvSpPr>
        <p:spPr>
          <a:xfrm>
            <a:off x="1371600" y="4419600"/>
            <a:ext cx="6400800" cy="1938992"/>
          </a:xfrm>
          <a:prstGeom prst="rect">
            <a:avLst/>
          </a:prstGeom>
          <a:noFill/>
        </p:spPr>
        <p:txBody>
          <a:bodyPr wrap="square" rtlCol="0">
            <a:spAutoFit/>
          </a:bodyPr>
          <a:lstStyle/>
          <a:p>
            <a:pPr>
              <a:buFont typeface="Arial" pitchFamily="34" charset="0"/>
              <a:buChar char="•"/>
            </a:pPr>
            <a:r>
              <a:rPr lang="en-US" sz="2000" dirty="0" err="1" smtClean="0">
                <a:solidFill>
                  <a:schemeClr val="bg1"/>
                </a:solidFill>
              </a:rPr>
              <a:t>Sulphamethoxazole</a:t>
            </a:r>
            <a:r>
              <a:rPr lang="en-US" sz="2000" dirty="0" smtClean="0">
                <a:solidFill>
                  <a:schemeClr val="bg1"/>
                </a:solidFill>
              </a:rPr>
              <a:t> with </a:t>
            </a:r>
            <a:r>
              <a:rPr lang="en-US" sz="2000" dirty="0" err="1" smtClean="0">
                <a:solidFill>
                  <a:schemeClr val="bg1"/>
                </a:solidFill>
              </a:rPr>
              <a:t>trimethoprim</a:t>
            </a:r>
            <a:r>
              <a:rPr lang="en-US" sz="2000" dirty="0" smtClean="0">
                <a:solidFill>
                  <a:schemeClr val="bg1"/>
                </a:solidFill>
              </a:rPr>
              <a:t> together produce  a </a:t>
            </a:r>
            <a:r>
              <a:rPr lang="en-US" sz="2000" dirty="0" err="1" smtClean="0">
                <a:solidFill>
                  <a:schemeClr val="bg1"/>
                </a:solidFill>
              </a:rPr>
              <a:t>bacteriocidal</a:t>
            </a:r>
            <a:r>
              <a:rPr lang="en-US" sz="2000" dirty="0" smtClean="0">
                <a:solidFill>
                  <a:schemeClr val="bg1"/>
                </a:solidFill>
              </a:rPr>
              <a:t> effect against a wide range of gram positive and gram negative bacteria and protozoa. The combo is named as Co-</a:t>
            </a:r>
            <a:r>
              <a:rPr lang="en-US" sz="2000" dirty="0" err="1" smtClean="0">
                <a:solidFill>
                  <a:schemeClr val="bg1"/>
                </a:solidFill>
              </a:rPr>
              <a:t>trimoxazole</a:t>
            </a:r>
            <a:r>
              <a:rPr lang="en-US" sz="2000" dirty="0" smtClean="0">
                <a:solidFill>
                  <a:schemeClr val="bg1"/>
                </a:solidFill>
              </a:rPr>
              <a:t> (5:1) .</a:t>
            </a:r>
          </a:p>
          <a:p>
            <a:pPr>
              <a:buFont typeface="Arial" pitchFamily="34" charset="0"/>
              <a:buChar char="•"/>
            </a:pPr>
            <a:r>
              <a:rPr lang="en-US" sz="2000" dirty="0" smtClean="0">
                <a:solidFill>
                  <a:schemeClr val="bg1"/>
                </a:solidFill>
              </a:rPr>
              <a:t>The combo is used to treat infections  of urinary, respiratory and gastrointestinal tracts.</a:t>
            </a:r>
            <a:endParaRPr lang="en-US" sz="2000" dirty="0">
              <a:solidFill>
                <a:schemeClr val="bg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381000"/>
            <a:ext cx="6553200" cy="584775"/>
          </a:xfrm>
          <a:prstGeom prst="rect">
            <a:avLst/>
          </a:prstGeom>
          <a:noFill/>
        </p:spPr>
        <p:txBody>
          <a:bodyPr wrap="square" rtlCol="0">
            <a:spAutoFit/>
          </a:bodyPr>
          <a:lstStyle/>
          <a:p>
            <a:r>
              <a:rPr lang="en-US" sz="3200" b="1" dirty="0" smtClean="0">
                <a:solidFill>
                  <a:schemeClr val="bg1"/>
                </a:solidFill>
              </a:rPr>
              <a:t>Intermediate acting </a:t>
            </a:r>
            <a:r>
              <a:rPr lang="en-US" sz="3200" b="1" dirty="0" err="1" smtClean="0">
                <a:solidFill>
                  <a:schemeClr val="bg1"/>
                </a:solidFill>
              </a:rPr>
              <a:t>sulphonamides</a:t>
            </a:r>
            <a:endParaRPr lang="en-US" sz="3200" b="1" dirty="0">
              <a:solidFill>
                <a:schemeClr val="bg1"/>
              </a:solidFill>
            </a:endParaRPr>
          </a:p>
        </p:txBody>
      </p:sp>
      <p:sp>
        <p:nvSpPr>
          <p:cNvPr id="3" name="TextBox 2"/>
          <p:cNvSpPr txBox="1"/>
          <p:nvPr/>
        </p:nvSpPr>
        <p:spPr>
          <a:xfrm>
            <a:off x="2590800" y="1219200"/>
            <a:ext cx="3657600" cy="369332"/>
          </a:xfrm>
          <a:prstGeom prst="rect">
            <a:avLst/>
          </a:prstGeom>
          <a:noFill/>
        </p:spPr>
        <p:txBody>
          <a:bodyPr wrap="square" rtlCol="0">
            <a:spAutoFit/>
          </a:bodyPr>
          <a:lstStyle/>
          <a:p>
            <a:r>
              <a:rPr lang="en-US" b="1" dirty="0" smtClean="0">
                <a:solidFill>
                  <a:schemeClr val="bg1"/>
                </a:solidFill>
              </a:rPr>
              <a:t>Synthesis of </a:t>
            </a:r>
            <a:r>
              <a:rPr lang="en-US" b="1" dirty="0" err="1" smtClean="0">
                <a:solidFill>
                  <a:schemeClr val="bg1"/>
                </a:solidFill>
              </a:rPr>
              <a:t>sulphamethoxazole</a:t>
            </a:r>
            <a:endParaRPr lang="en-US" b="1" dirty="0">
              <a:solidFill>
                <a:schemeClr val="bg1"/>
              </a:solidFill>
            </a:endParaRPr>
          </a:p>
        </p:txBody>
      </p:sp>
      <p:graphicFrame>
        <p:nvGraphicFramePr>
          <p:cNvPr id="47107" name="Object 3"/>
          <p:cNvGraphicFramePr>
            <a:graphicFrameLocks noChangeAspect="1"/>
          </p:cNvGraphicFramePr>
          <p:nvPr/>
        </p:nvGraphicFramePr>
        <p:xfrm>
          <a:off x="457200" y="1524000"/>
          <a:ext cx="1368425" cy="2649537"/>
        </p:xfrm>
        <a:graphic>
          <a:graphicData uri="http://schemas.openxmlformats.org/presentationml/2006/ole">
            <p:oleObj spid="_x0000_s18434" name="CS ChemDraw Drawing" r:id="rId3" imgW="1368009" imgH="2650067" progId="ChemDraw.Document.6.0">
              <p:embed/>
            </p:oleObj>
          </a:graphicData>
        </a:graphic>
      </p:graphicFrame>
      <p:graphicFrame>
        <p:nvGraphicFramePr>
          <p:cNvPr id="47109" name="Object 5"/>
          <p:cNvGraphicFramePr>
            <a:graphicFrameLocks noChangeAspect="1"/>
          </p:cNvGraphicFramePr>
          <p:nvPr/>
        </p:nvGraphicFramePr>
        <p:xfrm>
          <a:off x="2362200" y="1828800"/>
          <a:ext cx="1146175" cy="1562100"/>
        </p:xfrm>
        <a:graphic>
          <a:graphicData uri="http://schemas.openxmlformats.org/presentationml/2006/ole">
            <p:oleObj spid="_x0000_s18435" name="CS ChemDraw Drawing" r:id="rId4" imgW="1145532" imgH="1561548" progId="ChemDraw.Document.6.0">
              <p:embed/>
            </p:oleObj>
          </a:graphicData>
        </a:graphic>
      </p:graphicFrame>
      <p:graphicFrame>
        <p:nvGraphicFramePr>
          <p:cNvPr id="47110" name="Object 6"/>
          <p:cNvGraphicFramePr>
            <a:graphicFrameLocks noChangeAspect="1"/>
          </p:cNvGraphicFramePr>
          <p:nvPr/>
        </p:nvGraphicFramePr>
        <p:xfrm>
          <a:off x="990600" y="2057400"/>
          <a:ext cx="1312863" cy="693737"/>
        </p:xfrm>
        <a:graphic>
          <a:graphicData uri="http://schemas.openxmlformats.org/presentationml/2006/ole">
            <p:oleObj spid="_x0000_s18436" name="CS ChemDraw Drawing" r:id="rId5" imgW="1313495" imgH="693162" progId="ChemDraw.Document.6.0">
              <p:embed/>
            </p:oleObj>
          </a:graphicData>
        </a:graphic>
      </p:graphicFrame>
      <p:graphicFrame>
        <p:nvGraphicFramePr>
          <p:cNvPr id="47112" name="Object 8"/>
          <p:cNvGraphicFramePr>
            <a:graphicFrameLocks noChangeAspect="1"/>
          </p:cNvGraphicFramePr>
          <p:nvPr/>
        </p:nvGraphicFramePr>
        <p:xfrm>
          <a:off x="3810000" y="3124200"/>
          <a:ext cx="1474787" cy="115887"/>
        </p:xfrm>
        <a:graphic>
          <a:graphicData uri="http://schemas.openxmlformats.org/presentationml/2006/ole">
            <p:oleObj spid="_x0000_s18437" name="CS ChemDraw Drawing" r:id="rId6" imgW="1474827" imgH="115588" progId="ChemDraw.Document.6.0">
              <p:embed/>
            </p:oleObj>
          </a:graphicData>
        </a:graphic>
      </p:graphicFrame>
      <p:sp>
        <p:nvSpPr>
          <p:cNvPr id="13" name="Rectangle 12"/>
          <p:cNvSpPr/>
          <p:nvPr/>
        </p:nvSpPr>
        <p:spPr>
          <a:xfrm>
            <a:off x="4038600" y="2438400"/>
            <a:ext cx="975011" cy="369332"/>
          </a:xfrm>
          <a:prstGeom prst="rect">
            <a:avLst/>
          </a:prstGeom>
        </p:spPr>
        <p:txBody>
          <a:bodyPr wrap="none">
            <a:spAutoFit/>
          </a:bodyPr>
          <a:lstStyle/>
          <a:p>
            <a:r>
              <a:rPr lang="en-US" b="1" dirty="0" smtClean="0">
                <a:solidFill>
                  <a:schemeClr val="bg1"/>
                </a:solidFill>
              </a:rPr>
              <a:t>Pyridine</a:t>
            </a:r>
            <a:endParaRPr lang="en-US" b="1" dirty="0">
              <a:solidFill>
                <a:schemeClr val="bg1"/>
              </a:solidFill>
            </a:endParaRPr>
          </a:p>
        </p:txBody>
      </p:sp>
      <p:graphicFrame>
        <p:nvGraphicFramePr>
          <p:cNvPr id="47113" name="Object 9"/>
          <p:cNvGraphicFramePr>
            <a:graphicFrameLocks noChangeAspect="1"/>
          </p:cNvGraphicFramePr>
          <p:nvPr/>
        </p:nvGraphicFramePr>
        <p:xfrm>
          <a:off x="5943600" y="1600200"/>
          <a:ext cx="2170113" cy="2838450"/>
        </p:xfrm>
        <a:graphic>
          <a:graphicData uri="http://schemas.openxmlformats.org/presentationml/2006/ole">
            <p:oleObj spid="_x0000_s18438" name="CS ChemDraw Drawing" r:id="rId7" imgW="2169881" imgH="2838910" progId="ChemDraw.Document.6.0">
              <p:embed/>
            </p:oleObj>
          </a:graphicData>
        </a:graphic>
      </p:graphicFrame>
      <p:sp>
        <p:nvSpPr>
          <p:cNvPr id="15" name="TextBox 14"/>
          <p:cNvSpPr txBox="1"/>
          <p:nvPr/>
        </p:nvSpPr>
        <p:spPr>
          <a:xfrm>
            <a:off x="4191000" y="3352800"/>
            <a:ext cx="1066800" cy="381000"/>
          </a:xfrm>
          <a:prstGeom prst="rect">
            <a:avLst/>
          </a:prstGeom>
          <a:noFill/>
        </p:spPr>
        <p:txBody>
          <a:bodyPr wrap="square" rtlCol="0">
            <a:spAutoFit/>
          </a:bodyPr>
          <a:lstStyle/>
          <a:p>
            <a:r>
              <a:rPr lang="en-US" b="1" dirty="0" smtClean="0">
                <a:solidFill>
                  <a:schemeClr val="bg1"/>
                </a:solidFill>
              </a:rPr>
              <a:t>-</a:t>
            </a:r>
            <a:r>
              <a:rPr lang="en-US" b="1" dirty="0" err="1" smtClean="0">
                <a:solidFill>
                  <a:schemeClr val="bg1"/>
                </a:solidFill>
              </a:rPr>
              <a:t>HCl</a:t>
            </a:r>
            <a:endParaRPr lang="en-US" b="1" dirty="0">
              <a:solidFill>
                <a:schemeClr val="bg1"/>
              </a:solidFill>
            </a:endParaRPr>
          </a:p>
        </p:txBody>
      </p:sp>
      <p:graphicFrame>
        <p:nvGraphicFramePr>
          <p:cNvPr id="47114" name="Object 10"/>
          <p:cNvGraphicFramePr>
            <a:graphicFrameLocks noChangeAspect="1"/>
          </p:cNvGraphicFramePr>
          <p:nvPr/>
        </p:nvGraphicFramePr>
        <p:xfrm>
          <a:off x="6781800" y="4343400"/>
          <a:ext cx="2171700" cy="2287587"/>
        </p:xfrm>
        <a:graphic>
          <a:graphicData uri="http://schemas.openxmlformats.org/presentationml/2006/ole">
            <p:oleObj spid="_x0000_s18439" name="CS ChemDraw Drawing" r:id="rId8" imgW="2171355" imgH="2287472" progId="ChemDraw.Document.6.0">
              <p:embed/>
            </p:oleObj>
          </a:graphicData>
        </a:graphic>
      </p:graphicFrame>
      <p:graphicFrame>
        <p:nvGraphicFramePr>
          <p:cNvPr id="47115" name="Object 11"/>
          <p:cNvGraphicFramePr>
            <a:graphicFrameLocks noChangeAspect="1"/>
          </p:cNvGraphicFramePr>
          <p:nvPr/>
        </p:nvGraphicFramePr>
        <p:xfrm>
          <a:off x="4800600" y="5638800"/>
          <a:ext cx="1233615" cy="212792"/>
        </p:xfrm>
        <a:graphic>
          <a:graphicData uri="http://schemas.openxmlformats.org/presentationml/2006/ole">
            <p:oleObj spid="_x0000_s18440" name="CS ChemDraw Drawing" r:id="rId9" imgW="681058" imgH="117061" progId="ChemDraw.Document.6.0">
              <p:embed/>
            </p:oleObj>
          </a:graphicData>
        </a:graphic>
      </p:graphicFrame>
      <p:sp>
        <p:nvSpPr>
          <p:cNvPr id="18" name="TextBox 17"/>
          <p:cNvSpPr txBox="1"/>
          <p:nvPr/>
        </p:nvSpPr>
        <p:spPr>
          <a:xfrm>
            <a:off x="4876800" y="5181600"/>
            <a:ext cx="990600" cy="381000"/>
          </a:xfrm>
          <a:prstGeom prst="rect">
            <a:avLst/>
          </a:prstGeom>
          <a:noFill/>
        </p:spPr>
        <p:txBody>
          <a:bodyPr wrap="square" rtlCol="0">
            <a:spAutoFit/>
          </a:bodyPr>
          <a:lstStyle/>
          <a:p>
            <a:r>
              <a:rPr lang="en-US" b="1" dirty="0" err="1" smtClean="0">
                <a:solidFill>
                  <a:schemeClr val="bg1"/>
                </a:solidFill>
              </a:rPr>
              <a:t>NaOH</a:t>
            </a:r>
            <a:endParaRPr lang="en-US" b="1" dirty="0">
              <a:solidFill>
                <a:schemeClr val="bg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457200"/>
            <a:ext cx="4876800" cy="523220"/>
          </a:xfrm>
          <a:prstGeom prst="rect">
            <a:avLst/>
          </a:prstGeom>
          <a:noFill/>
        </p:spPr>
        <p:txBody>
          <a:bodyPr wrap="square" rtlCol="0">
            <a:spAutoFit/>
          </a:bodyPr>
          <a:lstStyle/>
          <a:p>
            <a:r>
              <a:rPr lang="en-US" sz="2800" b="1" dirty="0" err="1" smtClean="0">
                <a:solidFill>
                  <a:schemeClr val="bg1"/>
                </a:solidFill>
              </a:rPr>
              <a:t>Sulphonamides</a:t>
            </a:r>
            <a:r>
              <a:rPr lang="en-US" sz="2800" b="1" dirty="0" smtClean="0">
                <a:solidFill>
                  <a:schemeClr val="bg1"/>
                </a:solidFill>
              </a:rPr>
              <a:t> For Topical Use</a:t>
            </a:r>
            <a:endParaRPr lang="en-US" sz="2800" b="1" dirty="0">
              <a:solidFill>
                <a:schemeClr val="bg1"/>
              </a:solidFill>
            </a:endParaRPr>
          </a:p>
        </p:txBody>
      </p:sp>
      <p:graphicFrame>
        <p:nvGraphicFramePr>
          <p:cNvPr id="48130" name="Object 2"/>
          <p:cNvGraphicFramePr>
            <a:graphicFrameLocks noChangeAspect="1"/>
          </p:cNvGraphicFramePr>
          <p:nvPr/>
        </p:nvGraphicFramePr>
        <p:xfrm>
          <a:off x="990600" y="1219200"/>
          <a:ext cx="1676400" cy="2287587"/>
        </p:xfrm>
        <a:graphic>
          <a:graphicData uri="http://schemas.openxmlformats.org/presentationml/2006/ole">
            <p:oleObj spid="_x0000_s19458" name="CS ChemDraw Drawing" r:id="rId3" imgW="1675940" imgH="2287104" progId="ChemDraw.Document.6.0">
              <p:embed/>
            </p:oleObj>
          </a:graphicData>
        </a:graphic>
      </p:graphicFrame>
      <p:sp>
        <p:nvSpPr>
          <p:cNvPr id="4" name="TextBox 3"/>
          <p:cNvSpPr txBox="1"/>
          <p:nvPr/>
        </p:nvSpPr>
        <p:spPr>
          <a:xfrm>
            <a:off x="4343400" y="1447800"/>
            <a:ext cx="3505200" cy="1200329"/>
          </a:xfrm>
          <a:prstGeom prst="rect">
            <a:avLst/>
          </a:prstGeom>
          <a:noFill/>
        </p:spPr>
        <p:txBody>
          <a:bodyPr wrap="square" rtlCol="0">
            <a:spAutoFit/>
          </a:bodyPr>
          <a:lstStyle/>
          <a:p>
            <a:r>
              <a:rPr lang="en-US" b="1" dirty="0" err="1" smtClean="0">
                <a:solidFill>
                  <a:schemeClr val="bg1"/>
                </a:solidFill>
              </a:rPr>
              <a:t>Sulphacetamide</a:t>
            </a:r>
            <a:r>
              <a:rPr lang="en-US" b="1" dirty="0" smtClean="0">
                <a:solidFill>
                  <a:schemeClr val="bg1"/>
                </a:solidFill>
              </a:rPr>
              <a:t>: </a:t>
            </a:r>
            <a:r>
              <a:rPr lang="en-US" b="1" dirty="0" err="1" smtClean="0">
                <a:solidFill>
                  <a:schemeClr val="bg1"/>
                </a:solidFill>
              </a:rPr>
              <a:t>Sulphacetamide</a:t>
            </a:r>
            <a:r>
              <a:rPr lang="en-US" b="1" dirty="0" smtClean="0">
                <a:solidFill>
                  <a:schemeClr val="bg1"/>
                </a:solidFill>
              </a:rPr>
              <a:t> sodium ( a water soluble form) is exclusively used  for </a:t>
            </a:r>
            <a:r>
              <a:rPr lang="en-US" b="1" dirty="0" err="1" smtClean="0">
                <a:solidFill>
                  <a:schemeClr val="bg1"/>
                </a:solidFill>
              </a:rPr>
              <a:t>opthalmic</a:t>
            </a:r>
            <a:r>
              <a:rPr lang="en-US" b="1" dirty="0" smtClean="0">
                <a:solidFill>
                  <a:schemeClr val="bg1"/>
                </a:solidFill>
              </a:rPr>
              <a:t> use as ointment</a:t>
            </a:r>
            <a:endParaRPr lang="en-US" b="1" dirty="0">
              <a:solidFill>
                <a:schemeClr val="bg1"/>
              </a:solidFill>
            </a:endParaRPr>
          </a:p>
        </p:txBody>
      </p:sp>
      <p:graphicFrame>
        <p:nvGraphicFramePr>
          <p:cNvPr id="48144" name="Object 16"/>
          <p:cNvGraphicFramePr>
            <a:graphicFrameLocks noChangeAspect="1"/>
          </p:cNvGraphicFramePr>
          <p:nvPr/>
        </p:nvGraphicFramePr>
        <p:xfrm>
          <a:off x="838200" y="3962400"/>
          <a:ext cx="1747837" cy="2428875"/>
        </p:xfrm>
        <a:graphic>
          <a:graphicData uri="http://schemas.openxmlformats.org/presentationml/2006/ole">
            <p:oleObj spid="_x0000_s19459" name="CS ChemDraw Drawing" r:id="rId4" imgW="1747766" imgH="2428829" progId="ChemDraw.Document.6.0">
              <p:embed/>
            </p:oleObj>
          </a:graphicData>
        </a:graphic>
      </p:graphicFrame>
      <p:sp>
        <p:nvSpPr>
          <p:cNvPr id="19" name="TextBox 18"/>
          <p:cNvSpPr txBox="1"/>
          <p:nvPr/>
        </p:nvSpPr>
        <p:spPr>
          <a:xfrm>
            <a:off x="2286000" y="5334000"/>
            <a:ext cx="2286000" cy="923330"/>
          </a:xfrm>
          <a:prstGeom prst="rect">
            <a:avLst/>
          </a:prstGeom>
          <a:noFill/>
        </p:spPr>
        <p:txBody>
          <a:bodyPr wrap="square" rtlCol="0">
            <a:spAutoFit/>
          </a:bodyPr>
          <a:lstStyle/>
          <a:p>
            <a:r>
              <a:rPr lang="en-US" b="1" dirty="0" smtClean="0">
                <a:solidFill>
                  <a:schemeClr val="bg1"/>
                </a:solidFill>
              </a:rPr>
              <a:t>Silver </a:t>
            </a:r>
            <a:r>
              <a:rPr lang="en-US" b="1" dirty="0" err="1" smtClean="0">
                <a:solidFill>
                  <a:schemeClr val="bg1"/>
                </a:solidFill>
              </a:rPr>
              <a:t>sulpha</a:t>
            </a:r>
            <a:r>
              <a:rPr lang="en-US" b="1" dirty="0" smtClean="0">
                <a:solidFill>
                  <a:schemeClr val="bg1"/>
                </a:solidFill>
              </a:rPr>
              <a:t> </a:t>
            </a:r>
            <a:r>
              <a:rPr lang="en-US" b="1" dirty="0" err="1" smtClean="0">
                <a:solidFill>
                  <a:schemeClr val="bg1"/>
                </a:solidFill>
              </a:rPr>
              <a:t>diazine</a:t>
            </a:r>
            <a:endParaRPr lang="en-US" b="1" dirty="0" smtClean="0">
              <a:solidFill>
                <a:schemeClr val="bg1"/>
              </a:solidFill>
            </a:endParaRPr>
          </a:p>
          <a:p>
            <a:endParaRPr lang="en-US" b="1" dirty="0" smtClean="0">
              <a:solidFill>
                <a:schemeClr val="bg1"/>
              </a:solidFill>
            </a:endParaRPr>
          </a:p>
          <a:p>
            <a:endParaRPr lang="en-US" b="1" dirty="0">
              <a:solidFill>
                <a:schemeClr val="bg1"/>
              </a:solidFill>
            </a:endParaRPr>
          </a:p>
        </p:txBody>
      </p:sp>
      <p:graphicFrame>
        <p:nvGraphicFramePr>
          <p:cNvPr id="48146" name="Object 18"/>
          <p:cNvGraphicFramePr>
            <a:graphicFrameLocks noChangeAspect="1"/>
          </p:cNvGraphicFramePr>
          <p:nvPr/>
        </p:nvGraphicFramePr>
        <p:xfrm>
          <a:off x="5943600" y="3962400"/>
          <a:ext cx="963613" cy="2490787"/>
        </p:xfrm>
        <a:graphic>
          <a:graphicData uri="http://schemas.openxmlformats.org/presentationml/2006/ole">
            <p:oleObj spid="_x0000_s19460" name="CS ChemDraw Drawing" r:id="rId5" imgW="964310" imgH="2491409" progId="ChemDraw.Document.6.0">
              <p:embed/>
            </p:oleObj>
          </a:graphicData>
        </a:graphic>
      </p:graphicFrame>
      <p:sp>
        <p:nvSpPr>
          <p:cNvPr id="22" name="TextBox 21"/>
          <p:cNvSpPr txBox="1"/>
          <p:nvPr/>
        </p:nvSpPr>
        <p:spPr>
          <a:xfrm>
            <a:off x="7086600" y="5410200"/>
            <a:ext cx="1752600" cy="369332"/>
          </a:xfrm>
          <a:prstGeom prst="rect">
            <a:avLst/>
          </a:prstGeom>
          <a:noFill/>
        </p:spPr>
        <p:txBody>
          <a:bodyPr wrap="square" rtlCol="0">
            <a:spAutoFit/>
          </a:bodyPr>
          <a:lstStyle/>
          <a:p>
            <a:r>
              <a:rPr lang="en-US" b="1" dirty="0" err="1" smtClean="0">
                <a:solidFill>
                  <a:schemeClr val="bg1"/>
                </a:solidFill>
              </a:rPr>
              <a:t>Mafenide</a:t>
            </a:r>
            <a:endParaRPr lang="en-US" b="1" dirty="0">
              <a:solidFill>
                <a:schemeClr val="bg1"/>
              </a:solidFill>
            </a:endParaRPr>
          </a:p>
        </p:txBody>
      </p:sp>
      <p:sp>
        <p:nvSpPr>
          <p:cNvPr id="23" name="TextBox 22"/>
          <p:cNvSpPr txBox="1"/>
          <p:nvPr/>
        </p:nvSpPr>
        <p:spPr>
          <a:xfrm>
            <a:off x="4419600" y="2743200"/>
            <a:ext cx="2438400" cy="1200329"/>
          </a:xfrm>
          <a:prstGeom prst="rect">
            <a:avLst/>
          </a:prstGeom>
          <a:noFill/>
        </p:spPr>
        <p:txBody>
          <a:bodyPr wrap="square" rtlCol="0">
            <a:spAutoFit/>
          </a:bodyPr>
          <a:lstStyle/>
          <a:p>
            <a:r>
              <a:rPr lang="en-US" b="1" dirty="0" smtClean="0">
                <a:solidFill>
                  <a:schemeClr val="bg1"/>
                </a:solidFill>
              </a:rPr>
              <a:t>Silver </a:t>
            </a:r>
            <a:r>
              <a:rPr lang="en-US" b="1" dirty="0" err="1" smtClean="0">
                <a:solidFill>
                  <a:schemeClr val="bg1"/>
                </a:solidFill>
              </a:rPr>
              <a:t>sulphadiazine</a:t>
            </a:r>
            <a:r>
              <a:rPr lang="en-US" b="1" dirty="0" smtClean="0">
                <a:solidFill>
                  <a:schemeClr val="bg1"/>
                </a:solidFill>
              </a:rPr>
              <a:t> and </a:t>
            </a:r>
            <a:r>
              <a:rPr lang="en-US" b="1" dirty="0" err="1" smtClean="0">
                <a:solidFill>
                  <a:schemeClr val="bg1"/>
                </a:solidFill>
              </a:rPr>
              <a:t>Mafenide</a:t>
            </a:r>
            <a:r>
              <a:rPr lang="en-US" b="1" dirty="0" smtClean="0">
                <a:solidFill>
                  <a:schemeClr val="bg1"/>
                </a:solidFill>
              </a:rPr>
              <a:t> acetate is used in burns as antibacterial agents</a:t>
            </a:r>
            <a:endParaRPr lang="en-US" b="1" dirty="0">
              <a:solidFill>
                <a:schemeClr val="bg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157" name="Object 5"/>
          <p:cNvGraphicFramePr>
            <a:graphicFrameLocks noChangeAspect="1"/>
          </p:cNvGraphicFramePr>
          <p:nvPr/>
        </p:nvGraphicFramePr>
        <p:xfrm>
          <a:off x="3657600" y="3962400"/>
          <a:ext cx="1676400" cy="2287588"/>
        </p:xfrm>
        <a:graphic>
          <a:graphicData uri="http://schemas.openxmlformats.org/presentationml/2006/ole">
            <p:oleObj spid="_x0000_s20482" name="CS ChemDraw Drawing" r:id="rId3" imgW="1676308" imgH="2287472" progId="ChemDraw.Document.6.0">
              <p:embed/>
            </p:oleObj>
          </a:graphicData>
        </a:graphic>
      </p:graphicFrame>
      <p:graphicFrame>
        <p:nvGraphicFramePr>
          <p:cNvPr id="49158" name="Object 6"/>
          <p:cNvGraphicFramePr>
            <a:graphicFrameLocks noChangeAspect="1"/>
          </p:cNvGraphicFramePr>
          <p:nvPr/>
        </p:nvGraphicFramePr>
        <p:xfrm>
          <a:off x="3048000" y="1371600"/>
          <a:ext cx="1073150" cy="1168400"/>
        </p:xfrm>
        <a:graphic>
          <a:graphicData uri="http://schemas.openxmlformats.org/presentationml/2006/ole">
            <p:oleObj spid="_x0000_s20483" name="CS ChemDraw Drawing" r:id="rId4" imgW="1073706" imgH="1168400" progId="ChemDraw.Document.6.0">
              <p:embed/>
            </p:oleObj>
          </a:graphicData>
        </a:graphic>
      </p:graphicFrame>
      <p:graphicFrame>
        <p:nvGraphicFramePr>
          <p:cNvPr id="49159" name="Object 7"/>
          <p:cNvGraphicFramePr>
            <a:graphicFrameLocks noChangeAspect="1"/>
          </p:cNvGraphicFramePr>
          <p:nvPr/>
        </p:nvGraphicFramePr>
        <p:xfrm>
          <a:off x="7239000" y="4114800"/>
          <a:ext cx="1447800" cy="2014538"/>
        </p:xfrm>
        <a:graphic>
          <a:graphicData uri="http://schemas.openxmlformats.org/presentationml/2006/ole">
            <p:oleObj spid="_x0000_s20484" name="CS ChemDraw Drawing" r:id="rId5" imgW="1675940" imgH="2331278" progId="ChemDraw.Document.6.0">
              <p:embed/>
            </p:oleObj>
          </a:graphicData>
        </a:graphic>
      </p:graphicFrame>
      <p:graphicFrame>
        <p:nvGraphicFramePr>
          <p:cNvPr id="49160" name="Object 8"/>
          <p:cNvGraphicFramePr>
            <a:graphicFrameLocks noChangeAspect="1"/>
          </p:cNvGraphicFramePr>
          <p:nvPr/>
        </p:nvGraphicFramePr>
        <p:xfrm>
          <a:off x="5257800" y="4953000"/>
          <a:ext cx="1916113" cy="361950"/>
        </p:xfrm>
        <a:graphic>
          <a:graphicData uri="http://schemas.openxmlformats.org/presentationml/2006/ole">
            <p:oleObj spid="_x0000_s20485" name="CS ChemDraw Drawing" r:id="rId6" imgW="1915360" imgH="362226" progId="ChemDraw.Document.6.0">
              <p:embed/>
            </p:oleObj>
          </a:graphicData>
        </a:graphic>
      </p:graphicFrame>
      <p:graphicFrame>
        <p:nvGraphicFramePr>
          <p:cNvPr id="49161" name="Object 9"/>
          <p:cNvGraphicFramePr>
            <a:graphicFrameLocks noChangeAspect="1"/>
          </p:cNvGraphicFramePr>
          <p:nvPr/>
        </p:nvGraphicFramePr>
        <p:xfrm>
          <a:off x="5638800" y="1143000"/>
          <a:ext cx="1438275" cy="2438400"/>
        </p:xfrm>
        <a:graphic>
          <a:graphicData uri="http://schemas.openxmlformats.org/presentationml/2006/ole">
            <p:oleObj spid="_x0000_s20486" name="CS ChemDraw Drawing" r:id="rId7" imgW="1675940" imgH="2843696" progId="ChemDraw.Document.6.0">
              <p:embed/>
            </p:oleObj>
          </a:graphicData>
        </a:graphic>
      </p:graphicFrame>
      <p:graphicFrame>
        <p:nvGraphicFramePr>
          <p:cNvPr id="49162" name="Object 10"/>
          <p:cNvGraphicFramePr>
            <a:graphicFrameLocks noChangeAspect="1"/>
          </p:cNvGraphicFramePr>
          <p:nvPr/>
        </p:nvGraphicFramePr>
        <p:xfrm>
          <a:off x="1600200" y="4800600"/>
          <a:ext cx="1916113" cy="363538"/>
        </p:xfrm>
        <a:graphic>
          <a:graphicData uri="http://schemas.openxmlformats.org/presentationml/2006/ole">
            <p:oleObj spid="_x0000_s20487" name="CS ChemDraw Drawing" r:id="rId8" imgW="1915360" imgH="363699" progId="ChemDraw.Document.6.0">
              <p:embed/>
            </p:oleObj>
          </a:graphicData>
        </a:graphic>
      </p:graphicFrame>
      <p:graphicFrame>
        <p:nvGraphicFramePr>
          <p:cNvPr id="49163" name="Object 11"/>
          <p:cNvGraphicFramePr>
            <a:graphicFrameLocks noChangeAspect="1"/>
          </p:cNvGraphicFramePr>
          <p:nvPr/>
        </p:nvGraphicFramePr>
        <p:xfrm>
          <a:off x="1676400" y="1295400"/>
          <a:ext cx="1160463" cy="2287588"/>
        </p:xfrm>
        <a:graphic>
          <a:graphicData uri="http://schemas.openxmlformats.org/presentationml/2006/ole">
            <p:oleObj spid="_x0000_s20488" name="CS ChemDraw Drawing" r:id="rId9" imgW="1160634" imgH="2287104" progId="ChemDraw.Document.6.0">
              <p:embed/>
            </p:oleObj>
          </a:graphicData>
        </a:graphic>
      </p:graphicFrame>
      <p:graphicFrame>
        <p:nvGraphicFramePr>
          <p:cNvPr id="49164" name="Object 12"/>
          <p:cNvGraphicFramePr>
            <a:graphicFrameLocks noChangeAspect="1"/>
          </p:cNvGraphicFramePr>
          <p:nvPr/>
        </p:nvGraphicFramePr>
        <p:xfrm>
          <a:off x="3124200" y="2590800"/>
          <a:ext cx="1647179" cy="152400"/>
        </p:xfrm>
        <a:graphic>
          <a:graphicData uri="http://schemas.openxmlformats.org/presentationml/2006/ole">
            <p:oleObj spid="_x0000_s20489" name="CS ChemDraw Drawing" r:id="rId10" imgW="1252350" imgH="115220" progId="ChemDraw.Document.6.0">
              <p:embed/>
            </p:oleObj>
          </a:graphicData>
        </a:graphic>
      </p:graphicFrame>
      <p:sp>
        <p:nvSpPr>
          <p:cNvPr id="13" name="TextBox 12"/>
          <p:cNvSpPr txBox="1"/>
          <p:nvPr/>
        </p:nvSpPr>
        <p:spPr>
          <a:xfrm>
            <a:off x="3124200" y="457200"/>
            <a:ext cx="2438400" cy="369332"/>
          </a:xfrm>
          <a:prstGeom prst="rect">
            <a:avLst/>
          </a:prstGeom>
          <a:noFill/>
        </p:spPr>
        <p:txBody>
          <a:bodyPr wrap="square" rtlCol="0">
            <a:spAutoFit/>
          </a:bodyPr>
          <a:lstStyle/>
          <a:p>
            <a:r>
              <a:rPr lang="en-US" b="1" dirty="0" smtClean="0">
                <a:solidFill>
                  <a:schemeClr val="bg1"/>
                </a:solidFill>
              </a:rPr>
              <a:t>Synthesis</a:t>
            </a:r>
            <a:endParaRPr lang="en-US"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9163"/>
                                        </p:tgtEl>
                                        <p:attrNameLst>
                                          <p:attrName>style.visibility</p:attrName>
                                        </p:attrNameLst>
                                      </p:cBhvr>
                                      <p:to>
                                        <p:strVal val="visible"/>
                                      </p:to>
                                    </p:set>
                                    <p:animEffect transition="in" filter="blinds(horizontal)">
                                      <p:cBhvr>
                                        <p:cTn id="7" dur="500"/>
                                        <p:tgtEl>
                                          <p:spTgt spid="4916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9164"/>
                                        </p:tgtEl>
                                        <p:attrNameLst>
                                          <p:attrName>style.visibility</p:attrName>
                                        </p:attrNameLst>
                                      </p:cBhvr>
                                      <p:to>
                                        <p:strVal val="visible"/>
                                      </p:to>
                                    </p:set>
                                    <p:animEffect transition="in" filter="blinds(horizontal)">
                                      <p:cBhvr>
                                        <p:cTn id="12" dur="500"/>
                                        <p:tgtEl>
                                          <p:spTgt spid="4916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9158"/>
                                        </p:tgtEl>
                                        <p:attrNameLst>
                                          <p:attrName>style.visibility</p:attrName>
                                        </p:attrNameLst>
                                      </p:cBhvr>
                                      <p:to>
                                        <p:strVal val="visible"/>
                                      </p:to>
                                    </p:set>
                                    <p:animEffect transition="in" filter="blinds(horizontal)">
                                      <p:cBhvr>
                                        <p:cTn id="17" dur="500"/>
                                        <p:tgtEl>
                                          <p:spTgt spid="4915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9161"/>
                                        </p:tgtEl>
                                        <p:attrNameLst>
                                          <p:attrName>style.visibility</p:attrName>
                                        </p:attrNameLst>
                                      </p:cBhvr>
                                      <p:to>
                                        <p:strVal val="visible"/>
                                      </p:to>
                                    </p:set>
                                    <p:animEffect transition="in" filter="blinds(horizontal)">
                                      <p:cBhvr>
                                        <p:cTn id="22" dur="500"/>
                                        <p:tgtEl>
                                          <p:spTgt spid="4916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9162"/>
                                        </p:tgtEl>
                                        <p:attrNameLst>
                                          <p:attrName>style.visibility</p:attrName>
                                        </p:attrNameLst>
                                      </p:cBhvr>
                                      <p:to>
                                        <p:strVal val="visible"/>
                                      </p:to>
                                    </p:set>
                                    <p:animEffect transition="in" filter="blinds(horizontal)">
                                      <p:cBhvr>
                                        <p:cTn id="27" dur="500"/>
                                        <p:tgtEl>
                                          <p:spTgt spid="4916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9157"/>
                                        </p:tgtEl>
                                        <p:attrNameLst>
                                          <p:attrName>style.visibility</p:attrName>
                                        </p:attrNameLst>
                                      </p:cBhvr>
                                      <p:to>
                                        <p:strVal val="visible"/>
                                      </p:to>
                                    </p:set>
                                    <p:animEffect transition="in" filter="blinds(horizontal)">
                                      <p:cBhvr>
                                        <p:cTn id="32" dur="500"/>
                                        <p:tgtEl>
                                          <p:spTgt spid="4915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9160"/>
                                        </p:tgtEl>
                                        <p:attrNameLst>
                                          <p:attrName>style.visibility</p:attrName>
                                        </p:attrNameLst>
                                      </p:cBhvr>
                                      <p:to>
                                        <p:strVal val="visible"/>
                                      </p:to>
                                    </p:set>
                                    <p:animEffect transition="in" filter="blinds(horizontal)">
                                      <p:cBhvr>
                                        <p:cTn id="37" dur="500"/>
                                        <p:tgtEl>
                                          <p:spTgt spid="4916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9159"/>
                                        </p:tgtEl>
                                        <p:attrNameLst>
                                          <p:attrName>style.visibility</p:attrName>
                                        </p:attrNameLst>
                                      </p:cBhvr>
                                      <p:to>
                                        <p:strVal val="visible"/>
                                      </p:to>
                                    </p:set>
                                    <p:animEffect transition="in" filter="blinds(horizontal)">
                                      <p:cBhvr>
                                        <p:cTn id="42" dur="500"/>
                                        <p:tgtEl>
                                          <p:spTgt spid="49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Anti Leprosy Drug</a:t>
            </a:r>
            <a:endParaRPr lang="en-US" b="1" dirty="0">
              <a:solidFill>
                <a:schemeClr val="bg1"/>
              </a:solidFill>
            </a:endParaRPr>
          </a:p>
        </p:txBody>
      </p:sp>
      <p:pic>
        <p:nvPicPr>
          <p:cNvPr id="51202" name="Picture 2" descr="Picture of Bacterial Skin Diseases and Problems – Lepromatous Leprosy"/>
          <p:cNvPicPr>
            <a:picLocks noChangeAspect="1" noChangeArrowheads="1"/>
          </p:cNvPicPr>
          <p:nvPr/>
        </p:nvPicPr>
        <p:blipFill>
          <a:blip r:embed="rId2"/>
          <a:srcRect l="21514" t="1746" r="20351" b="2619"/>
          <a:stretch>
            <a:fillRect/>
          </a:stretch>
        </p:blipFill>
        <p:spPr bwMode="auto">
          <a:xfrm>
            <a:off x="914400" y="4114800"/>
            <a:ext cx="1600200" cy="1753727"/>
          </a:xfrm>
          <a:prstGeom prst="rect">
            <a:avLst/>
          </a:prstGeom>
          <a:noFill/>
        </p:spPr>
      </p:pic>
      <p:pic>
        <p:nvPicPr>
          <p:cNvPr id="51204" name="Picture 4" descr="Leprosy: Background, Pathophysiology, Epidemiology"/>
          <p:cNvPicPr>
            <a:picLocks noChangeAspect="1" noChangeArrowheads="1"/>
          </p:cNvPicPr>
          <p:nvPr/>
        </p:nvPicPr>
        <p:blipFill>
          <a:blip r:embed="rId3"/>
          <a:srcRect/>
          <a:stretch>
            <a:fillRect/>
          </a:stretch>
        </p:blipFill>
        <p:spPr bwMode="auto">
          <a:xfrm>
            <a:off x="2971800" y="4114800"/>
            <a:ext cx="2517912" cy="1676400"/>
          </a:xfrm>
          <a:prstGeom prst="rect">
            <a:avLst/>
          </a:prstGeom>
          <a:noFill/>
        </p:spPr>
      </p:pic>
      <p:sp>
        <p:nvSpPr>
          <p:cNvPr id="6" name="TextBox 5"/>
          <p:cNvSpPr txBox="1"/>
          <p:nvPr/>
        </p:nvSpPr>
        <p:spPr>
          <a:xfrm>
            <a:off x="4267200" y="1524000"/>
            <a:ext cx="4267200" cy="2308324"/>
          </a:xfrm>
          <a:prstGeom prst="rect">
            <a:avLst/>
          </a:prstGeom>
          <a:noFill/>
        </p:spPr>
        <p:txBody>
          <a:bodyPr wrap="square" rtlCol="0">
            <a:spAutoFit/>
          </a:bodyPr>
          <a:lstStyle/>
          <a:p>
            <a:r>
              <a:rPr lang="en-US" b="1" i="1" dirty="0" err="1" smtClean="0">
                <a:solidFill>
                  <a:schemeClr val="bg1"/>
                </a:solidFill>
              </a:rPr>
              <a:t>Micobacterium</a:t>
            </a:r>
            <a:r>
              <a:rPr lang="en-US" b="1" i="1" dirty="0" smtClean="0">
                <a:solidFill>
                  <a:schemeClr val="bg1"/>
                </a:solidFill>
              </a:rPr>
              <a:t> </a:t>
            </a:r>
            <a:r>
              <a:rPr lang="en-US" b="1" i="1" dirty="0" err="1" smtClean="0">
                <a:solidFill>
                  <a:schemeClr val="bg1"/>
                </a:solidFill>
              </a:rPr>
              <a:t>leprae</a:t>
            </a:r>
            <a:r>
              <a:rPr lang="en-US" b="1" i="1" dirty="0" smtClean="0">
                <a:solidFill>
                  <a:schemeClr val="bg1"/>
                </a:solidFill>
              </a:rPr>
              <a:t>  </a:t>
            </a:r>
            <a:r>
              <a:rPr lang="en-US" dirty="0" smtClean="0">
                <a:solidFill>
                  <a:schemeClr val="bg1"/>
                </a:solidFill>
              </a:rPr>
              <a:t>(Leprosy bacillus or Hansen Bacillus</a:t>
            </a:r>
            <a:r>
              <a:rPr lang="en-US" b="1" dirty="0" smtClean="0">
                <a:solidFill>
                  <a:schemeClr val="bg1"/>
                </a:solidFill>
              </a:rPr>
              <a:t>)</a:t>
            </a:r>
            <a:r>
              <a:rPr lang="en-US" b="1" i="1" dirty="0" smtClean="0">
                <a:solidFill>
                  <a:schemeClr val="bg1"/>
                </a:solidFill>
              </a:rPr>
              <a:t> </a:t>
            </a:r>
            <a:r>
              <a:rPr lang="en-US" b="1" dirty="0" smtClean="0">
                <a:solidFill>
                  <a:schemeClr val="bg1"/>
                </a:solidFill>
              </a:rPr>
              <a:t>is  the microorganism  responsible for human leprosy and has been reported to be infectious. It damages the peripheral nerves and targets skin, eyes, nose and muscle.</a:t>
            </a:r>
          </a:p>
          <a:p>
            <a:endParaRPr lang="en-US" b="1" dirty="0" smtClean="0">
              <a:solidFill>
                <a:schemeClr val="bg1"/>
              </a:solidFill>
            </a:endParaRPr>
          </a:p>
          <a:p>
            <a:endParaRPr lang="en-US" b="1" dirty="0">
              <a:solidFill>
                <a:schemeClr val="bg1"/>
              </a:solidFill>
            </a:endParaRPr>
          </a:p>
        </p:txBody>
      </p:sp>
      <p:pic>
        <p:nvPicPr>
          <p:cNvPr id="51206" name="Picture 6" descr="Better Know a Microbe: M. leprae | Microbiology"/>
          <p:cNvPicPr>
            <a:picLocks noChangeAspect="1" noChangeArrowheads="1"/>
          </p:cNvPicPr>
          <p:nvPr/>
        </p:nvPicPr>
        <p:blipFill>
          <a:blip r:embed="rId4" cstate="print"/>
          <a:srcRect/>
          <a:stretch>
            <a:fillRect/>
          </a:stretch>
        </p:blipFill>
        <p:spPr bwMode="auto">
          <a:xfrm>
            <a:off x="1447800" y="1676400"/>
            <a:ext cx="1452118" cy="1080598"/>
          </a:xfrm>
          <a:prstGeom prst="rect">
            <a:avLst/>
          </a:prstGeom>
          <a:noFill/>
        </p:spPr>
      </p:pic>
      <p:sp>
        <p:nvSpPr>
          <p:cNvPr id="8" name="TextBox 7"/>
          <p:cNvSpPr txBox="1"/>
          <p:nvPr/>
        </p:nvSpPr>
        <p:spPr>
          <a:xfrm>
            <a:off x="1676400" y="6172200"/>
            <a:ext cx="3200400" cy="369332"/>
          </a:xfrm>
          <a:prstGeom prst="rect">
            <a:avLst/>
          </a:prstGeom>
          <a:noFill/>
        </p:spPr>
        <p:txBody>
          <a:bodyPr wrap="square" rtlCol="0">
            <a:spAutoFit/>
          </a:bodyPr>
          <a:lstStyle/>
          <a:p>
            <a:r>
              <a:rPr lang="en-US" b="1" dirty="0" smtClean="0">
                <a:solidFill>
                  <a:schemeClr val="bg1"/>
                </a:solidFill>
              </a:rPr>
              <a:t>Leprosy expression</a:t>
            </a:r>
            <a:endParaRPr lang="en-US" b="1" dirty="0">
              <a:solidFill>
                <a:schemeClr val="bg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bg1"/>
                </a:solidFill>
              </a:rPr>
              <a:t>Action of </a:t>
            </a:r>
            <a:r>
              <a:rPr lang="en-US" sz="3600" b="1" i="1" dirty="0" err="1" smtClean="0">
                <a:solidFill>
                  <a:schemeClr val="bg1"/>
                </a:solidFill>
              </a:rPr>
              <a:t>Micobacterium</a:t>
            </a:r>
            <a:r>
              <a:rPr lang="en-US" sz="3600" b="1" i="1" dirty="0" smtClean="0">
                <a:solidFill>
                  <a:schemeClr val="bg1"/>
                </a:solidFill>
              </a:rPr>
              <a:t> </a:t>
            </a:r>
            <a:r>
              <a:rPr lang="en-US" sz="3600" b="1" i="1" dirty="0" err="1" smtClean="0">
                <a:solidFill>
                  <a:schemeClr val="bg1"/>
                </a:solidFill>
              </a:rPr>
              <a:t>leprae</a:t>
            </a:r>
            <a:endParaRPr lang="en-US" sz="3600" b="1" i="1" dirty="0">
              <a:solidFill>
                <a:schemeClr val="bg1"/>
              </a:solidFill>
            </a:endParaRPr>
          </a:p>
        </p:txBody>
      </p:sp>
      <p:pic>
        <p:nvPicPr>
          <p:cNvPr id="52226" name="Picture 2" descr="What are Schwann Cells?"/>
          <p:cNvPicPr>
            <a:picLocks noChangeAspect="1" noChangeArrowheads="1"/>
          </p:cNvPicPr>
          <p:nvPr/>
        </p:nvPicPr>
        <p:blipFill>
          <a:blip r:embed="rId2"/>
          <a:srcRect/>
          <a:stretch>
            <a:fillRect/>
          </a:stretch>
        </p:blipFill>
        <p:spPr bwMode="auto">
          <a:xfrm>
            <a:off x="914400" y="1752600"/>
            <a:ext cx="5003180" cy="3962400"/>
          </a:xfrm>
          <a:prstGeom prst="rect">
            <a:avLst/>
          </a:prstGeom>
          <a:noFill/>
        </p:spPr>
      </p:pic>
      <p:sp>
        <p:nvSpPr>
          <p:cNvPr id="5" name="TextBox 4"/>
          <p:cNvSpPr txBox="1"/>
          <p:nvPr/>
        </p:nvSpPr>
        <p:spPr>
          <a:xfrm>
            <a:off x="6781800" y="1371600"/>
            <a:ext cx="1828800" cy="4801314"/>
          </a:xfrm>
          <a:prstGeom prst="rect">
            <a:avLst/>
          </a:prstGeom>
          <a:noFill/>
        </p:spPr>
        <p:txBody>
          <a:bodyPr wrap="square" rtlCol="0">
            <a:spAutoFit/>
          </a:bodyPr>
          <a:lstStyle/>
          <a:p>
            <a:endParaRPr lang="en-US" b="1" dirty="0" smtClean="0">
              <a:solidFill>
                <a:schemeClr val="bg1"/>
              </a:solidFill>
            </a:endParaRPr>
          </a:p>
          <a:p>
            <a:r>
              <a:rPr lang="en-US" b="1" dirty="0" smtClean="0">
                <a:solidFill>
                  <a:schemeClr val="bg1"/>
                </a:solidFill>
              </a:rPr>
              <a:t>Primarily invades Schwann cells (SCs) in the peripheral nerves leading to nerve damage and the development of disabilities.</a:t>
            </a:r>
          </a:p>
          <a:p>
            <a:endParaRPr lang="en-US" b="1" dirty="0" smtClean="0">
              <a:solidFill>
                <a:schemeClr val="bg1"/>
              </a:solidFill>
            </a:endParaRPr>
          </a:p>
          <a:p>
            <a:r>
              <a:rPr lang="en-US" b="1" dirty="0" smtClean="0">
                <a:solidFill>
                  <a:schemeClr val="bg1"/>
                </a:solidFill>
              </a:rPr>
              <a:t>It damages the nerve cells via releasing </a:t>
            </a:r>
            <a:r>
              <a:rPr lang="en-US" b="1" dirty="0" err="1" smtClean="0">
                <a:solidFill>
                  <a:schemeClr val="bg1"/>
                </a:solidFill>
              </a:rPr>
              <a:t>exotoxins</a:t>
            </a:r>
            <a:r>
              <a:rPr lang="en-US" b="1" dirty="0" smtClean="0">
                <a:solidFill>
                  <a:schemeClr val="bg1"/>
                </a:solidFill>
              </a:rPr>
              <a:t> or through immune mechanism</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Action of </a:t>
            </a:r>
            <a:r>
              <a:rPr lang="en-US" i="1" dirty="0" smtClean="0">
                <a:solidFill>
                  <a:schemeClr val="bg1"/>
                </a:solidFill>
              </a:rPr>
              <a:t>M. </a:t>
            </a:r>
            <a:r>
              <a:rPr lang="en-US" i="1" dirty="0" err="1" smtClean="0">
                <a:solidFill>
                  <a:schemeClr val="bg1"/>
                </a:solidFill>
              </a:rPr>
              <a:t>leprae</a:t>
            </a:r>
            <a:endParaRPr lang="en-US" i="1" dirty="0">
              <a:solidFill>
                <a:schemeClr val="bg1"/>
              </a:solidFill>
            </a:endParaRPr>
          </a:p>
        </p:txBody>
      </p:sp>
      <p:pic>
        <p:nvPicPr>
          <p:cNvPr id="56322" name="Picture 2" descr="https://www.researchgate.net/profile/Elizabeth-Misch-3/publication/49646466/figure/fig1/AS:276916620808194@1443033475295/The-leprosy-spectrum-and-possible-mechanisms-of-tissue-damage-Leprosy-manifestations-are_W640.jpg"/>
          <p:cNvPicPr>
            <a:picLocks noChangeAspect="1" noChangeArrowheads="1"/>
          </p:cNvPicPr>
          <p:nvPr/>
        </p:nvPicPr>
        <p:blipFill>
          <a:blip r:embed="rId2"/>
          <a:srcRect t="69974"/>
          <a:stretch>
            <a:fillRect/>
          </a:stretch>
        </p:blipFill>
        <p:spPr bwMode="auto">
          <a:xfrm>
            <a:off x="685800" y="2209800"/>
            <a:ext cx="7620000" cy="2934555"/>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Use of </a:t>
            </a:r>
            <a:r>
              <a:rPr lang="en-US" dirty="0" err="1" smtClean="0">
                <a:solidFill>
                  <a:schemeClr val="bg1"/>
                </a:solidFill>
              </a:rPr>
              <a:t>sulpha</a:t>
            </a:r>
            <a:r>
              <a:rPr lang="en-US" dirty="0" smtClean="0">
                <a:solidFill>
                  <a:schemeClr val="bg1"/>
                </a:solidFill>
              </a:rPr>
              <a:t>-drug</a:t>
            </a:r>
            <a:endParaRPr lang="en-US" dirty="0">
              <a:solidFill>
                <a:schemeClr val="bg1"/>
              </a:solidFill>
            </a:endParaRPr>
          </a:p>
        </p:txBody>
      </p:sp>
      <p:pic>
        <p:nvPicPr>
          <p:cNvPr id="53250" name="Picture 2" descr="Dapsone - Wikipedia"/>
          <p:cNvPicPr>
            <a:picLocks noChangeAspect="1" noChangeArrowheads="1"/>
          </p:cNvPicPr>
          <p:nvPr/>
        </p:nvPicPr>
        <p:blipFill>
          <a:blip r:embed="rId2"/>
          <a:srcRect/>
          <a:stretch>
            <a:fillRect/>
          </a:stretch>
        </p:blipFill>
        <p:spPr bwMode="auto">
          <a:xfrm>
            <a:off x="609600" y="2362200"/>
            <a:ext cx="3352800" cy="1436116"/>
          </a:xfrm>
          <a:prstGeom prst="rect">
            <a:avLst/>
          </a:prstGeom>
          <a:solidFill>
            <a:schemeClr val="bg1"/>
          </a:solidFill>
        </p:spPr>
      </p:pic>
      <p:sp>
        <p:nvSpPr>
          <p:cNvPr id="5" name="TextBox 4"/>
          <p:cNvSpPr txBox="1"/>
          <p:nvPr/>
        </p:nvSpPr>
        <p:spPr>
          <a:xfrm>
            <a:off x="4419600" y="2133600"/>
            <a:ext cx="3962400" cy="3108543"/>
          </a:xfrm>
          <a:prstGeom prst="rect">
            <a:avLst/>
          </a:prstGeom>
          <a:noFill/>
        </p:spPr>
        <p:txBody>
          <a:bodyPr wrap="square" rtlCol="0">
            <a:spAutoFit/>
          </a:bodyPr>
          <a:lstStyle/>
          <a:p>
            <a:r>
              <a:rPr lang="en-US" sz="2800" b="1" dirty="0" err="1" smtClean="0">
                <a:solidFill>
                  <a:schemeClr val="bg1"/>
                </a:solidFill>
              </a:rPr>
              <a:t>Bis</a:t>
            </a:r>
            <a:r>
              <a:rPr lang="en-US" sz="2800" b="1" dirty="0" smtClean="0">
                <a:solidFill>
                  <a:schemeClr val="bg1"/>
                </a:solidFill>
              </a:rPr>
              <a:t>-(4 amino phenyl)</a:t>
            </a:r>
            <a:r>
              <a:rPr lang="en-US" sz="2800" b="1" dirty="0" err="1" smtClean="0">
                <a:solidFill>
                  <a:schemeClr val="bg1"/>
                </a:solidFill>
              </a:rPr>
              <a:t>sulphone</a:t>
            </a:r>
            <a:r>
              <a:rPr lang="en-US" sz="2800" b="1" dirty="0" smtClean="0">
                <a:solidFill>
                  <a:schemeClr val="bg1"/>
                </a:solidFill>
              </a:rPr>
              <a:t>, </a:t>
            </a:r>
            <a:r>
              <a:rPr lang="en-US" sz="2800" b="1" dirty="0" err="1" smtClean="0">
                <a:solidFill>
                  <a:schemeClr val="bg1"/>
                </a:solidFill>
              </a:rPr>
              <a:t>Dapsone</a:t>
            </a:r>
            <a:r>
              <a:rPr lang="en-US" sz="2800" b="1" dirty="0" smtClean="0">
                <a:solidFill>
                  <a:schemeClr val="bg1"/>
                </a:solidFill>
              </a:rPr>
              <a:t>  became available since 1940 and has been used as the standard drug for the treatment of Leprosy.</a:t>
            </a:r>
            <a:endParaRPr lang="en-US" sz="2800" b="1" dirty="0">
              <a:solidFill>
                <a:schemeClr val="bg1"/>
              </a:solidFill>
            </a:endParaRPr>
          </a:p>
        </p:txBody>
      </p:sp>
      <p:sp>
        <p:nvSpPr>
          <p:cNvPr id="6" name="TextBox 5"/>
          <p:cNvSpPr txBox="1"/>
          <p:nvPr/>
        </p:nvSpPr>
        <p:spPr>
          <a:xfrm>
            <a:off x="1143000" y="5638800"/>
            <a:ext cx="2438400" cy="769441"/>
          </a:xfrm>
          <a:prstGeom prst="rect">
            <a:avLst/>
          </a:prstGeom>
          <a:noFill/>
        </p:spPr>
        <p:txBody>
          <a:bodyPr wrap="square" rtlCol="0">
            <a:spAutoFit/>
          </a:bodyPr>
          <a:lstStyle/>
          <a:p>
            <a:r>
              <a:rPr lang="en-US" sz="4400" b="1" dirty="0" err="1" smtClean="0">
                <a:solidFill>
                  <a:schemeClr val="bg1"/>
                </a:solidFill>
              </a:rPr>
              <a:t>Dapsone</a:t>
            </a:r>
            <a:endParaRPr lang="en-US" sz="4400" b="1" dirty="0">
              <a:solidFill>
                <a:schemeClr val="bg1"/>
              </a:solidFill>
            </a:endParaRPr>
          </a:p>
        </p:txBody>
      </p:sp>
      <p:pic>
        <p:nvPicPr>
          <p:cNvPr id="53252" name="Picture 4" descr="Dapsone 100mg Tablets, GSK, Packaging Type: Bottles, Rs 224.84/bottle | ID:  19157403555"/>
          <p:cNvPicPr>
            <a:picLocks noChangeAspect="1" noChangeArrowheads="1"/>
          </p:cNvPicPr>
          <p:nvPr/>
        </p:nvPicPr>
        <p:blipFill>
          <a:blip r:embed="rId3"/>
          <a:srcRect/>
          <a:stretch>
            <a:fillRect/>
          </a:stretch>
        </p:blipFill>
        <p:spPr bwMode="auto">
          <a:xfrm>
            <a:off x="1371600" y="4114800"/>
            <a:ext cx="1600200" cy="16002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Synthesis</a:t>
            </a:r>
            <a:endParaRPr lang="en-US" b="1" dirty="0">
              <a:solidFill>
                <a:schemeClr val="bg1"/>
              </a:solidFill>
            </a:endParaRPr>
          </a:p>
        </p:txBody>
      </p:sp>
      <p:graphicFrame>
        <p:nvGraphicFramePr>
          <p:cNvPr id="54274" name="Object 2"/>
          <p:cNvGraphicFramePr>
            <a:graphicFrameLocks noChangeAspect="1"/>
          </p:cNvGraphicFramePr>
          <p:nvPr/>
        </p:nvGraphicFramePr>
        <p:xfrm>
          <a:off x="762000" y="1752600"/>
          <a:ext cx="1751013" cy="936625"/>
        </p:xfrm>
        <a:graphic>
          <a:graphicData uri="http://schemas.openxmlformats.org/presentationml/2006/ole">
            <p:oleObj spid="_x0000_s21506" name="CS ChemDraw Drawing" r:id="rId3" imgW="1750712" imgH="936855" progId="ChemDraw.Document.6.0">
              <p:embed/>
            </p:oleObj>
          </a:graphicData>
        </a:graphic>
      </p:graphicFrame>
      <p:graphicFrame>
        <p:nvGraphicFramePr>
          <p:cNvPr id="54276" name="Object 4"/>
          <p:cNvGraphicFramePr>
            <a:graphicFrameLocks noChangeAspect="1"/>
          </p:cNvGraphicFramePr>
          <p:nvPr/>
        </p:nvGraphicFramePr>
        <p:xfrm>
          <a:off x="2819400" y="1905000"/>
          <a:ext cx="1149350" cy="387350"/>
        </p:xfrm>
        <a:graphic>
          <a:graphicData uri="http://schemas.openxmlformats.org/presentationml/2006/ole">
            <p:oleObj spid="_x0000_s21507" name="CS ChemDraw Drawing" r:id="rId4" imgW="1148847" imgH="386890" progId="ChemDraw.Document.6.0">
              <p:embed/>
            </p:oleObj>
          </a:graphicData>
        </a:graphic>
      </p:graphicFrame>
      <p:graphicFrame>
        <p:nvGraphicFramePr>
          <p:cNvPr id="54277" name="Object 5"/>
          <p:cNvGraphicFramePr>
            <a:graphicFrameLocks noChangeAspect="1"/>
          </p:cNvGraphicFramePr>
          <p:nvPr/>
        </p:nvGraphicFramePr>
        <p:xfrm>
          <a:off x="4343400" y="1676400"/>
          <a:ext cx="3257550" cy="992187"/>
        </p:xfrm>
        <a:graphic>
          <a:graphicData uri="http://schemas.openxmlformats.org/presentationml/2006/ole">
            <p:oleObj spid="_x0000_s21508" name="CS ChemDraw Drawing" r:id="rId5" imgW="3257585" imgH="992072" progId="ChemDraw.Document.6.0">
              <p:embed/>
            </p:oleObj>
          </a:graphicData>
        </a:graphic>
      </p:graphicFrame>
      <p:graphicFrame>
        <p:nvGraphicFramePr>
          <p:cNvPr id="54278" name="Object 6"/>
          <p:cNvGraphicFramePr>
            <a:graphicFrameLocks noChangeAspect="1"/>
          </p:cNvGraphicFramePr>
          <p:nvPr/>
        </p:nvGraphicFramePr>
        <p:xfrm>
          <a:off x="1371600" y="3581400"/>
          <a:ext cx="1806575" cy="423863"/>
        </p:xfrm>
        <a:graphic>
          <a:graphicData uri="http://schemas.openxmlformats.org/presentationml/2006/ole">
            <p:oleObj spid="_x0000_s21509" name="CS ChemDraw Drawing" r:id="rId6" imgW="1807068" imgH="423333" progId="ChemDraw.Document.6.0">
              <p:embed/>
            </p:oleObj>
          </a:graphicData>
        </a:graphic>
      </p:graphicFrame>
      <p:graphicFrame>
        <p:nvGraphicFramePr>
          <p:cNvPr id="54279" name="Object 7"/>
          <p:cNvGraphicFramePr>
            <a:graphicFrameLocks noChangeAspect="1"/>
          </p:cNvGraphicFramePr>
          <p:nvPr/>
        </p:nvGraphicFramePr>
        <p:xfrm>
          <a:off x="4495800" y="3200400"/>
          <a:ext cx="3257550" cy="1184275"/>
        </p:xfrm>
        <a:graphic>
          <a:graphicData uri="http://schemas.openxmlformats.org/presentationml/2006/ole">
            <p:oleObj spid="_x0000_s21510" name="CS ChemDraw Drawing" r:id="rId7" imgW="3257953" imgH="1183861" progId="ChemDraw.Document.6.0">
              <p:embed/>
            </p:oleObj>
          </a:graphicData>
        </a:graphic>
      </p:graphicFrame>
      <p:graphicFrame>
        <p:nvGraphicFramePr>
          <p:cNvPr id="54280" name="Object 8"/>
          <p:cNvGraphicFramePr>
            <a:graphicFrameLocks noChangeAspect="1"/>
          </p:cNvGraphicFramePr>
          <p:nvPr/>
        </p:nvGraphicFramePr>
        <p:xfrm>
          <a:off x="990600" y="5486400"/>
          <a:ext cx="2141537" cy="433387"/>
        </p:xfrm>
        <a:graphic>
          <a:graphicData uri="http://schemas.openxmlformats.org/presentationml/2006/ole">
            <p:oleObj spid="_x0000_s21511" name="CS ChemDraw Drawing" r:id="rId8" imgW="2142256" imgH="434009" progId="ChemDraw.Document.6.0">
              <p:embed/>
            </p:oleObj>
          </a:graphicData>
        </a:graphic>
      </p:graphicFrame>
      <p:graphicFrame>
        <p:nvGraphicFramePr>
          <p:cNvPr id="54281" name="Object 9"/>
          <p:cNvGraphicFramePr>
            <a:graphicFrameLocks noChangeAspect="1"/>
          </p:cNvGraphicFramePr>
          <p:nvPr/>
        </p:nvGraphicFramePr>
        <p:xfrm>
          <a:off x="4648200" y="5105400"/>
          <a:ext cx="3240087" cy="1182687"/>
        </p:xfrm>
        <a:graphic>
          <a:graphicData uri="http://schemas.openxmlformats.org/presentationml/2006/ole">
            <p:oleObj spid="_x0000_s21512" name="CS ChemDraw Drawing" r:id="rId9" imgW="3239536" imgH="1182388" progId="ChemDraw.Document.6.0">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blinds(horizontal)">
                                      <p:cBhvr>
                                        <p:cTn id="7" dur="500"/>
                                        <p:tgtEl>
                                          <p:spTgt spid="5427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4276"/>
                                        </p:tgtEl>
                                        <p:attrNameLst>
                                          <p:attrName>style.visibility</p:attrName>
                                        </p:attrNameLst>
                                      </p:cBhvr>
                                      <p:to>
                                        <p:strVal val="visible"/>
                                      </p:to>
                                    </p:set>
                                    <p:animEffect transition="in" filter="blinds(horizontal)">
                                      <p:cBhvr>
                                        <p:cTn id="12" dur="500"/>
                                        <p:tgtEl>
                                          <p:spTgt spid="5427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4277"/>
                                        </p:tgtEl>
                                        <p:attrNameLst>
                                          <p:attrName>style.visibility</p:attrName>
                                        </p:attrNameLst>
                                      </p:cBhvr>
                                      <p:to>
                                        <p:strVal val="visible"/>
                                      </p:to>
                                    </p:set>
                                    <p:animEffect transition="in" filter="blinds(horizontal)">
                                      <p:cBhvr>
                                        <p:cTn id="17" dur="500"/>
                                        <p:tgtEl>
                                          <p:spTgt spid="5427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4278"/>
                                        </p:tgtEl>
                                        <p:attrNameLst>
                                          <p:attrName>style.visibility</p:attrName>
                                        </p:attrNameLst>
                                      </p:cBhvr>
                                      <p:to>
                                        <p:strVal val="visible"/>
                                      </p:to>
                                    </p:set>
                                    <p:animEffect transition="in" filter="blinds(horizontal)">
                                      <p:cBhvr>
                                        <p:cTn id="22" dur="500"/>
                                        <p:tgtEl>
                                          <p:spTgt spid="5427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4279"/>
                                        </p:tgtEl>
                                        <p:attrNameLst>
                                          <p:attrName>style.visibility</p:attrName>
                                        </p:attrNameLst>
                                      </p:cBhvr>
                                      <p:to>
                                        <p:strVal val="visible"/>
                                      </p:to>
                                    </p:set>
                                    <p:animEffect transition="in" filter="blinds(horizontal)">
                                      <p:cBhvr>
                                        <p:cTn id="27" dur="500"/>
                                        <p:tgtEl>
                                          <p:spTgt spid="5427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4280"/>
                                        </p:tgtEl>
                                        <p:attrNameLst>
                                          <p:attrName>style.visibility</p:attrName>
                                        </p:attrNameLst>
                                      </p:cBhvr>
                                      <p:to>
                                        <p:strVal val="visible"/>
                                      </p:to>
                                    </p:set>
                                    <p:animEffect transition="in" filter="blinds(horizontal)">
                                      <p:cBhvr>
                                        <p:cTn id="32" dur="500"/>
                                        <p:tgtEl>
                                          <p:spTgt spid="5428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4281"/>
                                        </p:tgtEl>
                                        <p:attrNameLst>
                                          <p:attrName>style.visibility</p:attrName>
                                        </p:attrNameLst>
                                      </p:cBhvr>
                                      <p:to>
                                        <p:strVal val="visible"/>
                                      </p:to>
                                    </p:set>
                                    <p:animEffect transition="in" filter="blinds(horizontal)">
                                      <p:cBhvr>
                                        <p:cTn id="37" dur="500"/>
                                        <p:tgtEl>
                                          <p:spTgt spid="54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Mechanism of Action</a:t>
            </a:r>
            <a:endParaRPr lang="en-US" dirty="0">
              <a:solidFill>
                <a:schemeClr val="bg1"/>
              </a:solidFill>
            </a:endParaRPr>
          </a:p>
        </p:txBody>
      </p:sp>
      <p:sp>
        <p:nvSpPr>
          <p:cNvPr id="4" name="TextBox 3"/>
          <p:cNvSpPr txBox="1"/>
          <p:nvPr/>
        </p:nvSpPr>
        <p:spPr>
          <a:xfrm>
            <a:off x="609600" y="1752601"/>
            <a:ext cx="7696200" cy="3693319"/>
          </a:xfrm>
          <a:prstGeom prst="rect">
            <a:avLst/>
          </a:prstGeom>
          <a:noFill/>
        </p:spPr>
        <p:txBody>
          <a:bodyPr wrap="square" rtlCol="0">
            <a:spAutoFit/>
          </a:bodyPr>
          <a:lstStyle/>
          <a:p>
            <a:pPr>
              <a:buFont typeface="Arial" pitchFamily="34" charset="0"/>
              <a:buChar char="•"/>
            </a:pPr>
            <a:r>
              <a:rPr lang="en-US" sz="2400" b="1" dirty="0" smtClean="0">
                <a:solidFill>
                  <a:schemeClr val="bg1"/>
                </a:solidFill>
              </a:rPr>
              <a:t>It s action is similar to </a:t>
            </a:r>
            <a:r>
              <a:rPr lang="en-US" sz="2400" b="1" dirty="0" err="1" smtClean="0">
                <a:solidFill>
                  <a:schemeClr val="bg1"/>
                </a:solidFill>
              </a:rPr>
              <a:t>sulphonamides</a:t>
            </a:r>
            <a:endParaRPr lang="en-US" sz="2400" b="1" dirty="0" smtClean="0">
              <a:solidFill>
                <a:schemeClr val="bg1"/>
              </a:solidFill>
            </a:endParaRPr>
          </a:p>
          <a:p>
            <a:pPr>
              <a:buFont typeface="Arial" pitchFamily="34" charset="0"/>
              <a:buChar char="•"/>
            </a:pPr>
            <a:endParaRPr lang="en-US" sz="2400" b="1" dirty="0" smtClean="0">
              <a:solidFill>
                <a:schemeClr val="bg1"/>
              </a:solidFill>
            </a:endParaRPr>
          </a:p>
          <a:p>
            <a:pPr>
              <a:buFont typeface="Arial" pitchFamily="34" charset="0"/>
              <a:buChar char="•"/>
            </a:pPr>
            <a:r>
              <a:rPr lang="en-US" sz="2400" b="1" dirty="0" smtClean="0">
                <a:solidFill>
                  <a:schemeClr val="bg1"/>
                </a:solidFill>
              </a:rPr>
              <a:t>Bacteria use 4-amino benzoic acid (PABA) to form folic acid as a part of its metabolism</a:t>
            </a:r>
          </a:p>
          <a:p>
            <a:pPr>
              <a:buFont typeface="Arial" pitchFamily="34" charset="0"/>
              <a:buChar char="•"/>
            </a:pPr>
            <a:endParaRPr lang="en-US" sz="2400" b="1" dirty="0" smtClean="0">
              <a:solidFill>
                <a:schemeClr val="bg1"/>
              </a:solidFill>
            </a:endParaRPr>
          </a:p>
          <a:p>
            <a:pPr>
              <a:buFont typeface="Arial" pitchFamily="34" charset="0"/>
              <a:buChar char="•"/>
            </a:pPr>
            <a:r>
              <a:rPr lang="en-US" sz="2400" b="1" dirty="0" err="1" smtClean="0">
                <a:solidFill>
                  <a:schemeClr val="bg1"/>
                </a:solidFill>
              </a:rPr>
              <a:t>Dapsone</a:t>
            </a:r>
            <a:r>
              <a:rPr lang="en-US" sz="2400" b="1" dirty="0" smtClean="0">
                <a:solidFill>
                  <a:schemeClr val="bg1"/>
                </a:solidFill>
              </a:rPr>
              <a:t>  mimics 4-amino benzoic acid (PABA)</a:t>
            </a:r>
          </a:p>
          <a:p>
            <a:pPr>
              <a:buFont typeface="Arial" pitchFamily="34" charset="0"/>
              <a:buChar char="•"/>
            </a:pPr>
            <a:endParaRPr lang="en-US" sz="2400" b="1" dirty="0" smtClean="0">
              <a:solidFill>
                <a:schemeClr val="bg1"/>
              </a:solidFill>
            </a:endParaRPr>
          </a:p>
          <a:p>
            <a:pPr>
              <a:buFont typeface="Arial" pitchFamily="34" charset="0"/>
              <a:buChar char="•"/>
            </a:pPr>
            <a:r>
              <a:rPr lang="en-US" sz="2400" b="1" dirty="0" err="1" smtClean="0">
                <a:solidFill>
                  <a:schemeClr val="bg1"/>
                </a:solidFill>
              </a:rPr>
              <a:t>Dapsone</a:t>
            </a:r>
            <a:r>
              <a:rPr lang="en-US" sz="2400" b="1" dirty="0" smtClean="0">
                <a:solidFill>
                  <a:schemeClr val="bg1"/>
                </a:solidFill>
              </a:rPr>
              <a:t> is absorbed by the bacteria and its enzyme action is inhibited.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blinds(horizontal)">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blinds(horizontal)">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924800" cy="914400"/>
          </a:xfrm>
        </p:spPr>
        <p:txBody>
          <a:bodyPr/>
          <a:lstStyle/>
          <a:p>
            <a:r>
              <a:rPr lang="en-US" b="1" dirty="0" smtClean="0"/>
              <a:t>Anti-HIV drug</a:t>
            </a:r>
            <a:endParaRPr lang="en-US" b="1" dirty="0"/>
          </a:p>
        </p:txBody>
      </p:sp>
      <p:sp>
        <p:nvSpPr>
          <p:cNvPr id="3" name="Content Placeholder 2"/>
          <p:cNvSpPr>
            <a:spLocks noGrp="1"/>
          </p:cNvSpPr>
          <p:nvPr>
            <p:ph idx="1"/>
          </p:nvPr>
        </p:nvSpPr>
        <p:spPr/>
        <p:txBody>
          <a:bodyPr/>
          <a:lstStyle/>
          <a:p>
            <a:r>
              <a:rPr lang="en-US" dirty="0" smtClean="0"/>
              <a:t>The Human Immune Deficiency Virus infection causes AIDS (Acquired Immune Deficiency Syndrome)</a:t>
            </a:r>
          </a:p>
          <a:p>
            <a:r>
              <a:rPr lang="en-US" dirty="0" smtClean="0"/>
              <a:t>The infection causes the depletion of CD4 lymphocytes</a:t>
            </a:r>
          </a:p>
          <a:p>
            <a:r>
              <a:rPr lang="en-US" dirty="0" smtClean="0"/>
              <a:t>Lack of lymphocytes leads to immune deficiency</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18434" name="Picture 2" descr="Blood Cell - The Definitive Guide | Biology Dictionary"/>
          <p:cNvPicPr>
            <a:picLocks noChangeAspect="1" noChangeArrowheads="1"/>
          </p:cNvPicPr>
          <p:nvPr/>
        </p:nvPicPr>
        <p:blipFill>
          <a:blip r:embed="rId2"/>
          <a:srcRect/>
          <a:stretch>
            <a:fillRect/>
          </a:stretch>
        </p:blipFill>
        <p:spPr bwMode="auto">
          <a:xfrm>
            <a:off x="101805" y="228600"/>
            <a:ext cx="8946794" cy="6136347"/>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Antigen and Antibody</a:t>
            </a:r>
            <a:endParaRPr lang="en-US" dirty="0"/>
          </a:p>
        </p:txBody>
      </p:sp>
      <p:sp>
        <p:nvSpPr>
          <p:cNvPr id="4" name="Content Placeholder 3"/>
          <p:cNvSpPr txBox="1">
            <a:spLocks noGrp="1"/>
          </p:cNvSpPr>
          <p:nvPr>
            <p:ph idx="1"/>
          </p:nvPr>
        </p:nvSpPr>
        <p:spPr>
          <a:xfrm>
            <a:off x="457200" y="1600200"/>
            <a:ext cx="8229600" cy="4142673"/>
          </a:xfrm>
          <a:prstGeom prst="rect">
            <a:avLst/>
          </a:prstGeom>
          <a:noFill/>
        </p:spPr>
        <p:txBody>
          <a:bodyPr wrap="square" rtlCol="0">
            <a:spAutoFit/>
          </a:bodyPr>
          <a:lstStyle/>
          <a:p>
            <a:pPr>
              <a:buNone/>
            </a:pPr>
            <a:r>
              <a:rPr lang="en-US" sz="2200" b="1" dirty="0" smtClean="0"/>
              <a:t>   </a:t>
            </a:r>
            <a:r>
              <a:rPr lang="en-US" sz="2800" b="1" dirty="0" smtClean="0"/>
              <a:t>Antigen</a:t>
            </a:r>
            <a:r>
              <a:rPr lang="en-US" sz="2800" dirty="0" smtClean="0"/>
              <a:t> (</a:t>
            </a:r>
            <a:r>
              <a:rPr lang="en-US" sz="2800" b="1" dirty="0" smtClean="0"/>
              <a:t>Ag</a:t>
            </a:r>
            <a:r>
              <a:rPr lang="en-US" sz="2800" dirty="0" smtClean="0"/>
              <a:t>) is a </a:t>
            </a:r>
            <a:r>
              <a:rPr lang="en-US" sz="2800" dirty="0" smtClean="0">
                <a:hlinkClick r:id="rId2" tooltip="Molecule"/>
              </a:rPr>
              <a:t>molecule</a:t>
            </a:r>
            <a:r>
              <a:rPr lang="en-US" sz="2800" dirty="0" smtClean="0"/>
              <a:t> or molecular </a:t>
            </a:r>
            <a:r>
              <a:rPr lang="en-US" sz="2800" dirty="0" smtClean="0">
                <a:hlinkClick r:id="rId3" tooltip="Structure"/>
              </a:rPr>
              <a:t>structure</a:t>
            </a:r>
            <a:r>
              <a:rPr lang="en-US" sz="2800" dirty="0" smtClean="0"/>
              <a:t> or any foreign particulate matter that can bind to a specific </a:t>
            </a:r>
            <a:r>
              <a:rPr lang="en-US" sz="2800" dirty="0" smtClean="0">
                <a:hlinkClick r:id="rId4" tooltip="Antibody"/>
              </a:rPr>
              <a:t>antibody</a:t>
            </a:r>
            <a:r>
              <a:rPr lang="en-US" sz="2800" dirty="0" smtClean="0"/>
              <a:t> or </a:t>
            </a:r>
            <a:r>
              <a:rPr lang="en-US" sz="2800" dirty="0" smtClean="0">
                <a:hlinkClick r:id="rId5" tooltip="T-cell receptor"/>
              </a:rPr>
              <a:t>T-cell receptor</a:t>
            </a:r>
            <a:r>
              <a:rPr lang="en-US" sz="2800" dirty="0" smtClean="0"/>
              <a:t>.</a:t>
            </a:r>
          </a:p>
          <a:p>
            <a:pPr>
              <a:buNone/>
            </a:pPr>
            <a:r>
              <a:rPr lang="en-US" sz="2800" dirty="0" smtClean="0"/>
              <a:t>  The term </a:t>
            </a:r>
            <a:r>
              <a:rPr lang="en-US" sz="2800" i="1" dirty="0" smtClean="0"/>
              <a:t>antigen</a:t>
            </a:r>
            <a:r>
              <a:rPr lang="en-US" sz="2800" dirty="0" smtClean="0"/>
              <a:t> originally referred to a substance that is an antibody generator.</a:t>
            </a:r>
          </a:p>
          <a:p>
            <a:pPr>
              <a:buNone/>
            </a:pPr>
            <a:r>
              <a:rPr lang="en-US" sz="2800" dirty="0" smtClean="0"/>
              <a:t>   Antigens can be </a:t>
            </a:r>
            <a:r>
              <a:rPr lang="en-US" sz="2800" dirty="0" smtClean="0">
                <a:hlinkClick r:id="rId6" tooltip="Protein"/>
              </a:rPr>
              <a:t>proteins</a:t>
            </a:r>
            <a:r>
              <a:rPr lang="en-US" sz="2800" dirty="0" smtClean="0"/>
              <a:t>, </a:t>
            </a:r>
            <a:r>
              <a:rPr lang="en-US" sz="2800" dirty="0" smtClean="0">
                <a:hlinkClick r:id="rId7" tooltip="Peptide"/>
              </a:rPr>
              <a:t>peptides</a:t>
            </a:r>
            <a:r>
              <a:rPr lang="en-US" sz="2800" dirty="0" smtClean="0"/>
              <a:t> (amino acid chains), </a:t>
            </a:r>
            <a:r>
              <a:rPr lang="en-US" sz="2800" dirty="0" smtClean="0">
                <a:hlinkClick r:id="rId8" tooltip="Polysaccharide"/>
              </a:rPr>
              <a:t>polysaccharides</a:t>
            </a:r>
            <a:r>
              <a:rPr lang="en-US" sz="2800" dirty="0" smtClean="0"/>
              <a:t> (chains of </a:t>
            </a:r>
            <a:r>
              <a:rPr lang="en-US" sz="2800" dirty="0" err="1" smtClean="0"/>
              <a:t>monosaccharides</a:t>
            </a:r>
            <a:r>
              <a:rPr lang="en-US" sz="2800" dirty="0" smtClean="0"/>
              <a:t>/simple sugars), </a:t>
            </a:r>
            <a:r>
              <a:rPr lang="en-US" sz="2800" dirty="0" smtClean="0">
                <a:hlinkClick r:id="rId9" tooltip="Lipid"/>
              </a:rPr>
              <a:t>lipids</a:t>
            </a:r>
            <a:r>
              <a:rPr lang="en-US" sz="2800" dirty="0" smtClean="0"/>
              <a:t>, or nucleic acids, microorganisms including Virus, Bacteria.</a:t>
            </a:r>
            <a:endParaRPr lang="en-US" sz="2800" b="1" dirty="0"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Immunity: Antigen and Antibody</a:t>
            </a:r>
            <a:endParaRPr lang="en-US" dirty="0"/>
          </a:p>
        </p:txBody>
      </p:sp>
      <p:pic>
        <p:nvPicPr>
          <p:cNvPr id="16386" name="Picture 2" descr="https://upload.wikimedia.org/wikipedia/commons/thumb/2/2d/Antibody.svg/800px-Antibody.svg.png"/>
          <p:cNvPicPr>
            <a:picLocks noChangeAspect="1" noChangeArrowheads="1"/>
          </p:cNvPicPr>
          <p:nvPr/>
        </p:nvPicPr>
        <p:blipFill>
          <a:blip r:embed="rId2"/>
          <a:srcRect/>
          <a:stretch>
            <a:fillRect/>
          </a:stretch>
        </p:blipFill>
        <p:spPr bwMode="auto">
          <a:xfrm>
            <a:off x="381000" y="1295400"/>
            <a:ext cx="3733800" cy="5269325"/>
          </a:xfrm>
          <a:prstGeom prst="rect">
            <a:avLst/>
          </a:prstGeom>
          <a:noFill/>
        </p:spPr>
      </p:pic>
      <p:sp>
        <p:nvSpPr>
          <p:cNvPr id="5" name="TextBox 4"/>
          <p:cNvSpPr txBox="1"/>
          <p:nvPr/>
        </p:nvSpPr>
        <p:spPr>
          <a:xfrm>
            <a:off x="4343400" y="1524001"/>
            <a:ext cx="4419600" cy="3416320"/>
          </a:xfrm>
          <a:prstGeom prst="rect">
            <a:avLst/>
          </a:prstGeom>
          <a:noFill/>
        </p:spPr>
        <p:txBody>
          <a:bodyPr wrap="square" rtlCol="0">
            <a:spAutoFit/>
          </a:bodyPr>
          <a:lstStyle/>
          <a:p>
            <a:r>
              <a:rPr lang="en-US" b="1" dirty="0" smtClean="0">
                <a:hlinkClick r:id="rId3" tooltip="Antigen-presenting cell"/>
              </a:rPr>
              <a:t>Antigen-presenting cells</a:t>
            </a:r>
            <a:r>
              <a:rPr lang="en-US" b="1" dirty="0" smtClean="0"/>
              <a:t> present antigens in the form of peptides on </a:t>
            </a:r>
            <a:r>
              <a:rPr lang="en-US" b="1" dirty="0" err="1" smtClean="0">
                <a:hlinkClick r:id="rId4" tooltip="Histocompatibility molecule"/>
              </a:rPr>
              <a:t>histocompatibility</a:t>
            </a:r>
            <a:r>
              <a:rPr lang="en-US" b="1" dirty="0" smtClean="0">
                <a:hlinkClick r:id="rId4" tooltip="Histocompatibility molecule"/>
              </a:rPr>
              <a:t> molecules</a:t>
            </a:r>
            <a:r>
              <a:rPr lang="en-US" b="1" dirty="0" smtClean="0"/>
              <a:t>.  </a:t>
            </a:r>
          </a:p>
          <a:p>
            <a:r>
              <a:rPr lang="en-US" b="1" dirty="0" smtClean="0"/>
              <a:t>The T cells selectively recognize the antigens; depending on the antigen and the type of the </a:t>
            </a:r>
            <a:r>
              <a:rPr lang="en-US" b="1" dirty="0" err="1" smtClean="0"/>
              <a:t>histocompatibility</a:t>
            </a:r>
            <a:r>
              <a:rPr lang="en-US" b="1" dirty="0" smtClean="0"/>
              <a:t> molecule.</a:t>
            </a:r>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6" name="TextBox 5"/>
          <p:cNvSpPr txBox="1"/>
          <p:nvPr/>
        </p:nvSpPr>
        <p:spPr>
          <a:xfrm>
            <a:off x="4419600" y="4724400"/>
            <a:ext cx="4419600" cy="1754326"/>
          </a:xfrm>
          <a:prstGeom prst="rect">
            <a:avLst/>
          </a:prstGeom>
          <a:noFill/>
        </p:spPr>
        <p:txBody>
          <a:bodyPr wrap="square" rtlCol="0">
            <a:spAutoFit/>
          </a:bodyPr>
          <a:lstStyle/>
          <a:p>
            <a:r>
              <a:rPr lang="en-US" dirty="0" smtClean="0"/>
              <a:t>An </a:t>
            </a:r>
            <a:r>
              <a:rPr lang="en-US" b="1" dirty="0" smtClean="0"/>
              <a:t>antibody</a:t>
            </a:r>
            <a:r>
              <a:rPr lang="en-US" dirty="0" smtClean="0"/>
              <a:t> (</a:t>
            </a:r>
            <a:r>
              <a:rPr lang="en-US" b="1" dirty="0" err="1" smtClean="0"/>
              <a:t>Ab</a:t>
            </a:r>
            <a:r>
              <a:rPr lang="en-US" dirty="0" smtClean="0"/>
              <a:t>), also known as an </a:t>
            </a:r>
            <a:r>
              <a:rPr lang="en-US" b="1" dirty="0" smtClean="0"/>
              <a:t>immunoglobulin</a:t>
            </a:r>
            <a:r>
              <a:rPr lang="en-US" dirty="0" smtClean="0"/>
              <a:t> (</a:t>
            </a:r>
            <a:r>
              <a:rPr lang="en-US" b="1" dirty="0" err="1" smtClean="0"/>
              <a:t>Ig</a:t>
            </a:r>
            <a:r>
              <a:rPr lang="en-US" dirty="0" smtClean="0"/>
              <a:t>),</a:t>
            </a:r>
            <a:r>
              <a:rPr lang="en-US" baseline="30000" dirty="0" smtClean="0">
                <a:hlinkClick r:id="rId5"/>
              </a:rPr>
              <a:t>[1]</a:t>
            </a:r>
            <a:r>
              <a:rPr lang="en-US" dirty="0" smtClean="0"/>
              <a:t> is a large, Y-shaped </a:t>
            </a:r>
            <a:r>
              <a:rPr lang="en-US" dirty="0" smtClean="0">
                <a:hlinkClick r:id="rId6" tooltip="Protein"/>
              </a:rPr>
              <a:t>protein</a:t>
            </a:r>
            <a:r>
              <a:rPr lang="en-US" dirty="0" smtClean="0"/>
              <a:t> used by the </a:t>
            </a:r>
            <a:r>
              <a:rPr lang="en-US" dirty="0" smtClean="0">
                <a:hlinkClick r:id="rId7" tooltip="Immune system"/>
              </a:rPr>
              <a:t>immune system</a:t>
            </a:r>
            <a:r>
              <a:rPr lang="en-US" dirty="0" smtClean="0"/>
              <a:t> to identify and neutralize foreign objects such as </a:t>
            </a:r>
            <a:r>
              <a:rPr lang="en-US" dirty="0" smtClean="0">
                <a:hlinkClick r:id="rId8" tooltip="Pathogenic bacteria"/>
              </a:rPr>
              <a:t>pathogenic bacteria</a:t>
            </a:r>
            <a:r>
              <a:rPr lang="en-US" dirty="0" smtClean="0"/>
              <a:t> and </a:t>
            </a:r>
            <a:r>
              <a:rPr lang="en-US" dirty="0" smtClean="0">
                <a:hlinkClick r:id="rId9" tooltip="Viral disease"/>
              </a:rPr>
              <a:t>viruses</a:t>
            </a:r>
            <a:r>
              <a:rPr lang="en-US" dirty="0" smtClean="0"/>
              <a:t>.</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Immunity</a:t>
            </a:r>
            <a:endParaRPr lang="en-US" dirty="0"/>
          </a:p>
        </p:txBody>
      </p:sp>
      <p:sp>
        <p:nvSpPr>
          <p:cNvPr id="3" name="Content Placeholder 2"/>
          <p:cNvSpPr>
            <a:spLocks noGrp="1"/>
          </p:cNvSpPr>
          <p:nvPr>
            <p:ph idx="1"/>
          </p:nvPr>
        </p:nvSpPr>
        <p:spPr>
          <a:xfrm>
            <a:off x="4800600" y="1752599"/>
            <a:ext cx="3886200" cy="4724401"/>
          </a:xfrm>
        </p:spPr>
        <p:txBody>
          <a:bodyPr>
            <a:normAutofit fontScale="47500" lnSpcReduction="20000"/>
          </a:bodyPr>
          <a:lstStyle/>
          <a:p>
            <a:r>
              <a:rPr lang="en-US" sz="2200" b="1" dirty="0" smtClean="0"/>
              <a:t>      </a:t>
            </a:r>
            <a:r>
              <a:rPr lang="en-US" sz="4200" b="1" dirty="0" smtClean="0"/>
              <a:t>CD4 (</a:t>
            </a:r>
            <a:r>
              <a:rPr lang="en-US" sz="4200" b="1" u="sng" dirty="0" smtClean="0">
                <a:hlinkClick r:id="rId2"/>
              </a:rPr>
              <a:t>cluster of differentiation</a:t>
            </a:r>
            <a:r>
              <a:rPr lang="en-US" sz="4200" b="1" dirty="0" smtClean="0"/>
              <a:t> 4) is a </a:t>
            </a:r>
            <a:r>
              <a:rPr lang="en-US" sz="4200" b="1" dirty="0" smtClean="0">
                <a:hlinkClick r:id="rId3" tooltip="Glycoprotein"/>
              </a:rPr>
              <a:t>glycoprotein</a:t>
            </a:r>
            <a:r>
              <a:rPr lang="en-US" sz="4200" b="1" dirty="0" smtClean="0"/>
              <a:t> that serves as a </a:t>
            </a:r>
            <a:r>
              <a:rPr lang="en-US" sz="4200" b="1" dirty="0" smtClean="0">
                <a:hlinkClick r:id="rId4" tooltip="Co-receptor"/>
              </a:rPr>
              <a:t>co-receptor</a:t>
            </a:r>
            <a:r>
              <a:rPr lang="en-US" sz="4200" b="1" dirty="0" smtClean="0"/>
              <a:t> for the </a:t>
            </a:r>
            <a:r>
              <a:rPr lang="en-US" sz="4200" b="1" dirty="0" smtClean="0">
                <a:hlinkClick r:id="rId5" tooltip="T-cell receptor"/>
              </a:rPr>
              <a:t>T-cell receptor</a:t>
            </a:r>
            <a:r>
              <a:rPr lang="en-US" sz="4200" b="1" dirty="0" smtClean="0"/>
              <a:t> (TCR). </a:t>
            </a:r>
          </a:p>
          <a:p>
            <a:endParaRPr lang="en-US" sz="4200" b="1" dirty="0" smtClean="0"/>
          </a:p>
          <a:p>
            <a:pPr>
              <a:buNone/>
            </a:pPr>
            <a:endParaRPr lang="en-US" sz="4200" b="1" dirty="0" smtClean="0"/>
          </a:p>
          <a:p>
            <a:r>
              <a:rPr lang="en-US" sz="4200" b="1" dirty="0" smtClean="0"/>
              <a:t>       </a:t>
            </a:r>
            <a:r>
              <a:rPr lang="en-US" sz="4200" b="1" u="sng" dirty="0" smtClean="0"/>
              <a:t>CD4 is a </a:t>
            </a:r>
            <a:r>
              <a:rPr lang="en-US" sz="4200" b="1" u="sng" dirty="0" smtClean="0">
                <a:hlinkClick r:id="rId4" tooltip="Co-receptor"/>
              </a:rPr>
              <a:t>co-receptor</a:t>
            </a:r>
            <a:r>
              <a:rPr lang="en-US" sz="4200" b="1" u="sng" dirty="0" smtClean="0"/>
              <a:t> of the </a:t>
            </a:r>
            <a:r>
              <a:rPr lang="en-US" sz="4200" b="1" u="sng" dirty="0" smtClean="0">
                <a:hlinkClick r:id="rId6" tooltip="T cell receptor"/>
              </a:rPr>
              <a:t>T cell receptor</a:t>
            </a:r>
            <a:r>
              <a:rPr lang="en-US" sz="4200" b="1" u="sng" dirty="0" smtClean="0"/>
              <a:t> (TCR) and assists the latter in communicating with </a:t>
            </a:r>
            <a:r>
              <a:rPr lang="en-US" sz="4200" b="1" u="sng" dirty="0" smtClean="0">
                <a:hlinkClick r:id="rId7" tooltip="Antigen-presenting cell"/>
              </a:rPr>
              <a:t>antigen-presenting cells</a:t>
            </a:r>
            <a:r>
              <a:rPr lang="en-US" sz="4200" b="1" u="sng" dirty="0" smtClean="0"/>
              <a:t> (APC).</a:t>
            </a:r>
          </a:p>
          <a:p>
            <a:pPr>
              <a:buNone/>
            </a:pPr>
            <a:r>
              <a:rPr lang="en-US" sz="4200" dirty="0" smtClean="0"/>
              <a:t>   </a:t>
            </a:r>
          </a:p>
          <a:p>
            <a:r>
              <a:rPr lang="en-US" sz="4200" dirty="0" smtClean="0"/>
              <a:t>        </a:t>
            </a:r>
            <a:r>
              <a:rPr lang="en-US" sz="4200" b="1" dirty="0" smtClean="0"/>
              <a:t>APCs </a:t>
            </a:r>
            <a:r>
              <a:rPr lang="en-US" sz="4200" b="1" dirty="0" smtClean="0">
                <a:hlinkClick r:id="rId8" tooltip="Antigen processing"/>
              </a:rPr>
              <a:t>process</a:t>
            </a:r>
            <a:r>
              <a:rPr lang="en-US" sz="4200" b="1" dirty="0" smtClean="0"/>
              <a:t> antigens and present them to T-cells.</a:t>
            </a:r>
          </a:p>
          <a:p>
            <a:endParaRPr lang="en-US" sz="2200" b="1" dirty="0" smtClean="0"/>
          </a:p>
          <a:p>
            <a:r>
              <a:rPr lang="en-US" sz="2200" b="1" dirty="0" smtClean="0"/>
              <a:t>       </a:t>
            </a:r>
          </a:p>
          <a:p>
            <a:pPr>
              <a:buNone/>
            </a:pPr>
            <a:endParaRPr lang="en-US" sz="1600" b="1" u="sng" dirty="0" smtClean="0"/>
          </a:p>
          <a:p>
            <a:pPr>
              <a:buNone/>
            </a:pPr>
            <a:r>
              <a:rPr lang="en-US" sz="1600" b="1" u="sng" dirty="0" smtClean="0"/>
              <a:t>     </a:t>
            </a:r>
            <a:endParaRPr lang="en-US" sz="1600" b="1" u="sng" dirty="0"/>
          </a:p>
        </p:txBody>
      </p:sp>
      <p:pic>
        <p:nvPicPr>
          <p:cNvPr id="1026" name="Picture 2" descr="https://upload.wikimedia.org/wikipedia/commons/thumb/4/4d/Antigen_presentation.svg/350px-Antigen_presentation.svg.png"/>
          <p:cNvPicPr>
            <a:picLocks noChangeAspect="1" noChangeArrowheads="1"/>
          </p:cNvPicPr>
          <p:nvPr/>
        </p:nvPicPr>
        <p:blipFill>
          <a:blip r:embed="rId9"/>
          <a:srcRect r="49674"/>
          <a:stretch>
            <a:fillRect/>
          </a:stretch>
        </p:blipFill>
        <p:spPr bwMode="auto">
          <a:xfrm>
            <a:off x="762000" y="1524000"/>
            <a:ext cx="3581400" cy="5022388"/>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HIV drugs</a:t>
            </a:r>
            <a:endParaRPr lang="en-US" dirty="0"/>
          </a:p>
        </p:txBody>
      </p:sp>
      <p:sp>
        <p:nvSpPr>
          <p:cNvPr id="3" name="Content Placeholder 2"/>
          <p:cNvSpPr>
            <a:spLocks noGrp="1"/>
          </p:cNvSpPr>
          <p:nvPr>
            <p:ph idx="1"/>
          </p:nvPr>
        </p:nvSpPr>
        <p:spPr>
          <a:xfrm>
            <a:off x="6019800" y="1600201"/>
            <a:ext cx="2667000" cy="4800599"/>
          </a:xfrm>
        </p:spPr>
        <p:txBody>
          <a:bodyPr>
            <a:normAutofit/>
          </a:bodyPr>
          <a:lstStyle/>
          <a:p>
            <a:r>
              <a:rPr lang="en-US" sz="2800" dirty="0" smtClean="0"/>
              <a:t>Reverse Transcriptase Inhibitors</a:t>
            </a:r>
          </a:p>
          <a:p>
            <a:endParaRPr lang="en-US" sz="2800" dirty="0" smtClean="0"/>
          </a:p>
          <a:p>
            <a:pPr>
              <a:buNone/>
            </a:pPr>
            <a:endParaRPr lang="en-US" sz="2800" dirty="0" smtClean="0"/>
          </a:p>
          <a:p>
            <a:r>
              <a:rPr lang="en-US" sz="2800" dirty="0" smtClean="0"/>
              <a:t>HIV Protease Inhibitors</a:t>
            </a:r>
            <a:endParaRPr lang="en-US" sz="2800" dirty="0"/>
          </a:p>
        </p:txBody>
      </p:sp>
      <p:pic>
        <p:nvPicPr>
          <p:cNvPr id="19458" name="Picture 2" descr="HIV/AIDs in the U.S. - microbewiki"/>
          <p:cNvPicPr>
            <a:picLocks noChangeAspect="1" noChangeArrowheads="1"/>
          </p:cNvPicPr>
          <p:nvPr/>
        </p:nvPicPr>
        <p:blipFill>
          <a:blip r:embed="rId2"/>
          <a:srcRect/>
          <a:stretch>
            <a:fillRect/>
          </a:stretch>
        </p:blipFill>
        <p:spPr bwMode="auto">
          <a:xfrm>
            <a:off x="762000" y="1447800"/>
            <a:ext cx="4800600" cy="480060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Anti HIV Drug: </a:t>
            </a:r>
            <a:r>
              <a:rPr lang="en-US" dirty="0" err="1" smtClean="0"/>
              <a:t>Zidovudine</a:t>
            </a:r>
            <a:r>
              <a:rPr lang="en-US" dirty="0" smtClean="0"/>
              <a:t> </a:t>
            </a:r>
            <a:br>
              <a:rPr lang="en-US" dirty="0" smtClean="0"/>
            </a:br>
            <a:r>
              <a:rPr lang="en-US" dirty="0" err="1" smtClean="0">
                <a:solidFill>
                  <a:srgbClr val="00B0F0"/>
                </a:solidFill>
              </a:rPr>
              <a:t>AZ</a:t>
            </a:r>
            <a:r>
              <a:rPr lang="en-US" dirty="0" err="1" smtClean="0"/>
              <a:t>ido</a:t>
            </a:r>
            <a:r>
              <a:rPr lang="en-US" dirty="0" err="1" smtClean="0">
                <a:solidFill>
                  <a:srgbClr val="00B0F0"/>
                </a:solidFill>
              </a:rPr>
              <a:t>T</a:t>
            </a:r>
            <a:r>
              <a:rPr lang="en-US" dirty="0" err="1" smtClean="0"/>
              <a:t>hymidine</a:t>
            </a:r>
            <a:r>
              <a:rPr lang="en-US" dirty="0" smtClean="0"/>
              <a:t> </a:t>
            </a:r>
            <a:r>
              <a:rPr lang="en-US" dirty="0" smtClean="0">
                <a:solidFill>
                  <a:srgbClr val="00B0F0"/>
                </a:solidFill>
              </a:rPr>
              <a:t>(AZT)</a:t>
            </a:r>
            <a:endParaRPr lang="en-US" dirty="0">
              <a:solidFill>
                <a:srgbClr val="00B0F0"/>
              </a:solidFill>
            </a:endParaRPr>
          </a:p>
        </p:txBody>
      </p:sp>
      <p:sp>
        <p:nvSpPr>
          <p:cNvPr id="20482" name="AutoShape 2" descr="Zidovudine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86" name="Picture 6" descr="Zidovudine - Wikipedia"/>
          <p:cNvPicPr>
            <a:picLocks noChangeAspect="1" noChangeArrowheads="1"/>
          </p:cNvPicPr>
          <p:nvPr/>
        </p:nvPicPr>
        <p:blipFill>
          <a:blip r:embed="rId2" cstate="print"/>
          <a:srcRect/>
          <a:stretch>
            <a:fillRect/>
          </a:stretch>
        </p:blipFill>
        <p:spPr bwMode="auto">
          <a:xfrm>
            <a:off x="228600" y="1600200"/>
            <a:ext cx="2286000" cy="2478405"/>
          </a:xfrm>
          <a:prstGeom prst="rect">
            <a:avLst/>
          </a:prstGeom>
          <a:noFill/>
        </p:spPr>
      </p:pic>
      <p:pic>
        <p:nvPicPr>
          <p:cNvPr id="20488" name="Picture 8" descr="Zidovir (Zidovudine) Medicines at Rs 160/strip | HIV Drugs | ID: 12782263448"/>
          <p:cNvPicPr>
            <a:picLocks noChangeAspect="1" noChangeArrowheads="1"/>
          </p:cNvPicPr>
          <p:nvPr/>
        </p:nvPicPr>
        <p:blipFill>
          <a:blip r:embed="rId3"/>
          <a:srcRect/>
          <a:stretch>
            <a:fillRect/>
          </a:stretch>
        </p:blipFill>
        <p:spPr bwMode="auto">
          <a:xfrm>
            <a:off x="228600" y="4724400"/>
            <a:ext cx="2743200" cy="1607515"/>
          </a:xfrm>
          <a:prstGeom prst="rect">
            <a:avLst/>
          </a:prstGeom>
          <a:noFill/>
        </p:spPr>
      </p:pic>
      <p:pic>
        <p:nvPicPr>
          <p:cNvPr id="20490" name="Picture 10" descr="Thymidine - Wikipedia"/>
          <p:cNvPicPr>
            <a:picLocks noChangeAspect="1" noChangeArrowheads="1"/>
          </p:cNvPicPr>
          <p:nvPr/>
        </p:nvPicPr>
        <p:blipFill>
          <a:blip r:embed="rId4" cstate="print"/>
          <a:srcRect/>
          <a:stretch>
            <a:fillRect/>
          </a:stretch>
        </p:blipFill>
        <p:spPr bwMode="auto">
          <a:xfrm>
            <a:off x="3581400" y="1676400"/>
            <a:ext cx="2057400" cy="2220278"/>
          </a:xfrm>
          <a:prstGeom prst="rect">
            <a:avLst/>
          </a:prstGeom>
          <a:noFill/>
        </p:spPr>
      </p:pic>
      <p:sp>
        <p:nvSpPr>
          <p:cNvPr id="9" name="TextBox 8"/>
          <p:cNvSpPr txBox="1"/>
          <p:nvPr/>
        </p:nvSpPr>
        <p:spPr>
          <a:xfrm>
            <a:off x="685800" y="4267200"/>
            <a:ext cx="1676400" cy="369332"/>
          </a:xfrm>
          <a:prstGeom prst="rect">
            <a:avLst/>
          </a:prstGeom>
          <a:noFill/>
        </p:spPr>
        <p:txBody>
          <a:bodyPr wrap="square" rtlCol="0">
            <a:spAutoFit/>
          </a:bodyPr>
          <a:lstStyle/>
          <a:p>
            <a:r>
              <a:rPr lang="en-US" dirty="0" err="1" smtClean="0"/>
              <a:t>Zidovudine</a:t>
            </a:r>
            <a:endParaRPr lang="en-US" dirty="0"/>
          </a:p>
        </p:txBody>
      </p:sp>
      <p:sp>
        <p:nvSpPr>
          <p:cNvPr id="10" name="TextBox 9"/>
          <p:cNvSpPr txBox="1"/>
          <p:nvPr/>
        </p:nvSpPr>
        <p:spPr>
          <a:xfrm>
            <a:off x="3810000" y="4114800"/>
            <a:ext cx="1752600" cy="381000"/>
          </a:xfrm>
          <a:prstGeom prst="rect">
            <a:avLst/>
          </a:prstGeom>
          <a:noFill/>
        </p:spPr>
        <p:txBody>
          <a:bodyPr wrap="square" rtlCol="0">
            <a:spAutoFit/>
          </a:bodyPr>
          <a:lstStyle/>
          <a:p>
            <a:r>
              <a:rPr lang="en-US" dirty="0" err="1" smtClean="0"/>
              <a:t>Thymidine</a:t>
            </a:r>
            <a:endParaRPr lang="en-US" dirty="0"/>
          </a:p>
        </p:txBody>
      </p:sp>
      <p:sp>
        <p:nvSpPr>
          <p:cNvPr id="11" name="TextBox 10"/>
          <p:cNvSpPr txBox="1"/>
          <p:nvPr/>
        </p:nvSpPr>
        <p:spPr>
          <a:xfrm>
            <a:off x="6324600" y="2514600"/>
            <a:ext cx="1905000" cy="923330"/>
          </a:xfrm>
          <a:prstGeom prst="rect">
            <a:avLst/>
          </a:prstGeom>
          <a:noFill/>
        </p:spPr>
        <p:txBody>
          <a:bodyPr wrap="square" rtlCol="0">
            <a:spAutoFit/>
          </a:bodyPr>
          <a:lstStyle/>
          <a:p>
            <a:r>
              <a:rPr lang="en-US" dirty="0" err="1" smtClean="0"/>
              <a:t>Zidovudine</a:t>
            </a:r>
            <a:r>
              <a:rPr lang="en-US" dirty="0" smtClean="0"/>
              <a:t> is structurally similar to </a:t>
            </a:r>
            <a:r>
              <a:rPr lang="en-US" dirty="0" err="1" smtClean="0"/>
              <a:t>Thymidine</a:t>
            </a:r>
            <a:r>
              <a:rPr lang="en-US" dirty="0" smtClean="0"/>
              <a:t> </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Retro virus and RNA Virus</a:t>
            </a:r>
            <a:endParaRPr lang="en-US" dirty="0"/>
          </a:p>
        </p:txBody>
      </p:sp>
      <p:sp>
        <p:nvSpPr>
          <p:cNvPr id="4" name="TextBox 3"/>
          <p:cNvSpPr txBox="1"/>
          <p:nvPr/>
        </p:nvSpPr>
        <p:spPr>
          <a:xfrm>
            <a:off x="3429000" y="1447800"/>
            <a:ext cx="4953000" cy="2308324"/>
          </a:xfrm>
          <a:prstGeom prst="rect">
            <a:avLst/>
          </a:prstGeom>
          <a:noFill/>
        </p:spPr>
        <p:txBody>
          <a:bodyPr wrap="square" rtlCol="0">
            <a:spAutoFit/>
          </a:bodyPr>
          <a:lstStyle/>
          <a:p>
            <a:r>
              <a:rPr lang="en-US" dirty="0" smtClean="0"/>
              <a:t>Most RNA viruses reproduce by inserting RNA into the host cell. The RNA contains the instructions for making copies of the virus. </a:t>
            </a:r>
          </a:p>
          <a:p>
            <a:endParaRPr lang="en-US" b="1" dirty="0" smtClean="0"/>
          </a:p>
          <a:p>
            <a:endParaRPr lang="en-US" b="1" dirty="0" smtClean="0"/>
          </a:p>
          <a:p>
            <a:r>
              <a:rPr lang="en-US" b="1" dirty="0" smtClean="0"/>
              <a:t>A retrovirus is an RNA virus, but instead of inserting the RNA directly into the cell, it first converts it into DNA</a:t>
            </a:r>
            <a:r>
              <a:rPr lang="en-US" dirty="0" smtClean="0"/>
              <a:t>.</a:t>
            </a:r>
            <a:endParaRPr lang="en-US" dirty="0"/>
          </a:p>
        </p:txBody>
      </p:sp>
      <p:sp>
        <p:nvSpPr>
          <p:cNvPr id="5" name="TextBox 4"/>
          <p:cNvSpPr txBox="1"/>
          <p:nvPr/>
        </p:nvSpPr>
        <p:spPr>
          <a:xfrm>
            <a:off x="3581400" y="4419600"/>
            <a:ext cx="4724400" cy="923330"/>
          </a:xfrm>
          <a:prstGeom prst="rect">
            <a:avLst/>
          </a:prstGeom>
          <a:noFill/>
        </p:spPr>
        <p:txBody>
          <a:bodyPr wrap="square" rtlCol="0">
            <a:spAutoFit/>
          </a:bodyPr>
          <a:lstStyle/>
          <a:p>
            <a:r>
              <a:rPr lang="en-US" dirty="0" smtClean="0"/>
              <a:t>The HIV genome consists of </a:t>
            </a:r>
            <a:r>
              <a:rPr lang="en-US" b="1" dirty="0" smtClean="0"/>
              <a:t>two identical single-stranded RNA molecules</a:t>
            </a:r>
            <a:r>
              <a:rPr lang="en-US" dirty="0" smtClean="0"/>
              <a:t> that are enclosed within the core of the virus particle.</a:t>
            </a:r>
            <a:endParaRPr lang="en-US" dirty="0"/>
          </a:p>
        </p:txBody>
      </p:sp>
      <p:pic>
        <p:nvPicPr>
          <p:cNvPr id="21506" name="Picture 2" descr="Describe the structure of HIV with diagram."/>
          <p:cNvPicPr>
            <a:picLocks noChangeAspect="1" noChangeArrowheads="1"/>
          </p:cNvPicPr>
          <p:nvPr/>
        </p:nvPicPr>
        <p:blipFill>
          <a:blip r:embed="rId2"/>
          <a:srcRect/>
          <a:stretch>
            <a:fillRect/>
          </a:stretch>
        </p:blipFill>
        <p:spPr bwMode="auto">
          <a:xfrm>
            <a:off x="381000" y="2743200"/>
            <a:ext cx="2900934" cy="205740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HIV virus structure</a:t>
            </a:r>
            <a:endParaRPr lang="en-US" dirty="0"/>
          </a:p>
        </p:txBody>
      </p:sp>
      <p:sp>
        <p:nvSpPr>
          <p:cNvPr id="7" name="12-Point Star 6"/>
          <p:cNvSpPr/>
          <p:nvPr/>
        </p:nvSpPr>
        <p:spPr>
          <a:xfrm>
            <a:off x="1066800" y="1143000"/>
            <a:ext cx="5867400" cy="5181600"/>
          </a:xfrm>
          <a:prstGeom prst="star1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10" descr="Thymidine - Wikipedia"/>
          <p:cNvPicPr>
            <a:picLocks noChangeAspect="1" noChangeArrowheads="1"/>
          </p:cNvPicPr>
          <p:nvPr/>
        </p:nvPicPr>
        <p:blipFill>
          <a:blip r:embed="rId2" cstate="print"/>
          <a:srcRect/>
          <a:stretch>
            <a:fillRect/>
          </a:stretch>
        </p:blipFill>
        <p:spPr bwMode="auto">
          <a:xfrm>
            <a:off x="5181600" y="1219200"/>
            <a:ext cx="2057400" cy="2220278"/>
          </a:xfrm>
          <a:prstGeom prst="rect">
            <a:avLst/>
          </a:prstGeom>
          <a:noFill/>
        </p:spPr>
      </p:pic>
      <p:cxnSp>
        <p:nvCxnSpPr>
          <p:cNvPr id="10" name="Curved Connector 9"/>
          <p:cNvCxnSpPr>
            <a:stCxn id="8" idx="1"/>
          </p:cNvCxnSpPr>
          <p:nvPr/>
        </p:nvCxnSpPr>
        <p:spPr>
          <a:xfrm rot="10800000" flipV="1">
            <a:off x="2590800" y="2329338"/>
            <a:ext cx="2590800" cy="871061"/>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pic>
        <p:nvPicPr>
          <p:cNvPr id="22536" name="Picture 8" descr="Visualizing disordered single-stranded RNA: connecting sequence, structure  and electrostatics."/>
          <p:cNvPicPr>
            <a:picLocks noChangeAspect="1" noChangeArrowheads="1"/>
          </p:cNvPicPr>
          <p:nvPr/>
        </p:nvPicPr>
        <p:blipFill>
          <a:blip r:embed="rId3"/>
          <a:srcRect/>
          <a:stretch>
            <a:fillRect/>
          </a:stretch>
        </p:blipFill>
        <p:spPr bwMode="auto">
          <a:xfrm rot="1203244">
            <a:off x="526439" y="2689017"/>
            <a:ext cx="5356825" cy="4017619"/>
          </a:xfrm>
          <a:prstGeom prst="rect">
            <a:avLst/>
          </a:prstGeom>
          <a:noFill/>
        </p:spPr>
      </p:pic>
      <p:pic>
        <p:nvPicPr>
          <p:cNvPr id="14" name="Picture 8" descr="Visualizing disordered single-stranded RNA: connecting sequence, structure  and electrostatics."/>
          <p:cNvPicPr>
            <a:picLocks noChangeAspect="1" noChangeArrowheads="1"/>
          </p:cNvPicPr>
          <p:nvPr/>
        </p:nvPicPr>
        <p:blipFill>
          <a:blip r:embed="rId3"/>
          <a:srcRect/>
          <a:stretch>
            <a:fillRect/>
          </a:stretch>
        </p:blipFill>
        <p:spPr bwMode="auto">
          <a:xfrm rot="1203244">
            <a:off x="917043" y="1955918"/>
            <a:ext cx="5454535" cy="4090901"/>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Chain growth of RNA</a:t>
            </a:r>
            <a:endParaRPr lang="en-US" dirty="0"/>
          </a:p>
        </p:txBody>
      </p:sp>
      <p:pic>
        <p:nvPicPr>
          <p:cNvPr id="23554" name="Picture 2" descr="Phosphorylation found inside RNA"/>
          <p:cNvPicPr>
            <a:picLocks noGrp="1" noChangeAspect="1" noChangeArrowheads="1"/>
          </p:cNvPicPr>
          <p:nvPr>
            <p:ph idx="1"/>
          </p:nvPr>
        </p:nvPicPr>
        <p:blipFill>
          <a:blip r:embed="rId2"/>
          <a:srcRect r="40765"/>
          <a:stretch>
            <a:fillRect/>
          </a:stretch>
        </p:blipFill>
        <p:spPr bwMode="auto">
          <a:xfrm>
            <a:off x="914400" y="1066800"/>
            <a:ext cx="4010514" cy="5337223"/>
          </a:xfrm>
          <a:prstGeom prst="rect">
            <a:avLst/>
          </a:prstGeom>
          <a:noFill/>
        </p:spPr>
      </p:pic>
      <p:pic>
        <p:nvPicPr>
          <p:cNvPr id="23556" name="Picture 4" descr="Mechanism of DNA chain termination by AZT"/>
          <p:cNvPicPr>
            <a:picLocks noChangeAspect="1" noChangeArrowheads="1"/>
          </p:cNvPicPr>
          <p:nvPr/>
        </p:nvPicPr>
        <p:blipFill>
          <a:blip r:embed="rId3"/>
          <a:srcRect/>
          <a:stretch>
            <a:fillRect/>
          </a:stretch>
        </p:blipFill>
        <p:spPr bwMode="auto">
          <a:xfrm>
            <a:off x="5027859" y="1752601"/>
            <a:ext cx="3582741" cy="3581399"/>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Mechanism of action of AZT </a:t>
            </a:r>
            <a:r>
              <a:rPr lang="en-US" dirty="0" err="1" smtClean="0"/>
              <a:t>Zidovudine</a:t>
            </a:r>
            <a:endParaRPr lang="en-US" dirty="0"/>
          </a:p>
        </p:txBody>
      </p:sp>
      <p:pic>
        <p:nvPicPr>
          <p:cNvPr id="4" name="Picture 2" descr="Mechanism of antiviral action of AZT | Download Scientific Diagram"/>
          <p:cNvPicPr>
            <a:picLocks noGrp="1" noChangeAspect="1" noChangeArrowheads="1"/>
          </p:cNvPicPr>
          <p:nvPr>
            <p:ph idx="1"/>
          </p:nvPr>
        </p:nvPicPr>
        <p:blipFill>
          <a:blip r:embed="rId2"/>
          <a:srcRect/>
          <a:stretch>
            <a:fillRect/>
          </a:stretch>
        </p:blipFill>
        <p:spPr bwMode="auto">
          <a:xfrm>
            <a:off x="533400" y="1676400"/>
            <a:ext cx="4692518" cy="4525963"/>
          </a:xfrm>
          <a:prstGeom prst="rect">
            <a:avLst/>
          </a:prstGeom>
          <a:noFill/>
        </p:spPr>
      </p:pic>
      <p:sp>
        <p:nvSpPr>
          <p:cNvPr id="5" name="TextBox 4"/>
          <p:cNvSpPr txBox="1"/>
          <p:nvPr/>
        </p:nvSpPr>
        <p:spPr>
          <a:xfrm>
            <a:off x="5867400" y="1676400"/>
            <a:ext cx="2895600" cy="4524315"/>
          </a:xfrm>
          <a:prstGeom prst="rect">
            <a:avLst/>
          </a:prstGeom>
          <a:noFill/>
        </p:spPr>
        <p:txBody>
          <a:bodyPr wrap="square" rtlCol="0">
            <a:spAutoFit/>
          </a:bodyPr>
          <a:lstStyle/>
          <a:p>
            <a:r>
              <a:rPr lang="en-US" dirty="0" smtClean="0"/>
              <a:t>AZT is a </a:t>
            </a:r>
            <a:r>
              <a:rPr lang="en-US" dirty="0" err="1" smtClean="0"/>
              <a:t>thymidine</a:t>
            </a:r>
            <a:r>
              <a:rPr lang="en-US" dirty="0" smtClean="0"/>
              <a:t> analogue.</a:t>
            </a:r>
          </a:p>
          <a:p>
            <a:r>
              <a:rPr lang="en-US" dirty="0" smtClean="0"/>
              <a:t>It is well absorbed by oral intake and is converted to </a:t>
            </a:r>
            <a:r>
              <a:rPr lang="en-US" dirty="0" err="1" smtClean="0"/>
              <a:t>triphosphate</a:t>
            </a:r>
            <a:r>
              <a:rPr lang="en-US" dirty="0" smtClean="0"/>
              <a:t>.</a:t>
            </a:r>
          </a:p>
          <a:p>
            <a:endParaRPr lang="en-US" dirty="0" smtClean="0"/>
          </a:p>
          <a:p>
            <a:endParaRPr lang="en-US" dirty="0" smtClean="0"/>
          </a:p>
          <a:p>
            <a:r>
              <a:rPr lang="en-US" dirty="0" smtClean="0"/>
              <a:t> AZT works by </a:t>
            </a:r>
            <a:r>
              <a:rPr lang="en-US" b="1" dirty="0" smtClean="0"/>
              <a:t>selectively inhibiting HIV's reverse transcriptase</a:t>
            </a:r>
            <a:r>
              <a:rPr lang="en-US" dirty="0" smtClean="0"/>
              <a:t>, the enzyme that the virus uses to make a DNA copy of its RNA.</a:t>
            </a:r>
          </a:p>
          <a:p>
            <a:endParaRPr lang="en-US" dirty="0" smtClean="0"/>
          </a:p>
          <a:p>
            <a:r>
              <a:rPr lang="en-US" dirty="0" smtClean="0"/>
              <a:t>It halts the DNA synthesis</a:t>
            </a:r>
          </a:p>
          <a:p>
            <a:endParaRPr lang="en-US" dirty="0" smtClean="0"/>
          </a:p>
          <a:p>
            <a:endParaRPr lang="en-US" dirty="0" smtClean="0"/>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Synthesis</a:t>
            </a:r>
            <a:endParaRPr lang="en-US" dirty="0"/>
          </a:p>
        </p:txBody>
      </p:sp>
      <p:pic>
        <p:nvPicPr>
          <p:cNvPr id="25602" name="Picture 2" descr="Organic synthesis of azidothymidine from thymidine"/>
          <p:cNvPicPr>
            <a:picLocks noChangeAspect="1" noChangeArrowheads="1"/>
          </p:cNvPicPr>
          <p:nvPr/>
        </p:nvPicPr>
        <p:blipFill>
          <a:blip r:embed="rId2"/>
          <a:srcRect/>
          <a:stretch>
            <a:fillRect/>
          </a:stretch>
        </p:blipFill>
        <p:spPr bwMode="auto">
          <a:xfrm>
            <a:off x="914400" y="1828800"/>
            <a:ext cx="7753350" cy="4695825"/>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 Malarial Drug</a:t>
            </a:r>
            <a:endParaRPr lang="en-US" dirty="0"/>
          </a:p>
        </p:txBody>
      </p:sp>
      <p:sp>
        <p:nvSpPr>
          <p:cNvPr id="3" name="Content Placeholder 2"/>
          <p:cNvSpPr>
            <a:spLocks noGrp="1"/>
          </p:cNvSpPr>
          <p:nvPr>
            <p:ph idx="1"/>
          </p:nvPr>
        </p:nvSpPr>
        <p:spPr>
          <a:xfrm>
            <a:off x="4800600" y="1676400"/>
            <a:ext cx="3886200" cy="3382963"/>
          </a:xfrm>
        </p:spPr>
        <p:txBody>
          <a:bodyPr>
            <a:normAutofit fontScale="55000" lnSpcReduction="20000"/>
          </a:bodyPr>
          <a:lstStyle/>
          <a:p>
            <a:pPr>
              <a:buNone/>
            </a:pPr>
            <a:r>
              <a:rPr lang="en-US" dirty="0" smtClean="0"/>
              <a:t>      Quinine is </a:t>
            </a:r>
            <a:r>
              <a:rPr lang="en-US" b="1" dirty="0" smtClean="0"/>
              <a:t>used to treat malaria caused by </a:t>
            </a:r>
            <a:r>
              <a:rPr lang="en-US" b="1" i="1" dirty="0" smtClean="0"/>
              <a:t>Plasmodium </a:t>
            </a:r>
            <a:r>
              <a:rPr lang="en-US" b="1" i="1" dirty="0" err="1" smtClean="0"/>
              <a:t>falciparum</a:t>
            </a:r>
            <a:r>
              <a:rPr lang="en-US" i="1" dirty="0" smtClean="0"/>
              <a:t>.</a:t>
            </a:r>
            <a:r>
              <a:rPr lang="en-US" dirty="0" smtClean="0"/>
              <a:t> It is the only natural drug that can treat malaria.</a:t>
            </a:r>
          </a:p>
          <a:p>
            <a:pPr>
              <a:buNone/>
            </a:pPr>
            <a:r>
              <a:rPr lang="en-US" i="1" dirty="0" smtClean="0"/>
              <a:t>      </a:t>
            </a:r>
          </a:p>
          <a:p>
            <a:pPr>
              <a:buNone/>
            </a:pPr>
            <a:endParaRPr lang="en-US" i="1" dirty="0" smtClean="0"/>
          </a:p>
          <a:p>
            <a:pPr>
              <a:buNone/>
            </a:pPr>
            <a:r>
              <a:rPr lang="en-US" i="1" dirty="0" smtClean="0"/>
              <a:t>       Plasmodium </a:t>
            </a:r>
            <a:r>
              <a:rPr lang="en-US" i="1" dirty="0" err="1" smtClean="0"/>
              <a:t>falciparum</a:t>
            </a:r>
            <a:r>
              <a:rPr lang="en-US" i="1" dirty="0" smtClean="0"/>
              <a:t> </a:t>
            </a:r>
            <a:r>
              <a:rPr lang="en-US" dirty="0" smtClean="0"/>
              <a:t>is a parasite that gets into the red blood cells in the body and causes malaria. Quinine works by killing the parasite or preventing it from growing.</a:t>
            </a:r>
          </a:p>
          <a:p>
            <a:pPr>
              <a:buNone/>
            </a:pPr>
            <a:r>
              <a:rPr lang="en-US" dirty="0" smtClean="0"/>
              <a:t> </a:t>
            </a:r>
          </a:p>
          <a:p>
            <a:pPr>
              <a:buNone/>
            </a:pPr>
            <a:endParaRPr lang="en-US" dirty="0" smtClean="0"/>
          </a:p>
          <a:p>
            <a:pPr>
              <a:buNone/>
            </a:pPr>
            <a:endParaRPr lang="en-US" dirty="0"/>
          </a:p>
        </p:txBody>
      </p:sp>
      <p:sp>
        <p:nvSpPr>
          <p:cNvPr id="1026" name="AutoShape 2" descr="Quinine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8" name="Picture 4" descr="Quinine - Wikipedia"/>
          <p:cNvPicPr>
            <a:picLocks noChangeAspect="1" noChangeArrowheads="1"/>
          </p:cNvPicPr>
          <p:nvPr/>
        </p:nvPicPr>
        <p:blipFill>
          <a:blip r:embed="rId2" cstate="print"/>
          <a:srcRect/>
          <a:stretch>
            <a:fillRect/>
          </a:stretch>
        </p:blipFill>
        <p:spPr bwMode="auto">
          <a:xfrm>
            <a:off x="381000" y="1295400"/>
            <a:ext cx="2209800" cy="1845183"/>
          </a:xfrm>
          <a:prstGeom prst="rect">
            <a:avLst/>
          </a:prstGeom>
          <a:noFill/>
        </p:spPr>
      </p:pic>
      <p:pic>
        <p:nvPicPr>
          <p:cNvPr id="1030" name="Picture 6" descr="Parthenium integrifolium (Wild Quinine): Minnesota Wildflowers"/>
          <p:cNvPicPr>
            <a:picLocks noChangeAspect="1" noChangeArrowheads="1"/>
          </p:cNvPicPr>
          <p:nvPr/>
        </p:nvPicPr>
        <p:blipFill>
          <a:blip r:embed="rId3" cstate="print"/>
          <a:srcRect/>
          <a:stretch>
            <a:fillRect/>
          </a:stretch>
        </p:blipFill>
        <p:spPr bwMode="auto">
          <a:xfrm>
            <a:off x="304800" y="3886200"/>
            <a:ext cx="1574801" cy="1181101"/>
          </a:xfrm>
          <a:prstGeom prst="rect">
            <a:avLst/>
          </a:prstGeom>
          <a:noFill/>
        </p:spPr>
      </p:pic>
      <p:sp>
        <p:nvSpPr>
          <p:cNvPr id="7" name="TextBox 6"/>
          <p:cNvSpPr txBox="1"/>
          <p:nvPr/>
        </p:nvSpPr>
        <p:spPr>
          <a:xfrm>
            <a:off x="228600" y="5257800"/>
            <a:ext cx="2819400" cy="646331"/>
          </a:xfrm>
          <a:prstGeom prst="rect">
            <a:avLst/>
          </a:prstGeom>
          <a:noFill/>
        </p:spPr>
        <p:txBody>
          <a:bodyPr wrap="square" rtlCol="0">
            <a:spAutoFit/>
          </a:bodyPr>
          <a:lstStyle/>
          <a:p>
            <a:r>
              <a:rPr lang="en-US" i="1" dirty="0" err="1" smtClean="0"/>
              <a:t>Parthenium</a:t>
            </a:r>
            <a:r>
              <a:rPr lang="en-US" i="1" dirty="0" smtClean="0"/>
              <a:t> </a:t>
            </a:r>
            <a:r>
              <a:rPr lang="en-US" i="1" dirty="0" err="1" smtClean="0"/>
              <a:t>integrifolium</a:t>
            </a:r>
            <a:r>
              <a:rPr lang="en-US" i="1" dirty="0" smtClean="0"/>
              <a:t> </a:t>
            </a:r>
            <a:r>
              <a:rPr lang="en-US" dirty="0" smtClean="0"/>
              <a:t>(wild quinine)</a:t>
            </a:r>
            <a:endParaRPr lang="en-US" dirty="0"/>
          </a:p>
        </p:txBody>
      </p:sp>
      <p:sp>
        <p:nvSpPr>
          <p:cNvPr id="8" name="TextBox 7"/>
          <p:cNvSpPr txBox="1"/>
          <p:nvPr/>
        </p:nvSpPr>
        <p:spPr>
          <a:xfrm>
            <a:off x="762000" y="3200400"/>
            <a:ext cx="1447800" cy="381000"/>
          </a:xfrm>
          <a:prstGeom prst="rect">
            <a:avLst/>
          </a:prstGeom>
          <a:noFill/>
        </p:spPr>
        <p:txBody>
          <a:bodyPr wrap="square" rtlCol="0">
            <a:spAutoFit/>
          </a:bodyPr>
          <a:lstStyle/>
          <a:p>
            <a:r>
              <a:rPr lang="en-US" dirty="0" smtClean="0"/>
              <a:t>Quinine</a:t>
            </a:r>
            <a:endParaRPr lang="en-US" dirty="0"/>
          </a:p>
        </p:txBody>
      </p:sp>
      <p:pic>
        <p:nvPicPr>
          <p:cNvPr id="1032" name="Picture 8" descr="Michael Roviello - Quinine the active alkaloid in Hydroxychloroquine and  comes from the cinchona tree. ⁣ 🌱🌱🌱🌱🌱🌱🌱⁣ ⁣ “The cinchona - a large  shrub or small tree - is indigenous to South"/>
          <p:cNvPicPr>
            <a:picLocks noChangeAspect="1" noChangeArrowheads="1"/>
          </p:cNvPicPr>
          <p:nvPr/>
        </p:nvPicPr>
        <p:blipFill>
          <a:blip r:embed="rId4"/>
          <a:srcRect/>
          <a:stretch>
            <a:fillRect/>
          </a:stretch>
        </p:blipFill>
        <p:spPr bwMode="auto">
          <a:xfrm>
            <a:off x="2819400" y="3733800"/>
            <a:ext cx="1990725" cy="1990725"/>
          </a:xfrm>
          <a:prstGeom prst="rect">
            <a:avLst/>
          </a:prstGeom>
          <a:noFill/>
        </p:spPr>
      </p:pic>
      <p:pic>
        <p:nvPicPr>
          <p:cNvPr id="1034" name="Picture 10" descr="Chloroquine - Wikipedia"/>
          <p:cNvPicPr>
            <a:picLocks noChangeAspect="1" noChangeArrowheads="1"/>
          </p:cNvPicPr>
          <p:nvPr/>
        </p:nvPicPr>
        <p:blipFill>
          <a:blip r:embed="rId5"/>
          <a:srcRect/>
          <a:stretch>
            <a:fillRect/>
          </a:stretch>
        </p:blipFill>
        <p:spPr bwMode="auto">
          <a:xfrm>
            <a:off x="2432016" y="1447801"/>
            <a:ext cx="2315797" cy="1295399"/>
          </a:xfrm>
          <a:prstGeom prst="rect">
            <a:avLst/>
          </a:prstGeom>
          <a:noFill/>
        </p:spPr>
      </p:pic>
      <p:sp>
        <p:nvSpPr>
          <p:cNvPr id="11" name="TextBox 10"/>
          <p:cNvSpPr txBox="1"/>
          <p:nvPr/>
        </p:nvSpPr>
        <p:spPr>
          <a:xfrm>
            <a:off x="2667000" y="2971800"/>
            <a:ext cx="1676400" cy="369332"/>
          </a:xfrm>
          <a:prstGeom prst="rect">
            <a:avLst/>
          </a:prstGeom>
          <a:noFill/>
        </p:spPr>
        <p:txBody>
          <a:bodyPr wrap="square" rtlCol="0">
            <a:spAutoFit/>
          </a:bodyPr>
          <a:lstStyle/>
          <a:p>
            <a:r>
              <a:rPr lang="en-US" dirty="0" err="1" smtClean="0"/>
              <a:t>Chloroquinine</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r>
              <a:rPr lang="en-US" dirty="0" smtClean="0"/>
              <a:t>Malaria: How does it happen?</a:t>
            </a:r>
            <a:endParaRPr lang="en-US" dirty="0"/>
          </a:p>
        </p:txBody>
      </p:sp>
      <p:pic>
        <p:nvPicPr>
          <p:cNvPr id="15362" name="Picture 2" descr="Image"/>
          <p:cNvPicPr>
            <a:picLocks noChangeAspect="1" noChangeArrowheads="1"/>
          </p:cNvPicPr>
          <p:nvPr/>
        </p:nvPicPr>
        <p:blipFill>
          <a:blip r:embed="rId2"/>
          <a:srcRect/>
          <a:stretch>
            <a:fillRect/>
          </a:stretch>
        </p:blipFill>
        <p:spPr bwMode="auto">
          <a:xfrm>
            <a:off x="1676400" y="1604929"/>
            <a:ext cx="5029200" cy="5098569"/>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Degradation of Hemoglobin to </a:t>
            </a:r>
            <a:r>
              <a:rPr lang="en-US" dirty="0" err="1" smtClean="0"/>
              <a:t>Heme</a:t>
            </a:r>
            <a:r>
              <a:rPr lang="en-US" dirty="0" smtClean="0"/>
              <a:t> and </a:t>
            </a:r>
            <a:r>
              <a:rPr lang="en-US" dirty="0" err="1" smtClean="0"/>
              <a:t>Hemozoin</a:t>
            </a:r>
            <a:r>
              <a:rPr lang="en-US" dirty="0" smtClean="0"/>
              <a:t> formation</a:t>
            </a:r>
            <a:endParaRPr lang="en-US" dirty="0"/>
          </a:p>
        </p:txBody>
      </p:sp>
      <p:pic>
        <p:nvPicPr>
          <p:cNvPr id="4" name="Picture 3" descr="Malarial hemozoin: From target to tool - ScienceDirect"/>
          <p:cNvPicPr>
            <a:picLocks noChangeAspect="1" noChangeArrowheads="1"/>
          </p:cNvPicPr>
          <p:nvPr/>
        </p:nvPicPr>
        <p:blipFill>
          <a:blip r:embed="rId2"/>
          <a:srcRect/>
          <a:stretch>
            <a:fillRect/>
          </a:stretch>
        </p:blipFill>
        <p:spPr bwMode="auto">
          <a:xfrm>
            <a:off x="838200" y="2362200"/>
            <a:ext cx="5697263" cy="4037979"/>
          </a:xfrm>
          <a:prstGeom prst="rect">
            <a:avLst/>
          </a:prstGeom>
          <a:noFill/>
        </p:spPr>
      </p:pic>
      <p:pic>
        <p:nvPicPr>
          <p:cNvPr id="17410" name="Picture 2" descr="Hemozoin - Wikipedia"/>
          <p:cNvPicPr>
            <a:picLocks noChangeAspect="1" noChangeArrowheads="1"/>
          </p:cNvPicPr>
          <p:nvPr/>
        </p:nvPicPr>
        <p:blipFill>
          <a:blip r:embed="rId3"/>
          <a:srcRect/>
          <a:stretch>
            <a:fillRect/>
          </a:stretch>
        </p:blipFill>
        <p:spPr bwMode="auto">
          <a:xfrm>
            <a:off x="6781800" y="3733800"/>
            <a:ext cx="2095500" cy="1638300"/>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Quinine: Mechanism</a:t>
            </a:r>
            <a:endParaRPr lang="en-US" dirty="0"/>
          </a:p>
        </p:txBody>
      </p:sp>
      <p:sp>
        <p:nvSpPr>
          <p:cNvPr id="3" name="Content Placeholder 2"/>
          <p:cNvSpPr>
            <a:spLocks noGrp="1"/>
          </p:cNvSpPr>
          <p:nvPr>
            <p:ph idx="1"/>
          </p:nvPr>
        </p:nvSpPr>
        <p:spPr>
          <a:xfrm>
            <a:off x="457200" y="1752600"/>
            <a:ext cx="8229600" cy="4373563"/>
          </a:xfrm>
        </p:spPr>
        <p:txBody>
          <a:bodyPr>
            <a:normAutofit fontScale="92500" lnSpcReduction="10000"/>
          </a:bodyPr>
          <a:lstStyle/>
          <a:p>
            <a:r>
              <a:rPr lang="en-US" dirty="0" smtClean="0"/>
              <a:t>It enters red blood cells and binds with </a:t>
            </a:r>
            <a:r>
              <a:rPr lang="en-US" dirty="0" err="1" smtClean="0"/>
              <a:t>heme</a:t>
            </a:r>
            <a:r>
              <a:rPr lang="en-US" dirty="0" smtClean="0"/>
              <a:t> through complex formation</a:t>
            </a:r>
          </a:p>
          <a:p>
            <a:r>
              <a:rPr lang="en-US" dirty="0" smtClean="0"/>
              <a:t>This </a:t>
            </a:r>
            <a:r>
              <a:rPr lang="en-US" dirty="0" err="1" smtClean="0"/>
              <a:t>heme</a:t>
            </a:r>
            <a:r>
              <a:rPr lang="en-US" dirty="0" smtClean="0"/>
              <a:t>-quinine complex inhibits the metabolic process of the parasite.</a:t>
            </a:r>
          </a:p>
          <a:p>
            <a:r>
              <a:rPr lang="en-US" dirty="0" err="1" smtClean="0"/>
              <a:t>Chloroquine</a:t>
            </a:r>
            <a:r>
              <a:rPr lang="en-US" dirty="0" smtClean="0"/>
              <a:t> accumulates in the food vacuole of the Plasmodia parasite</a:t>
            </a:r>
          </a:p>
          <a:p>
            <a:r>
              <a:rPr lang="en-US" dirty="0" smtClean="0"/>
              <a:t>It prevents the conversion of </a:t>
            </a:r>
            <a:r>
              <a:rPr lang="en-US" dirty="0" err="1" smtClean="0"/>
              <a:t>Heme</a:t>
            </a:r>
            <a:r>
              <a:rPr lang="en-US" dirty="0" smtClean="0"/>
              <a:t> to </a:t>
            </a:r>
            <a:r>
              <a:rPr lang="en-US" dirty="0" err="1" smtClean="0"/>
              <a:t>Hemozoin</a:t>
            </a:r>
            <a:endParaRPr lang="en-US" dirty="0" smtClean="0"/>
          </a:p>
          <a:p>
            <a:r>
              <a:rPr lang="en-US" dirty="0" smtClean="0"/>
              <a:t>Accumulation of </a:t>
            </a:r>
            <a:r>
              <a:rPr lang="en-US" dirty="0" err="1" smtClean="0"/>
              <a:t>Heme</a:t>
            </a:r>
            <a:r>
              <a:rPr lang="en-US" dirty="0" smtClean="0"/>
              <a:t> is toxic to the parasite and kills it</a:t>
            </a:r>
          </a:p>
          <a:p>
            <a:endParaRPr lang="en-US" dirty="0" smtClean="0"/>
          </a:p>
          <a:p>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Chloroquine</a:t>
            </a:r>
            <a:r>
              <a:rPr lang="en-US" dirty="0" smtClean="0"/>
              <a:t> synthesis</a:t>
            </a:r>
            <a:endParaRPr lang="en-US" dirty="0"/>
          </a:p>
        </p:txBody>
      </p:sp>
      <p:sp>
        <p:nvSpPr>
          <p:cNvPr id="18436" name="AutoShape 4" descr="Chloroquine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8438" name="AutoShape 6" descr="Chloroquine - Wikipedi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8440" name="Picture 8" descr="CHLOROQUINE Synthesis, SAR, MCQ,Structure,Chemical Properties and  Therapeutic Uses - Gpatindia: Pharmacy Jobs, Admissions, Scholarships,  Conference,Grants, Exam Alerts"/>
          <p:cNvPicPr>
            <a:picLocks noChangeAspect="1" noChangeArrowheads="1"/>
          </p:cNvPicPr>
          <p:nvPr/>
        </p:nvPicPr>
        <p:blipFill>
          <a:blip r:embed="rId2"/>
          <a:srcRect/>
          <a:stretch>
            <a:fillRect/>
          </a:stretch>
        </p:blipFill>
        <p:spPr bwMode="auto">
          <a:xfrm>
            <a:off x="533400" y="2895600"/>
            <a:ext cx="8133792" cy="1447800"/>
          </a:xfrm>
          <a:prstGeom prst="rect">
            <a:avLst/>
          </a:prstGeom>
          <a:noFill/>
        </p:spPr>
      </p:pic>
      <p:sp>
        <p:nvSpPr>
          <p:cNvPr id="8" name="TextBox 7"/>
          <p:cNvSpPr txBox="1"/>
          <p:nvPr/>
        </p:nvSpPr>
        <p:spPr>
          <a:xfrm>
            <a:off x="4419600" y="2743200"/>
            <a:ext cx="1371600" cy="369332"/>
          </a:xfrm>
          <a:prstGeom prst="rect">
            <a:avLst/>
          </a:prstGeom>
          <a:noFill/>
        </p:spPr>
        <p:txBody>
          <a:bodyPr wrap="square" rtlCol="0">
            <a:spAutoFit/>
          </a:bodyPr>
          <a:lstStyle/>
          <a:p>
            <a:r>
              <a:rPr lang="en-US" dirty="0" smtClean="0"/>
              <a:t>2-7 h heat</a:t>
            </a:r>
            <a:endParaRPr lang="en-US" dirty="0"/>
          </a:p>
        </p:txBody>
      </p:sp>
      <p:sp>
        <p:nvSpPr>
          <p:cNvPr id="9" name="TextBox 8"/>
          <p:cNvSpPr txBox="1"/>
          <p:nvPr/>
        </p:nvSpPr>
        <p:spPr>
          <a:xfrm>
            <a:off x="2667000" y="1600200"/>
            <a:ext cx="3200400" cy="369332"/>
          </a:xfrm>
          <a:prstGeom prst="rect">
            <a:avLst/>
          </a:prstGeom>
          <a:noFill/>
        </p:spPr>
        <p:txBody>
          <a:bodyPr wrap="square" rtlCol="0">
            <a:spAutoFit/>
          </a:bodyPr>
          <a:lstStyle/>
          <a:p>
            <a:r>
              <a:rPr lang="en-US" dirty="0" smtClean="0"/>
              <a:t>N-C         Coupling reaction</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752600" y="914400"/>
            <a:ext cx="4953000" cy="584775"/>
          </a:xfrm>
          <a:prstGeom prst="rect">
            <a:avLst/>
          </a:prstGeom>
          <a:noFill/>
        </p:spPr>
        <p:txBody>
          <a:bodyPr wrap="square" rtlCol="0">
            <a:spAutoFit/>
          </a:bodyPr>
          <a:lstStyle/>
          <a:p>
            <a:pPr algn="ctr"/>
            <a:r>
              <a:rPr lang="en-US" sz="3200" dirty="0" smtClean="0"/>
              <a:t>Antibiotics</a:t>
            </a:r>
            <a:endParaRPr lang="en-US" sz="3200" dirty="0"/>
          </a:p>
        </p:txBody>
      </p:sp>
      <p:pic>
        <p:nvPicPr>
          <p:cNvPr id="1026" name="Picture 2" descr="East African countries should prioritise their essential medicines for drug  registration"/>
          <p:cNvPicPr>
            <a:picLocks noChangeAspect="1" noChangeArrowheads="1"/>
          </p:cNvPicPr>
          <p:nvPr/>
        </p:nvPicPr>
        <p:blipFill>
          <a:blip r:embed="rId2"/>
          <a:srcRect/>
          <a:stretch>
            <a:fillRect/>
          </a:stretch>
        </p:blipFill>
        <p:spPr bwMode="auto">
          <a:xfrm>
            <a:off x="762000" y="1752600"/>
            <a:ext cx="7424709" cy="3657600"/>
          </a:xfrm>
          <a:prstGeom prst="rect">
            <a:avLst/>
          </a:prstGeom>
          <a:noFill/>
        </p:spPr>
      </p:pic>
      <p:sp>
        <p:nvSpPr>
          <p:cNvPr id="4" name="TextBox 3"/>
          <p:cNvSpPr txBox="1"/>
          <p:nvPr/>
        </p:nvSpPr>
        <p:spPr>
          <a:xfrm>
            <a:off x="1371600" y="5715000"/>
            <a:ext cx="6477000" cy="646331"/>
          </a:xfrm>
          <a:prstGeom prst="rect">
            <a:avLst/>
          </a:prstGeom>
          <a:noFill/>
        </p:spPr>
        <p:txBody>
          <a:bodyPr wrap="square" rtlCol="0">
            <a:spAutoFit/>
          </a:bodyPr>
          <a:lstStyle/>
          <a:p>
            <a:r>
              <a:rPr lang="en-US" dirty="0" smtClean="0"/>
              <a:t>Antimicrobial substance that can inhibit the growth or kill bacteria and in limited cases active against protozoa.</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981200" y="152400"/>
            <a:ext cx="5334000" cy="584775"/>
          </a:xfrm>
          <a:prstGeom prst="rect">
            <a:avLst/>
          </a:prstGeom>
          <a:noFill/>
        </p:spPr>
        <p:txBody>
          <a:bodyPr wrap="square" rtlCol="0">
            <a:spAutoFit/>
          </a:bodyPr>
          <a:lstStyle/>
          <a:p>
            <a:r>
              <a:rPr lang="en-US" sz="3200" dirty="0" smtClean="0">
                <a:solidFill>
                  <a:schemeClr val="tx2">
                    <a:lumMod val="50000"/>
                  </a:schemeClr>
                </a:solidFill>
              </a:rPr>
              <a:t>    Antibiotics : Classification</a:t>
            </a:r>
            <a:endParaRPr lang="en-US" sz="3200" dirty="0">
              <a:solidFill>
                <a:schemeClr val="tx2">
                  <a:lumMod val="50000"/>
                </a:schemeClr>
              </a:solidFill>
            </a:endParaRPr>
          </a:p>
        </p:txBody>
      </p:sp>
      <p:graphicFrame>
        <p:nvGraphicFramePr>
          <p:cNvPr id="3" name="Diagram 2"/>
          <p:cNvGraphicFramePr/>
          <p:nvPr/>
        </p:nvGraphicFramePr>
        <p:xfrm>
          <a:off x="533400" y="1143000"/>
          <a:ext cx="82296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514600" y="533400"/>
            <a:ext cx="4114800" cy="523220"/>
          </a:xfrm>
          <a:prstGeom prst="rect">
            <a:avLst/>
          </a:prstGeom>
          <a:noFill/>
        </p:spPr>
        <p:txBody>
          <a:bodyPr wrap="square" rtlCol="0">
            <a:spAutoFit/>
          </a:bodyPr>
          <a:lstStyle/>
          <a:p>
            <a:r>
              <a:rPr lang="en-US" sz="2800" b="1" dirty="0" smtClean="0"/>
              <a:t>Aminoglycosides</a:t>
            </a:r>
            <a:endParaRPr lang="en-US" sz="2800" b="1" dirty="0"/>
          </a:p>
        </p:txBody>
      </p:sp>
      <p:sp>
        <p:nvSpPr>
          <p:cNvPr id="3" name="Rounded Rectangle 2"/>
          <p:cNvSpPr/>
          <p:nvPr/>
        </p:nvSpPr>
        <p:spPr>
          <a:xfrm>
            <a:off x="609600" y="2286000"/>
            <a:ext cx="2286000" cy="1371600"/>
          </a:xfrm>
          <a:prstGeom prst="roundRect">
            <a:avLst/>
          </a:prstGeom>
          <a:blipFill rotWithShape="0">
            <a:blip r:embed="rId2"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TextBox 3"/>
          <p:cNvSpPr txBox="1"/>
          <p:nvPr/>
        </p:nvSpPr>
        <p:spPr>
          <a:xfrm>
            <a:off x="3352800" y="1447800"/>
            <a:ext cx="5105400" cy="5078313"/>
          </a:xfrm>
          <a:prstGeom prst="rect">
            <a:avLst/>
          </a:prstGeom>
          <a:noFill/>
        </p:spPr>
        <p:txBody>
          <a:bodyPr wrap="square" rtlCol="0">
            <a:spAutoFit/>
          </a:bodyPr>
          <a:lstStyle/>
          <a:p>
            <a:pPr>
              <a:buFont typeface="Arial" pitchFamily="34" charset="0"/>
              <a:buChar char="•"/>
            </a:pPr>
            <a:r>
              <a:rPr lang="en-US" sz="2400" dirty="0" smtClean="0"/>
              <a:t>The name ends with “</a:t>
            </a:r>
            <a:r>
              <a:rPr lang="en-US" sz="2400" dirty="0" err="1" smtClean="0"/>
              <a:t>mycin</a:t>
            </a:r>
            <a:r>
              <a:rPr lang="en-US" sz="2400" dirty="0" smtClean="0"/>
              <a:t>”: e.g. Streptomycin, </a:t>
            </a:r>
            <a:r>
              <a:rPr lang="en-US" sz="2400" dirty="0" err="1" smtClean="0"/>
              <a:t>Gentamycin</a:t>
            </a:r>
            <a:r>
              <a:rPr lang="en-US" sz="2400" dirty="0" smtClean="0"/>
              <a:t>.</a:t>
            </a:r>
          </a:p>
          <a:p>
            <a:pPr>
              <a:buFont typeface="Arial" pitchFamily="34" charset="0"/>
              <a:buChar char="•"/>
            </a:pPr>
            <a:endParaRPr lang="en-US" sz="2400" dirty="0" smtClean="0"/>
          </a:p>
          <a:p>
            <a:pPr>
              <a:buFont typeface="Arial" pitchFamily="34" charset="0"/>
              <a:buChar char="•"/>
            </a:pPr>
            <a:r>
              <a:rPr lang="en-US" sz="2400" dirty="0" smtClean="0"/>
              <a:t>Used for infection in blood streams and in severe abdominal infections: </a:t>
            </a:r>
            <a:r>
              <a:rPr lang="en-US" sz="2400" dirty="0" err="1" smtClean="0"/>
              <a:t>bacteremia</a:t>
            </a:r>
            <a:endParaRPr lang="en-US" sz="2400" dirty="0" smtClean="0"/>
          </a:p>
          <a:p>
            <a:pPr>
              <a:buFont typeface="Arial" pitchFamily="34" charset="0"/>
              <a:buChar char="•"/>
            </a:pPr>
            <a:endParaRPr lang="en-US" sz="2400" dirty="0" smtClean="0"/>
          </a:p>
          <a:p>
            <a:pPr>
              <a:buFont typeface="Arial" pitchFamily="34" charset="0"/>
              <a:buChar char="•"/>
            </a:pPr>
            <a:r>
              <a:rPr lang="en-US" sz="2400" dirty="0" smtClean="0"/>
              <a:t>These inhibit the protein synthesis in gram negative bacteria.</a:t>
            </a:r>
          </a:p>
          <a:p>
            <a:pPr>
              <a:buFont typeface="Arial" pitchFamily="34" charset="0"/>
              <a:buChar char="•"/>
            </a:pPr>
            <a:endParaRPr lang="en-US" sz="2400" dirty="0" smtClean="0"/>
          </a:p>
          <a:p>
            <a:pPr>
              <a:buFont typeface="Arial" pitchFamily="34" charset="0"/>
              <a:buChar char="•"/>
            </a:pPr>
            <a:r>
              <a:rPr lang="en-US" sz="2400" dirty="0" smtClean="0"/>
              <a:t>It binds with the 30s subunit of the bacterial ribosome.</a:t>
            </a:r>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048000" y="304800"/>
            <a:ext cx="2895600" cy="461665"/>
          </a:xfrm>
          <a:prstGeom prst="rect">
            <a:avLst/>
          </a:prstGeom>
          <a:noFill/>
        </p:spPr>
        <p:txBody>
          <a:bodyPr wrap="square" rtlCol="0">
            <a:spAutoFit/>
          </a:bodyPr>
          <a:lstStyle/>
          <a:p>
            <a:r>
              <a:rPr lang="en-US" sz="2400" b="1" dirty="0" smtClean="0"/>
              <a:t>Cephalosporins</a:t>
            </a:r>
            <a:endParaRPr lang="en-US" sz="2400" b="1" dirty="0"/>
          </a:p>
        </p:txBody>
      </p:sp>
      <p:sp>
        <p:nvSpPr>
          <p:cNvPr id="3" name="Rounded Rectangle 2"/>
          <p:cNvSpPr/>
          <p:nvPr/>
        </p:nvSpPr>
        <p:spPr>
          <a:xfrm>
            <a:off x="914400" y="1905000"/>
            <a:ext cx="2209800" cy="1752600"/>
          </a:xfrm>
          <a:prstGeom prst="roundRect">
            <a:avLst/>
          </a:prstGeom>
          <a:blipFill rotWithShape="0">
            <a:blip r:embed="rId2"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TextBox 3"/>
          <p:cNvSpPr txBox="1"/>
          <p:nvPr/>
        </p:nvSpPr>
        <p:spPr>
          <a:xfrm>
            <a:off x="3733800" y="1371600"/>
            <a:ext cx="4572000" cy="4801314"/>
          </a:xfrm>
          <a:prstGeom prst="rect">
            <a:avLst/>
          </a:prstGeom>
          <a:noFill/>
        </p:spPr>
        <p:txBody>
          <a:bodyPr wrap="square" rtlCol="0">
            <a:spAutoFit/>
          </a:bodyPr>
          <a:lstStyle/>
          <a:p>
            <a:pPr>
              <a:buFont typeface="Arial" pitchFamily="34" charset="0"/>
              <a:buChar char="•"/>
            </a:pPr>
            <a:r>
              <a:rPr lang="en-US" sz="2400" dirty="0" smtClean="0"/>
              <a:t>The name of drugs starts with “ ceph” of “Cef”</a:t>
            </a:r>
          </a:p>
          <a:p>
            <a:pPr>
              <a:buFont typeface="Arial" pitchFamily="34" charset="0"/>
              <a:buChar char="•"/>
            </a:pPr>
            <a:r>
              <a:rPr lang="en-US" sz="2400" dirty="0" smtClean="0"/>
              <a:t>For example: Cefixime</a:t>
            </a:r>
          </a:p>
          <a:p>
            <a:pPr>
              <a:buFont typeface="Arial" pitchFamily="34" charset="0"/>
              <a:buChar char="•"/>
            </a:pPr>
            <a:endParaRPr lang="en-US" sz="2400" dirty="0" smtClean="0"/>
          </a:p>
          <a:p>
            <a:pPr>
              <a:buFont typeface="Arial" pitchFamily="34" charset="0"/>
              <a:buChar char="•"/>
            </a:pPr>
            <a:r>
              <a:rPr lang="en-US" sz="2400" dirty="0" smtClean="0"/>
              <a:t>Attacks both gram positive and gram negative bacteria.</a:t>
            </a:r>
          </a:p>
          <a:p>
            <a:pPr>
              <a:buFont typeface="Arial" pitchFamily="34" charset="0"/>
              <a:buChar char="•"/>
            </a:pPr>
            <a:endParaRPr lang="en-US" sz="2400" dirty="0" smtClean="0"/>
          </a:p>
          <a:p>
            <a:pPr>
              <a:buFont typeface="Arial" pitchFamily="34" charset="0"/>
              <a:buChar char="•"/>
            </a:pPr>
            <a:r>
              <a:rPr lang="en-US" sz="2400" dirty="0" smtClean="0"/>
              <a:t>It inhibits cell wall synthesis of bacteria.</a:t>
            </a:r>
          </a:p>
          <a:p>
            <a:pPr>
              <a:buFont typeface="Arial" pitchFamily="34" charset="0"/>
              <a:buChar char="•"/>
            </a:pPr>
            <a:endParaRPr lang="en-US" sz="2400" dirty="0" smtClean="0"/>
          </a:p>
          <a:p>
            <a:pPr>
              <a:buFont typeface="Arial" pitchFamily="34" charset="0"/>
              <a:buChar char="•"/>
            </a:pPr>
            <a:r>
              <a:rPr lang="en-US" sz="2400" dirty="0" smtClean="0"/>
              <a:t>Used for Skin, Urinary and respiratory infections.</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3" name="TextBox 2"/>
          <p:cNvSpPr txBox="1"/>
          <p:nvPr/>
        </p:nvSpPr>
        <p:spPr>
          <a:xfrm>
            <a:off x="2133600" y="457200"/>
            <a:ext cx="4267200" cy="461665"/>
          </a:xfrm>
          <a:prstGeom prst="rect">
            <a:avLst/>
          </a:prstGeom>
          <a:noFill/>
        </p:spPr>
        <p:txBody>
          <a:bodyPr wrap="square" rtlCol="0">
            <a:spAutoFit/>
          </a:bodyPr>
          <a:lstStyle/>
          <a:p>
            <a:pPr algn="ctr"/>
            <a:r>
              <a:rPr lang="en-US" sz="2400" b="1" dirty="0" smtClean="0"/>
              <a:t>Tetracyclins</a:t>
            </a:r>
            <a:endParaRPr lang="en-US" sz="2400" b="1" dirty="0"/>
          </a:p>
        </p:txBody>
      </p:sp>
      <p:sp>
        <p:nvSpPr>
          <p:cNvPr id="4" name="Rounded Rectangle 3"/>
          <p:cNvSpPr/>
          <p:nvPr/>
        </p:nvSpPr>
        <p:spPr>
          <a:xfrm>
            <a:off x="990600" y="2362200"/>
            <a:ext cx="2438400" cy="1371600"/>
          </a:xfrm>
          <a:prstGeom prst="roundRect">
            <a:avLst/>
          </a:prstGeom>
          <a:blipFill rotWithShape="0">
            <a:blip r:embed="rId2"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 name="TextBox 4"/>
          <p:cNvSpPr txBox="1"/>
          <p:nvPr/>
        </p:nvSpPr>
        <p:spPr>
          <a:xfrm>
            <a:off x="3429000" y="1371600"/>
            <a:ext cx="5105400" cy="5262979"/>
          </a:xfrm>
          <a:prstGeom prst="rect">
            <a:avLst/>
          </a:prstGeom>
          <a:noFill/>
        </p:spPr>
        <p:txBody>
          <a:bodyPr wrap="square" rtlCol="0">
            <a:spAutoFit/>
          </a:bodyPr>
          <a:lstStyle/>
          <a:p>
            <a:pPr>
              <a:buFont typeface="Arial" pitchFamily="34" charset="0"/>
              <a:buChar char="•"/>
            </a:pPr>
            <a:r>
              <a:rPr lang="en-US" sz="2400" dirty="0" smtClean="0"/>
              <a:t>These drugs ends with the name “ cycline” For Example: Doxycycline, Methacycline</a:t>
            </a:r>
          </a:p>
          <a:p>
            <a:pPr>
              <a:buFont typeface="Arial" pitchFamily="34" charset="0"/>
              <a:buChar char="•"/>
            </a:pPr>
            <a:endParaRPr lang="en-US" sz="2400" dirty="0" smtClean="0"/>
          </a:p>
          <a:p>
            <a:pPr>
              <a:buFont typeface="Arial" pitchFamily="34" charset="0"/>
              <a:buChar char="•"/>
            </a:pPr>
            <a:r>
              <a:rPr lang="en-US" sz="2400" dirty="0" smtClean="0"/>
              <a:t>Attacks both gram negative and gram positive bacteria</a:t>
            </a:r>
          </a:p>
          <a:p>
            <a:pPr>
              <a:buFont typeface="Arial" pitchFamily="34" charset="0"/>
              <a:buChar char="•"/>
            </a:pPr>
            <a:endParaRPr lang="en-US" sz="2400" dirty="0" smtClean="0"/>
          </a:p>
          <a:p>
            <a:pPr>
              <a:buFont typeface="Arial" pitchFamily="34" charset="0"/>
              <a:buChar char="•"/>
            </a:pPr>
            <a:r>
              <a:rPr lang="en-US" sz="2400" dirty="0" smtClean="0"/>
              <a:t>Acts like amino glycosides by inhibiting the protein synthesis of bacterial ribosome</a:t>
            </a:r>
          </a:p>
          <a:p>
            <a:pPr>
              <a:buFont typeface="Arial" pitchFamily="34" charset="0"/>
              <a:buChar char="•"/>
            </a:pPr>
            <a:endParaRPr lang="en-US" sz="2400" dirty="0" smtClean="0"/>
          </a:p>
          <a:p>
            <a:pPr>
              <a:buFont typeface="Arial" pitchFamily="34" charset="0"/>
              <a:buChar char="•"/>
            </a:pPr>
            <a:r>
              <a:rPr lang="en-US" sz="2400" dirty="0" smtClean="0"/>
              <a:t>Used for Lyme Disease, Pulmonary inflammatory diseases and  STDs (Sexually Transmitted Diseases)</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914400" y="2209800"/>
            <a:ext cx="1905000" cy="1466717"/>
          </a:xfrm>
          <a:prstGeom prst="roundRect">
            <a:avLst/>
          </a:prstGeom>
          <a:blipFill rotWithShape="0">
            <a:blip r:embed="rId2"/>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 name="TextBox 2"/>
          <p:cNvSpPr txBox="1"/>
          <p:nvPr/>
        </p:nvSpPr>
        <p:spPr>
          <a:xfrm>
            <a:off x="2895600" y="457200"/>
            <a:ext cx="3429000" cy="461665"/>
          </a:xfrm>
          <a:prstGeom prst="rect">
            <a:avLst/>
          </a:prstGeom>
          <a:noFill/>
        </p:spPr>
        <p:txBody>
          <a:bodyPr wrap="square" rtlCol="0">
            <a:spAutoFit/>
          </a:bodyPr>
          <a:lstStyle/>
          <a:p>
            <a:pPr algn="ctr"/>
            <a:r>
              <a:rPr lang="en-US" sz="2400" b="1" dirty="0" smtClean="0"/>
              <a:t>Penicillins</a:t>
            </a:r>
            <a:endParaRPr lang="en-US" sz="2400" b="1" dirty="0"/>
          </a:p>
        </p:txBody>
      </p:sp>
      <p:sp>
        <p:nvSpPr>
          <p:cNvPr id="4" name="TextBox 3"/>
          <p:cNvSpPr txBox="1"/>
          <p:nvPr/>
        </p:nvSpPr>
        <p:spPr>
          <a:xfrm>
            <a:off x="3048000" y="1295400"/>
            <a:ext cx="5486400" cy="4154984"/>
          </a:xfrm>
          <a:prstGeom prst="rect">
            <a:avLst/>
          </a:prstGeom>
          <a:noFill/>
        </p:spPr>
        <p:txBody>
          <a:bodyPr wrap="square" rtlCol="0">
            <a:spAutoFit/>
          </a:bodyPr>
          <a:lstStyle/>
          <a:p>
            <a:pPr>
              <a:buFont typeface="Arial" pitchFamily="34" charset="0"/>
              <a:buChar char="•"/>
            </a:pPr>
            <a:r>
              <a:rPr lang="en-US" dirty="0" smtClean="0"/>
              <a:t> </a:t>
            </a:r>
            <a:r>
              <a:rPr lang="en-US" sz="2400" dirty="0" smtClean="0"/>
              <a:t>These ends with the name “ cillins” For example: Amoxycillin, Ampicillin</a:t>
            </a:r>
          </a:p>
          <a:p>
            <a:pPr>
              <a:buFont typeface="Arial" pitchFamily="34" charset="0"/>
              <a:buChar char="•"/>
            </a:pPr>
            <a:endParaRPr lang="en-US" sz="2400" dirty="0" smtClean="0"/>
          </a:p>
          <a:p>
            <a:pPr>
              <a:buFont typeface="Arial" pitchFamily="34" charset="0"/>
              <a:buChar char="•"/>
            </a:pPr>
            <a:r>
              <a:rPr lang="en-US" sz="2400" dirty="0" smtClean="0"/>
              <a:t>Attacks both Gram positive and Gram negative bacteria</a:t>
            </a:r>
          </a:p>
          <a:p>
            <a:pPr>
              <a:buFont typeface="Arial" pitchFamily="34" charset="0"/>
              <a:buChar char="•"/>
            </a:pPr>
            <a:endParaRPr lang="en-US" sz="2400" dirty="0" smtClean="0"/>
          </a:p>
          <a:p>
            <a:pPr>
              <a:buFont typeface="Arial" pitchFamily="34" charset="0"/>
              <a:buChar char="•"/>
            </a:pPr>
            <a:r>
              <a:rPr lang="en-US" sz="2400" dirty="0" smtClean="0"/>
              <a:t>Acts like Cephalosporins: inhibits cell wall synthesis of bacterial  cell wall</a:t>
            </a:r>
          </a:p>
          <a:p>
            <a:pPr>
              <a:buFont typeface="Arial" pitchFamily="34" charset="0"/>
              <a:buChar char="•"/>
            </a:pPr>
            <a:endParaRPr lang="en-US" sz="2400" dirty="0" smtClean="0"/>
          </a:p>
          <a:p>
            <a:pPr>
              <a:buFont typeface="Arial" pitchFamily="34" charset="0"/>
              <a:buChar char="•"/>
            </a:pPr>
            <a:r>
              <a:rPr lang="en-US" sz="2400" dirty="0" smtClean="0"/>
              <a:t>Used for ENT infections, Urinary Track Infections, Skin infections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048000" y="457200"/>
            <a:ext cx="3352800" cy="523220"/>
          </a:xfrm>
          <a:prstGeom prst="rect">
            <a:avLst/>
          </a:prstGeom>
          <a:noFill/>
        </p:spPr>
        <p:txBody>
          <a:bodyPr wrap="square" rtlCol="0">
            <a:spAutoFit/>
          </a:bodyPr>
          <a:lstStyle/>
          <a:p>
            <a:r>
              <a:rPr lang="en-US" sz="2800" b="1" dirty="0" smtClean="0"/>
              <a:t>Sulphonamides</a:t>
            </a:r>
            <a:endParaRPr lang="en-US" sz="2800" b="1" dirty="0"/>
          </a:p>
        </p:txBody>
      </p:sp>
      <p:sp>
        <p:nvSpPr>
          <p:cNvPr id="3" name="Rounded Rectangle 2"/>
          <p:cNvSpPr/>
          <p:nvPr/>
        </p:nvSpPr>
        <p:spPr>
          <a:xfrm>
            <a:off x="990600" y="1981200"/>
            <a:ext cx="2286000" cy="1296645"/>
          </a:xfrm>
          <a:prstGeom prst="roundRect">
            <a:avLst/>
          </a:prstGeom>
          <a:blipFill rotWithShape="0">
            <a:blip r:embed="rId2"/>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TextBox 3"/>
          <p:cNvSpPr txBox="1"/>
          <p:nvPr/>
        </p:nvSpPr>
        <p:spPr>
          <a:xfrm>
            <a:off x="3962400" y="1371600"/>
            <a:ext cx="4495800" cy="4154984"/>
          </a:xfrm>
          <a:prstGeom prst="rect">
            <a:avLst/>
          </a:prstGeom>
          <a:noFill/>
        </p:spPr>
        <p:txBody>
          <a:bodyPr wrap="square" rtlCol="0">
            <a:spAutoFit/>
          </a:bodyPr>
          <a:lstStyle/>
          <a:p>
            <a:pPr>
              <a:buFont typeface="Arial" pitchFamily="34" charset="0"/>
              <a:buChar char="•"/>
            </a:pPr>
            <a:r>
              <a:rPr lang="en-US" sz="2400" dirty="0" smtClean="0"/>
              <a:t>Starts with “Sulpho”</a:t>
            </a:r>
          </a:p>
          <a:p>
            <a:pPr>
              <a:buFont typeface="Arial" pitchFamily="34" charset="0"/>
              <a:buChar char="•"/>
            </a:pPr>
            <a:r>
              <a:rPr lang="en-US" sz="2400" dirty="0" smtClean="0"/>
              <a:t>Examples: Sulphomethoxazole</a:t>
            </a:r>
          </a:p>
          <a:p>
            <a:pPr>
              <a:buFont typeface="Arial" pitchFamily="34" charset="0"/>
              <a:buChar char="•"/>
            </a:pPr>
            <a:endParaRPr lang="en-US" sz="2400" dirty="0" smtClean="0"/>
          </a:p>
          <a:p>
            <a:pPr>
              <a:buFont typeface="Arial" pitchFamily="34" charset="0"/>
              <a:buChar char="•"/>
            </a:pPr>
            <a:r>
              <a:rPr lang="en-US" sz="2400" dirty="0" smtClean="0"/>
              <a:t>Covers both gram positive and gram negative bacteria</a:t>
            </a:r>
          </a:p>
          <a:p>
            <a:pPr>
              <a:buFont typeface="Arial" pitchFamily="34" charset="0"/>
              <a:buChar char="•"/>
            </a:pPr>
            <a:endParaRPr lang="en-US" sz="2400" dirty="0" smtClean="0"/>
          </a:p>
          <a:p>
            <a:pPr>
              <a:buFont typeface="Arial" pitchFamily="34" charset="0"/>
              <a:buChar char="•"/>
            </a:pPr>
            <a:r>
              <a:rPr lang="en-US" sz="2400" dirty="0" smtClean="0"/>
              <a:t>Kills bacteria by inhibiting folate synthesis</a:t>
            </a:r>
          </a:p>
          <a:p>
            <a:pPr>
              <a:buFont typeface="Arial" pitchFamily="34" charset="0"/>
              <a:buChar char="•"/>
            </a:pPr>
            <a:endParaRPr lang="en-US" sz="2400" dirty="0" smtClean="0"/>
          </a:p>
          <a:p>
            <a:pPr>
              <a:buFont typeface="Arial" pitchFamily="34" charset="0"/>
              <a:buChar char="•"/>
            </a:pPr>
            <a:r>
              <a:rPr lang="en-US" sz="2400" dirty="0" smtClean="0"/>
              <a:t>Used for Urinary Tract Infection (UTI), Burns and Eye infections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819400" y="457200"/>
            <a:ext cx="3505200" cy="523220"/>
          </a:xfrm>
          <a:prstGeom prst="rect">
            <a:avLst/>
          </a:prstGeom>
          <a:noFill/>
        </p:spPr>
        <p:txBody>
          <a:bodyPr wrap="square" rtlCol="0">
            <a:spAutoFit/>
          </a:bodyPr>
          <a:lstStyle/>
          <a:p>
            <a:pPr algn="ctr"/>
            <a:r>
              <a:rPr lang="en-US" sz="2800" b="1" dirty="0" smtClean="0"/>
              <a:t>Fluoroquinolones</a:t>
            </a:r>
            <a:endParaRPr lang="en-US" sz="2800" b="1" dirty="0"/>
          </a:p>
        </p:txBody>
      </p:sp>
      <p:sp>
        <p:nvSpPr>
          <p:cNvPr id="3" name="Rounded Rectangle 2"/>
          <p:cNvSpPr/>
          <p:nvPr/>
        </p:nvSpPr>
        <p:spPr>
          <a:xfrm>
            <a:off x="990600" y="2514600"/>
            <a:ext cx="2438400" cy="1524000"/>
          </a:xfrm>
          <a:prstGeom prst="roundRect">
            <a:avLst/>
          </a:prstGeom>
          <a:blipFill rotWithShape="0">
            <a:blip r:embed="rId2"/>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 name="TextBox 3"/>
          <p:cNvSpPr txBox="1"/>
          <p:nvPr/>
        </p:nvSpPr>
        <p:spPr>
          <a:xfrm>
            <a:off x="3581400" y="1676400"/>
            <a:ext cx="4800600" cy="3416320"/>
          </a:xfrm>
          <a:prstGeom prst="rect">
            <a:avLst/>
          </a:prstGeom>
          <a:noFill/>
        </p:spPr>
        <p:txBody>
          <a:bodyPr wrap="square" rtlCol="0">
            <a:spAutoFit/>
          </a:bodyPr>
          <a:lstStyle/>
          <a:p>
            <a:pPr>
              <a:buFont typeface="Arial" pitchFamily="34" charset="0"/>
              <a:buChar char="•"/>
            </a:pPr>
            <a:r>
              <a:rPr lang="en-US" sz="2400" dirty="0" smtClean="0"/>
              <a:t>Drug name ends with “floxacin”. For example: Ciprofloxacin, Levofloxacin</a:t>
            </a:r>
          </a:p>
          <a:p>
            <a:pPr>
              <a:buFont typeface="Arial" pitchFamily="34" charset="0"/>
              <a:buChar char="•"/>
            </a:pPr>
            <a:endParaRPr lang="en-US" sz="2400" dirty="0" smtClean="0"/>
          </a:p>
          <a:p>
            <a:pPr>
              <a:buFont typeface="Arial" pitchFamily="34" charset="0"/>
              <a:buChar char="•"/>
            </a:pPr>
            <a:r>
              <a:rPr lang="en-US" sz="2400" dirty="0" smtClean="0"/>
              <a:t>Covers both gram positive and gram negative bacteria</a:t>
            </a:r>
          </a:p>
          <a:p>
            <a:pPr>
              <a:buFont typeface="Arial" pitchFamily="34" charset="0"/>
              <a:buChar char="•"/>
            </a:pPr>
            <a:endParaRPr lang="en-US" sz="2400" dirty="0" smtClean="0"/>
          </a:p>
          <a:p>
            <a:pPr>
              <a:buFont typeface="Arial" pitchFamily="34" charset="0"/>
              <a:buChar char="•"/>
            </a:pPr>
            <a:r>
              <a:rPr lang="en-US" sz="2400" dirty="0" smtClean="0"/>
              <a:t>Inhibits bacterial DNA replication. </a:t>
            </a:r>
          </a:p>
          <a:p>
            <a:pPr>
              <a:buFont typeface="Arial" pitchFamily="34" charset="0"/>
              <a:buChar char="•"/>
            </a:pPr>
            <a:endParaRPr lang="en-US" sz="2400" dirty="0" smtClean="0"/>
          </a:p>
          <a:p>
            <a:pPr>
              <a:buFont typeface="Arial" pitchFamily="34" charset="0"/>
              <a:buChar char="•"/>
            </a:pPr>
            <a:r>
              <a:rPr lang="en-US" sz="2400" dirty="0" smtClean="0"/>
              <a:t>Used for respiratory and UTI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685800" y="2209800"/>
            <a:ext cx="2362200" cy="2133600"/>
          </a:xfrm>
          <a:prstGeom prst="roundRect">
            <a:avLst/>
          </a:prstGeom>
          <a:blipFill rotWithShape="0">
            <a:blip r:embed="rId2"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 name="TextBox 2"/>
          <p:cNvSpPr txBox="1"/>
          <p:nvPr/>
        </p:nvSpPr>
        <p:spPr>
          <a:xfrm>
            <a:off x="2819400" y="533400"/>
            <a:ext cx="3124200" cy="461665"/>
          </a:xfrm>
          <a:prstGeom prst="rect">
            <a:avLst/>
          </a:prstGeom>
          <a:noFill/>
        </p:spPr>
        <p:txBody>
          <a:bodyPr wrap="square" rtlCol="0">
            <a:spAutoFit/>
          </a:bodyPr>
          <a:lstStyle/>
          <a:p>
            <a:pPr algn="ctr"/>
            <a:r>
              <a:rPr lang="en-US" sz="2400" b="1" dirty="0" smtClean="0"/>
              <a:t>Macrolides</a:t>
            </a:r>
            <a:endParaRPr lang="en-US" sz="2400" b="1" dirty="0"/>
          </a:p>
        </p:txBody>
      </p:sp>
      <p:sp>
        <p:nvSpPr>
          <p:cNvPr id="4" name="TextBox 3"/>
          <p:cNvSpPr txBox="1"/>
          <p:nvPr/>
        </p:nvSpPr>
        <p:spPr>
          <a:xfrm>
            <a:off x="3124200" y="1371600"/>
            <a:ext cx="5562600" cy="4708981"/>
          </a:xfrm>
          <a:prstGeom prst="rect">
            <a:avLst/>
          </a:prstGeom>
          <a:noFill/>
        </p:spPr>
        <p:txBody>
          <a:bodyPr wrap="square" rtlCol="0">
            <a:spAutoFit/>
          </a:bodyPr>
          <a:lstStyle/>
          <a:p>
            <a:pPr>
              <a:buFont typeface="Arial" pitchFamily="34" charset="0"/>
              <a:buChar char="•"/>
            </a:pPr>
            <a:r>
              <a:rPr lang="en-US" sz="2400" dirty="0" smtClean="0"/>
              <a:t>Ends with the name : “thromycin”. For example , Azethromycin, Erythromycin</a:t>
            </a:r>
          </a:p>
          <a:p>
            <a:pPr>
              <a:buFont typeface="Arial" pitchFamily="34" charset="0"/>
              <a:buChar char="•"/>
            </a:pPr>
            <a:endParaRPr lang="en-US" sz="2400" dirty="0" smtClean="0"/>
          </a:p>
          <a:p>
            <a:pPr>
              <a:buFont typeface="Arial" pitchFamily="34" charset="0"/>
              <a:buChar char="•"/>
            </a:pPr>
            <a:r>
              <a:rPr lang="en-US" sz="2400" dirty="0" smtClean="0"/>
              <a:t>Attacks only gram positive bacteria</a:t>
            </a:r>
          </a:p>
          <a:p>
            <a:pPr>
              <a:buFont typeface="Arial" pitchFamily="34" charset="0"/>
              <a:buChar char="•"/>
            </a:pPr>
            <a:endParaRPr lang="en-US" sz="2400" dirty="0" smtClean="0"/>
          </a:p>
          <a:p>
            <a:pPr>
              <a:buFont typeface="Arial" pitchFamily="34" charset="0"/>
              <a:buChar char="•"/>
            </a:pPr>
            <a:r>
              <a:rPr lang="en-US" sz="2400" dirty="0" smtClean="0"/>
              <a:t>Inhibits bacterial protein synthesis by binding with 50 s subunit of ribosome.</a:t>
            </a:r>
          </a:p>
          <a:p>
            <a:pPr>
              <a:buFont typeface="Arial" pitchFamily="34" charset="0"/>
              <a:buChar char="•"/>
            </a:pPr>
            <a:endParaRPr lang="en-US" sz="2400" dirty="0" smtClean="0"/>
          </a:p>
          <a:p>
            <a:pPr>
              <a:buFont typeface="Arial" pitchFamily="34" charset="0"/>
              <a:buChar char="•"/>
            </a:pPr>
            <a:r>
              <a:rPr lang="en-US" sz="2400" dirty="0" smtClean="0"/>
              <a:t>Used for pneumonia, sinucites, UTI, inner throat infection, STD. </a:t>
            </a:r>
          </a:p>
          <a:p>
            <a:endParaRPr lang="en-US" sz="2400" dirty="0" smtClean="0"/>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609600" y="2667000"/>
            <a:ext cx="1600200" cy="1219200"/>
          </a:xfrm>
          <a:prstGeom prst="roundRect">
            <a:avLst/>
          </a:prstGeom>
          <a:blipFill rotWithShape="0">
            <a:blip r:embed="rId2"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 name="TextBox 2"/>
          <p:cNvSpPr txBox="1"/>
          <p:nvPr/>
        </p:nvSpPr>
        <p:spPr>
          <a:xfrm>
            <a:off x="2743200" y="381000"/>
            <a:ext cx="3200400" cy="523220"/>
          </a:xfrm>
          <a:prstGeom prst="rect">
            <a:avLst/>
          </a:prstGeom>
          <a:noFill/>
        </p:spPr>
        <p:txBody>
          <a:bodyPr wrap="square" rtlCol="0">
            <a:spAutoFit/>
          </a:bodyPr>
          <a:lstStyle/>
          <a:p>
            <a:pPr algn="ctr"/>
            <a:r>
              <a:rPr lang="en-US" sz="2800" b="1" dirty="0" smtClean="0"/>
              <a:t>Carbapenems</a:t>
            </a:r>
            <a:endParaRPr lang="en-US" sz="2800" b="1" dirty="0"/>
          </a:p>
        </p:txBody>
      </p:sp>
      <p:sp>
        <p:nvSpPr>
          <p:cNvPr id="4" name="TextBox 3"/>
          <p:cNvSpPr txBox="1"/>
          <p:nvPr/>
        </p:nvSpPr>
        <p:spPr>
          <a:xfrm>
            <a:off x="3886200" y="1371600"/>
            <a:ext cx="4267200" cy="5909310"/>
          </a:xfrm>
          <a:prstGeom prst="rect">
            <a:avLst/>
          </a:prstGeom>
          <a:noFill/>
        </p:spPr>
        <p:txBody>
          <a:bodyPr wrap="square" rtlCol="0">
            <a:spAutoFit/>
          </a:bodyPr>
          <a:lstStyle/>
          <a:p>
            <a:pPr>
              <a:buFont typeface="Arial" pitchFamily="34" charset="0"/>
              <a:buChar char="•"/>
            </a:pPr>
            <a:r>
              <a:rPr lang="en-US" sz="2400" dirty="0" smtClean="0"/>
              <a:t>Name ends with “penems”. Examples are like Meropenem, Ertapenem</a:t>
            </a:r>
          </a:p>
          <a:p>
            <a:pPr>
              <a:buFont typeface="Arial" pitchFamily="34" charset="0"/>
              <a:buChar char="•"/>
            </a:pPr>
            <a:endParaRPr lang="en-US" sz="2400" dirty="0" smtClean="0"/>
          </a:p>
          <a:p>
            <a:pPr>
              <a:buFont typeface="Arial" pitchFamily="34" charset="0"/>
              <a:buChar char="•"/>
            </a:pPr>
            <a:r>
              <a:rPr lang="en-US" sz="2400" dirty="0" smtClean="0"/>
              <a:t>Covers both gram positive and gram negative bactera</a:t>
            </a:r>
          </a:p>
          <a:p>
            <a:pPr>
              <a:buFont typeface="Arial" pitchFamily="34" charset="0"/>
              <a:buChar char="•"/>
            </a:pPr>
            <a:endParaRPr lang="en-US" sz="2400" dirty="0" smtClean="0"/>
          </a:p>
          <a:p>
            <a:pPr>
              <a:buFont typeface="Arial" pitchFamily="34" charset="0"/>
              <a:buChar char="•"/>
            </a:pPr>
            <a:r>
              <a:rPr lang="en-US" sz="2400" dirty="0" smtClean="0"/>
              <a:t>Inhibits bacterial cell wall synthesis</a:t>
            </a:r>
          </a:p>
          <a:p>
            <a:pPr>
              <a:buFont typeface="Arial" pitchFamily="34" charset="0"/>
              <a:buChar char="•"/>
            </a:pPr>
            <a:endParaRPr lang="en-US" sz="2400" dirty="0" smtClean="0"/>
          </a:p>
          <a:p>
            <a:pPr>
              <a:buFont typeface="Arial" pitchFamily="34" charset="0"/>
              <a:buChar char="•"/>
            </a:pPr>
            <a:r>
              <a:rPr lang="en-US" sz="2400" dirty="0" smtClean="0"/>
              <a:t>Used for UTI and Abdomen infections</a:t>
            </a:r>
          </a:p>
          <a:p>
            <a:pPr>
              <a:buFont typeface="Arial" pitchFamily="34" charset="0"/>
              <a:buChar char="•"/>
            </a:pPr>
            <a:endParaRPr lang="en-US" dirty="0" smtClean="0"/>
          </a:p>
          <a:p>
            <a:endParaRPr lang="en-US" dirty="0" smtClean="0"/>
          </a:p>
          <a:p>
            <a:endParaRPr lang="en-US" dirty="0" smtClean="0"/>
          </a:p>
          <a:p>
            <a:endParaRPr lang="en-US" dirty="0" smtClean="0"/>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609600" y="2438400"/>
            <a:ext cx="2362200" cy="1847717"/>
          </a:xfrm>
          <a:prstGeom prst="roundRect">
            <a:avLst/>
          </a:prstGeom>
          <a:blipFill rotWithShape="0">
            <a:blip r:embed="rId2"/>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 name="TextBox 2"/>
          <p:cNvSpPr txBox="1"/>
          <p:nvPr/>
        </p:nvSpPr>
        <p:spPr>
          <a:xfrm>
            <a:off x="2743200" y="609600"/>
            <a:ext cx="3429000" cy="584775"/>
          </a:xfrm>
          <a:prstGeom prst="rect">
            <a:avLst/>
          </a:prstGeom>
          <a:noFill/>
        </p:spPr>
        <p:txBody>
          <a:bodyPr wrap="square" rtlCol="0">
            <a:spAutoFit/>
          </a:bodyPr>
          <a:lstStyle/>
          <a:p>
            <a:pPr algn="ctr"/>
            <a:r>
              <a:rPr lang="en-US" sz="3200" dirty="0" smtClean="0"/>
              <a:t>Lincosides</a:t>
            </a:r>
            <a:endParaRPr lang="en-US" sz="3200" dirty="0"/>
          </a:p>
        </p:txBody>
      </p:sp>
      <p:sp>
        <p:nvSpPr>
          <p:cNvPr id="4" name="TextBox 3"/>
          <p:cNvSpPr txBox="1"/>
          <p:nvPr/>
        </p:nvSpPr>
        <p:spPr>
          <a:xfrm>
            <a:off x="3810000" y="2362200"/>
            <a:ext cx="4953000" cy="3416320"/>
          </a:xfrm>
          <a:prstGeom prst="rect">
            <a:avLst/>
          </a:prstGeom>
          <a:noFill/>
        </p:spPr>
        <p:txBody>
          <a:bodyPr wrap="square" rtlCol="0">
            <a:spAutoFit/>
          </a:bodyPr>
          <a:lstStyle/>
          <a:p>
            <a:pPr>
              <a:buFont typeface="Arial" pitchFamily="34" charset="0"/>
              <a:buChar char="•"/>
            </a:pPr>
            <a:r>
              <a:rPr lang="en-US" sz="2400" dirty="0" smtClean="0"/>
              <a:t>Ends with mycin</a:t>
            </a:r>
          </a:p>
          <a:p>
            <a:pPr>
              <a:buFont typeface="Arial" pitchFamily="34" charset="0"/>
              <a:buChar char="•"/>
            </a:pPr>
            <a:endParaRPr lang="en-US" sz="2400" dirty="0" smtClean="0"/>
          </a:p>
          <a:p>
            <a:pPr>
              <a:buFont typeface="Arial" pitchFamily="34" charset="0"/>
              <a:buChar char="•"/>
            </a:pPr>
            <a:r>
              <a:rPr lang="en-US" sz="2400" dirty="0" smtClean="0"/>
              <a:t>Only for gram positive bacteria</a:t>
            </a:r>
          </a:p>
          <a:p>
            <a:pPr>
              <a:buFont typeface="Arial" pitchFamily="34" charset="0"/>
              <a:buChar char="•"/>
            </a:pPr>
            <a:endParaRPr lang="en-US" sz="2400" dirty="0" smtClean="0"/>
          </a:p>
          <a:p>
            <a:pPr>
              <a:buFont typeface="Arial" pitchFamily="34" charset="0"/>
              <a:buChar char="•"/>
            </a:pPr>
            <a:r>
              <a:rPr lang="en-US" sz="2400" dirty="0" smtClean="0"/>
              <a:t>Attacks the 50 s subunit of ribosome inhibiting bacterial protein sunthesis</a:t>
            </a:r>
          </a:p>
          <a:p>
            <a:pPr>
              <a:buFont typeface="Arial" pitchFamily="34" charset="0"/>
              <a:buChar char="•"/>
            </a:pPr>
            <a:endParaRPr lang="en-US" sz="2400" dirty="0" smtClean="0"/>
          </a:p>
          <a:p>
            <a:pPr>
              <a:buFont typeface="Arial" pitchFamily="34" charset="0"/>
              <a:buChar char="•"/>
            </a:pPr>
            <a:r>
              <a:rPr lang="en-US" sz="2400" dirty="0" smtClean="0"/>
              <a:t>Used for skin, bone and lung infections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762000" y="1828800"/>
            <a:ext cx="3048000" cy="3276600"/>
          </a:xfrm>
          <a:prstGeom prst="roundRect">
            <a:avLst/>
          </a:prstGeom>
          <a:blipFill rotWithShape="0">
            <a:blip r:embed="rId2"/>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 name="TextBox 2"/>
          <p:cNvSpPr txBox="1"/>
          <p:nvPr/>
        </p:nvSpPr>
        <p:spPr>
          <a:xfrm>
            <a:off x="2743200" y="533400"/>
            <a:ext cx="2895600" cy="523220"/>
          </a:xfrm>
          <a:prstGeom prst="rect">
            <a:avLst/>
          </a:prstGeom>
          <a:noFill/>
        </p:spPr>
        <p:txBody>
          <a:bodyPr wrap="square" rtlCol="0">
            <a:spAutoFit/>
          </a:bodyPr>
          <a:lstStyle/>
          <a:p>
            <a:pPr algn="ctr"/>
            <a:r>
              <a:rPr lang="en-US" sz="2800" dirty="0" smtClean="0"/>
              <a:t>Glycopeptides</a:t>
            </a:r>
            <a:endParaRPr lang="en-US" sz="2800" dirty="0"/>
          </a:p>
        </p:txBody>
      </p:sp>
      <p:sp>
        <p:nvSpPr>
          <p:cNvPr id="4" name="TextBox 3"/>
          <p:cNvSpPr txBox="1"/>
          <p:nvPr/>
        </p:nvSpPr>
        <p:spPr>
          <a:xfrm>
            <a:off x="4495800" y="1524000"/>
            <a:ext cx="3810000" cy="3416320"/>
          </a:xfrm>
          <a:prstGeom prst="rect">
            <a:avLst/>
          </a:prstGeom>
          <a:noFill/>
        </p:spPr>
        <p:txBody>
          <a:bodyPr wrap="square" rtlCol="0">
            <a:spAutoFit/>
          </a:bodyPr>
          <a:lstStyle/>
          <a:p>
            <a:pPr>
              <a:buFont typeface="Arial" pitchFamily="34" charset="0"/>
              <a:buChar char="•"/>
            </a:pPr>
            <a:r>
              <a:rPr lang="en-US" dirty="0" smtClean="0"/>
              <a:t> </a:t>
            </a:r>
            <a:r>
              <a:rPr lang="en-US" sz="2400" dirty="0" smtClean="0"/>
              <a:t>This also ends with mycin:</a:t>
            </a:r>
          </a:p>
          <a:p>
            <a:pPr>
              <a:buFont typeface="Arial" pitchFamily="34" charset="0"/>
              <a:buChar char="•"/>
            </a:pPr>
            <a:r>
              <a:rPr lang="en-US" sz="2400" dirty="0" smtClean="0"/>
              <a:t> For example </a:t>
            </a:r>
            <a:r>
              <a:rPr lang="en-US" sz="2400" dirty="0" err="1" smtClean="0"/>
              <a:t>Vancomycin</a:t>
            </a:r>
            <a:endParaRPr lang="en-US" sz="2400" dirty="0" smtClean="0"/>
          </a:p>
          <a:p>
            <a:pPr>
              <a:buFont typeface="Arial" pitchFamily="34" charset="0"/>
              <a:buChar char="•"/>
            </a:pPr>
            <a:r>
              <a:rPr lang="en-US" sz="2400" dirty="0" smtClean="0"/>
              <a:t>Used for only gram positive bacteria</a:t>
            </a:r>
          </a:p>
          <a:p>
            <a:pPr>
              <a:buFont typeface="Arial" pitchFamily="34" charset="0"/>
              <a:buChar char="•"/>
            </a:pPr>
            <a:r>
              <a:rPr lang="en-US" sz="2400" dirty="0" smtClean="0"/>
              <a:t>Inhibits bacterial cell wall synthesis</a:t>
            </a:r>
          </a:p>
          <a:p>
            <a:pPr>
              <a:buFont typeface="Arial" pitchFamily="34" charset="0"/>
              <a:buChar char="•"/>
            </a:pPr>
            <a:r>
              <a:rPr lang="en-US" sz="2400" dirty="0" smtClean="0"/>
              <a:t>Used for skin and cardioinfections </a:t>
            </a:r>
          </a:p>
          <a:p>
            <a:r>
              <a:rPr lang="en-US" sz="2400" dirty="0" smtClean="0"/>
              <a:t> </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2653</Words>
  <Application>Microsoft Office PowerPoint</Application>
  <PresentationFormat>On-screen Show (4:3)</PresentationFormat>
  <Paragraphs>470</Paragraphs>
  <Slides>78</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78</vt:i4>
      </vt:variant>
    </vt:vector>
  </HeadingPairs>
  <TitlesOfParts>
    <vt:vector size="80" baseType="lpstr">
      <vt:lpstr>Office Theme</vt:lpstr>
      <vt:lpstr>CS ChemDraw Drawing</vt:lpstr>
      <vt:lpstr>Drugs and Pharmaceuticals</vt:lpstr>
      <vt:lpstr>What are Drugs ?</vt:lpstr>
      <vt:lpstr>Are all biologically active agents drugs? </vt:lpstr>
      <vt:lpstr>Antiseptics and Disinfectants</vt:lpstr>
      <vt:lpstr>Slide 5</vt:lpstr>
      <vt:lpstr>How drugs are invented?</vt:lpstr>
      <vt:lpstr>Drugs Classification</vt:lpstr>
      <vt:lpstr>Anesthetic</vt:lpstr>
      <vt:lpstr> Neurologically active drugs  </vt:lpstr>
      <vt:lpstr>Neurologically active drugs </vt:lpstr>
      <vt:lpstr>Analgesics</vt:lpstr>
      <vt:lpstr>Aspirin</vt:lpstr>
      <vt:lpstr>Synthesis </vt:lpstr>
      <vt:lpstr>Mode of action of Aspirin</vt:lpstr>
      <vt:lpstr>Paracetamol mode of action (Acetamenophen)</vt:lpstr>
      <vt:lpstr>Synthesis of Paracetamol</vt:lpstr>
      <vt:lpstr>Mechanism</vt:lpstr>
      <vt:lpstr>Synthesis of Paracetamol</vt:lpstr>
      <vt:lpstr>Paracetamol mode of action (Acetamenophen)</vt:lpstr>
      <vt:lpstr>Slide 20</vt:lpstr>
      <vt:lpstr>Slide 21</vt:lpstr>
      <vt:lpstr>Ibuprofen</vt:lpstr>
      <vt:lpstr>The Boot’s synthesis</vt:lpstr>
      <vt:lpstr>The Boot’s Synthesis (Cont..)</vt:lpstr>
      <vt:lpstr>Mechanism</vt:lpstr>
      <vt:lpstr>Disadvantage of Boot’s process</vt:lpstr>
      <vt:lpstr>Greener synthesis than Boot: The Boots-Hoechst-Celanese  </vt:lpstr>
      <vt:lpstr>The Synthesis of S-Ibuprofen</vt:lpstr>
      <vt:lpstr>Cardiovascular drugs</vt:lpstr>
      <vt:lpstr>Beta Blocker</vt:lpstr>
      <vt:lpstr>ACE (Angiotensin Converting Enzyme) Inhibitors</vt:lpstr>
      <vt:lpstr>Cardiovascular drugs cont..</vt:lpstr>
      <vt:lpstr>Cardiovascular drugs: cont..</vt:lpstr>
      <vt:lpstr>Cardiovascular Drugs cont..</vt:lpstr>
      <vt:lpstr>Anti Bacterial Drugs: The Sulphonamides</vt:lpstr>
      <vt:lpstr>Slide 36</vt:lpstr>
      <vt:lpstr>Slide 37</vt:lpstr>
      <vt:lpstr>Slide 38</vt:lpstr>
      <vt:lpstr>Slide 39</vt:lpstr>
      <vt:lpstr>Slide 40</vt:lpstr>
      <vt:lpstr>Slide 41</vt:lpstr>
      <vt:lpstr>Slide 42</vt:lpstr>
      <vt:lpstr>Slide 43</vt:lpstr>
      <vt:lpstr>Anti Leprosy Drug</vt:lpstr>
      <vt:lpstr>Action of Micobacterium leprae</vt:lpstr>
      <vt:lpstr>Action of M. leprae</vt:lpstr>
      <vt:lpstr>Use of sulpha-drug</vt:lpstr>
      <vt:lpstr>Synthesis</vt:lpstr>
      <vt:lpstr>Mechanism of Action</vt:lpstr>
      <vt:lpstr>Anti-HIV drug</vt:lpstr>
      <vt:lpstr>Slide 51</vt:lpstr>
      <vt:lpstr>Antigen and Antibody</vt:lpstr>
      <vt:lpstr>Immunity: Antigen and Antibody</vt:lpstr>
      <vt:lpstr>Immunity</vt:lpstr>
      <vt:lpstr>Types of HIV drugs</vt:lpstr>
      <vt:lpstr>Anti HIV Drug: Zidovudine  AZidoThymidine (AZT)</vt:lpstr>
      <vt:lpstr>Retro virus and RNA Virus</vt:lpstr>
      <vt:lpstr>HIV virus structure</vt:lpstr>
      <vt:lpstr>Chain growth of RNA</vt:lpstr>
      <vt:lpstr>Mechanism of action of AZT Zidovudine</vt:lpstr>
      <vt:lpstr>Synthesis</vt:lpstr>
      <vt:lpstr>Anti Malarial Drug</vt:lpstr>
      <vt:lpstr>Malaria: How does it happen?</vt:lpstr>
      <vt:lpstr>Degradation of Hemoglobin to Heme and Hemozoin formation</vt:lpstr>
      <vt:lpstr>Quinine: Mechanism</vt:lpstr>
      <vt:lpstr>Chloroquine synthesis</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Drugs and Pharmaceuticals</dc:title>
  <dc:creator>ABIR</dc:creator>
  <cp:lastModifiedBy>ABIR</cp:lastModifiedBy>
  <cp:revision>10</cp:revision>
  <dcterms:created xsi:type="dcterms:W3CDTF">2006-08-16T00:00:00Z</dcterms:created>
  <dcterms:modified xsi:type="dcterms:W3CDTF">2024-03-17T14:11:24Z</dcterms:modified>
</cp:coreProperties>
</file>