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  <p:sldId id="258" r:id="rId7"/>
    <p:sldId id="262" r:id="rId8"/>
    <p:sldId id="263" r:id="rId9"/>
    <p:sldId id="264" r:id="rId10"/>
    <p:sldId id="265" r:id="rId11"/>
    <p:sldId id="267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olysaccharide" TargetMode="External"/><Relationship Id="rId3" Type="http://schemas.openxmlformats.org/officeDocument/2006/relationships/hyperlink" Target="https://en.wikipedia.org/wiki/Structure" TargetMode="External"/><Relationship Id="rId7" Type="http://schemas.openxmlformats.org/officeDocument/2006/relationships/hyperlink" Target="https://en.wikipedia.org/wiki/Peptide" TargetMode="External"/><Relationship Id="rId2" Type="http://schemas.openxmlformats.org/officeDocument/2006/relationships/hyperlink" Target="https://en.wikipedia.org/wiki/Molecu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Protein" TargetMode="External"/><Relationship Id="rId5" Type="http://schemas.openxmlformats.org/officeDocument/2006/relationships/hyperlink" Target="https://en.wikipedia.org/wiki/T-cell_receptor" TargetMode="External"/><Relationship Id="rId4" Type="http://schemas.openxmlformats.org/officeDocument/2006/relationships/hyperlink" Target="https://en.wikipedia.org/wiki/Antibody" TargetMode="External"/><Relationship Id="rId9" Type="http://schemas.openxmlformats.org/officeDocument/2006/relationships/hyperlink" Target="https://en.wikipedia.org/wiki/Lipid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athogenic_bacteria" TargetMode="External"/><Relationship Id="rId3" Type="http://schemas.openxmlformats.org/officeDocument/2006/relationships/hyperlink" Target="https://en.wikipedia.org/wiki/Antigen-presenting_cell" TargetMode="External"/><Relationship Id="rId7" Type="http://schemas.openxmlformats.org/officeDocument/2006/relationships/hyperlink" Target="https://en.wikipedia.org/wiki/Immune_syste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Protein" TargetMode="External"/><Relationship Id="rId5" Type="http://schemas.openxmlformats.org/officeDocument/2006/relationships/hyperlink" Target="https://en.wikipedia.org/wiki/Antibody" TargetMode="External"/><Relationship Id="rId4" Type="http://schemas.openxmlformats.org/officeDocument/2006/relationships/hyperlink" Target="https://en.wikipedia.org/wiki/Histocompatibility_molecule" TargetMode="External"/><Relationship Id="rId9" Type="http://schemas.openxmlformats.org/officeDocument/2006/relationships/hyperlink" Target="https://en.wikipedia.org/wiki/Viral_disease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Antigen_processing" TargetMode="External"/><Relationship Id="rId3" Type="http://schemas.openxmlformats.org/officeDocument/2006/relationships/hyperlink" Target="https://en.wikipedia.org/wiki/Glycoprotein" TargetMode="External"/><Relationship Id="rId7" Type="http://schemas.openxmlformats.org/officeDocument/2006/relationships/hyperlink" Target="https://en.wikipedia.org/wiki/Antigen-presenting_cell" TargetMode="External"/><Relationship Id="rId2" Type="http://schemas.openxmlformats.org/officeDocument/2006/relationships/hyperlink" Target="https://en.wikipedia.org/wiki/Cluster_of_differenti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T_cell_receptor" TargetMode="External"/><Relationship Id="rId5" Type="http://schemas.openxmlformats.org/officeDocument/2006/relationships/hyperlink" Target="https://en.wikipedia.org/wiki/T-cell_receptor" TargetMode="External"/><Relationship Id="rId4" Type="http://schemas.openxmlformats.org/officeDocument/2006/relationships/hyperlink" Target="https://en.wikipedia.org/wiki/Co-receptor" TargetMode="Externa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4114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Dr. Abir B. Majumder (Ph.D., IIT Delhi)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Project Scientist IIT Delhi (2009-2010)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Lecturer IIIT Hyderabad(2010-2015)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Assistant Professor, KGT Mahavidyalaya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(2015 onwards)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9906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Pharmaceutical Chemistry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924800" cy="914400"/>
          </a:xfrm>
        </p:spPr>
        <p:txBody>
          <a:bodyPr/>
          <a:lstStyle/>
          <a:p>
            <a:r>
              <a:rPr lang="en-US" b="1" dirty="0" smtClean="0"/>
              <a:t>Anti-HIV drug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Human Immune Deficiency Virus infection causes AIDS (Acquired Immune Deficiency Syndrome)</a:t>
            </a:r>
          </a:p>
          <a:p>
            <a:r>
              <a:rPr lang="en-US" dirty="0" smtClean="0"/>
              <a:t>The infection causes the depletion of CD4 lymphocytes</a:t>
            </a:r>
          </a:p>
          <a:p>
            <a:r>
              <a:rPr lang="en-US" dirty="0" smtClean="0"/>
              <a:t>Lack of lymphocytes leads to immune deficiency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Blood Cell - The Definitive Guide | Biology Dictiona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05" y="228600"/>
            <a:ext cx="8946794" cy="61363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Antigen and Antibody</a:t>
            </a:r>
            <a:endParaRPr lang="en-US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4142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dirty="0" smtClean="0"/>
              <a:t>   </a:t>
            </a:r>
            <a:r>
              <a:rPr lang="en-US" sz="2800" b="1" dirty="0" smtClean="0"/>
              <a:t>Antigen</a:t>
            </a:r>
            <a:r>
              <a:rPr lang="en-US" sz="2800" dirty="0" smtClean="0"/>
              <a:t> (</a:t>
            </a:r>
            <a:r>
              <a:rPr lang="en-US" sz="2800" b="1" dirty="0" smtClean="0"/>
              <a:t>Ag</a:t>
            </a:r>
            <a:r>
              <a:rPr lang="en-US" sz="2800" dirty="0" smtClean="0"/>
              <a:t>) is a </a:t>
            </a:r>
            <a:r>
              <a:rPr lang="en-US" sz="2800" dirty="0" smtClean="0">
                <a:hlinkClick r:id="rId2" tooltip="Molecule"/>
              </a:rPr>
              <a:t>molecule</a:t>
            </a:r>
            <a:r>
              <a:rPr lang="en-US" sz="2800" dirty="0" smtClean="0"/>
              <a:t> or molecular </a:t>
            </a:r>
            <a:r>
              <a:rPr lang="en-US" sz="2800" dirty="0" smtClean="0">
                <a:hlinkClick r:id="rId3" tooltip="Structure"/>
              </a:rPr>
              <a:t>structure</a:t>
            </a:r>
            <a:r>
              <a:rPr lang="en-US" sz="2800" dirty="0" smtClean="0"/>
              <a:t> or any foreign particulate matter that can bind to a specific </a:t>
            </a:r>
            <a:r>
              <a:rPr lang="en-US" sz="2800" dirty="0" smtClean="0">
                <a:hlinkClick r:id="rId4" tooltip="Antibody"/>
              </a:rPr>
              <a:t>antibody</a:t>
            </a:r>
            <a:r>
              <a:rPr lang="en-US" sz="2800" dirty="0" smtClean="0"/>
              <a:t> or </a:t>
            </a:r>
            <a:r>
              <a:rPr lang="en-US" sz="2800" dirty="0" smtClean="0">
                <a:hlinkClick r:id="rId5" tooltip="T-cell receptor"/>
              </a:rPr>
              <a:t>T-cell receptor</a:t>
            </a:r>
            <a:r>
              <a:rPr lang="en-US" sz="2800" dirty="0" smtClean="0"/>
              <a:t>.</a:t>
            </a:r>
          </a:p>
          <a:p>
            <a:pPr>
              <a:buNone/>
            </a:pPr>
            <a:r>
              <a:rPr lang="en-US" sz="2800" dirty="0" smtClean="0"/>
              <a:t>  The term </a:t>
            </a:r>
            <a:r>
              <a:rPr lang="en-US" sz="2800" i="1" dirty="0" smtClean="0"/>
              <a:t>antigen</a:t>
            </a:r>
            <a:r>
              <a:rPr lang="en-US" sz="2800" dirty="0" smtClean="0"/>
              <a:t> originally referred to a substance that is an antibody generator.</a:t>
            </a:r>
          </a:p>
          <a:p>
            <a:pPr>
              <a:buNone/>
            </a:pPr>
            <a:r>
              <a:rPr lang="en-US" sz="2800" dirty="0" smtClean="0"/>
              <a:t>   Antigens can be </a:t>
            </a:r>
            <a:r>
              <a:rPr lang="en-US" sz="2800" dirty="0" smtClean="0">
                <a:hlinkClick r:id="rId6" tooltip="Protein"/>
              </a:rPr>
              <a:t>proteins</a:t>
            </a:r>
            <a:r>
              <a:rPr lang="en-US" sz="2800" dirty="0" smtClean="0"/>
              <a:t>, </a:t>
            </a:r>
            <a:r>
              <a:rPr lang="en-US" sz="2800" dirty="0" smtClean="0">
                <a:hlinkClick r:id="rId7" tooltip="Peptide"/>
              </a:rPr>
              <a:t>peptides</a:t>
            </a:r>
            <a:r>
              <a:rPr lang="en-US" sz="2800" dirty="0" smtClean="0"/>
              <a:t> (amino acid chains), </a:t>
            </a:r>
            <a:r>
              <a:rPr lang="en-US" sz="2800" dirty="0" smtClean="0">
                <a:hlinkClick r:id="rId8" tooltip="Polysaccharide"/>
              </a:rPr>
              <a:t>polysaccharides</a:t>
            </a:r>
            <a:r>
              <a:rPr lang="en-US" sz="2800" dirty="0" smtClean="0"/>
              <a:t> (chains of </a:t>
            </a:r>
            <a:r>
              <a:rPr lang="en-US" sz="2800" dirty="0" err="1" smtClean="0"/>
              <a:t>monosaccharides</a:t>
            </a:r>
            <a:r>
              <a:rPr lang="en-US" sz="2800" dirty="0" smtClean="0"/>
              <a:t>/simple sugars), </a:t>
            </a:r>
            <a:r>
              <a:rPr lang="en-US" sz="2800" dirty="0" smtClean="0">
                <a:hlinkClick r:id="rId9" tooltip="Lipid"/>
              </a:rPr>
              <a:t>lipids</a:t>
            </a:r>
            <a:r>
              <a:rPr lang="en-US" sz="2800" dirty="0" smtClean="0"/>
              <a:t>, or nucleic acids, microorganisms including Virus, Bacteria.</a:t>
            </a:r>
            <a:endParaRPr lang="en-US" sz="28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Immunity: Antigen and Antibody</a:t>
            </a:r>
            <a:endParaRPr lang="en-US" dirty="0"/>
          </a:p>
        </p:txBody>
      </p:sp>
      <p:pic>
        <p:nvPicPr>
          <p:cNvPr id="16386" name="Picture 2" descr="https://upload.wikimedia.org/wikipedia/commons/thumb/2/2d/Antibody.svg/800px-Antibody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3733800" cy="52693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343400" y="1524001"/>
            <a:ext cx="441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3" tooltip="Antigen-presenting cell"/>
              </a:rPr>
              <a:t>Antigen-presenting cells</a:t>
            </a:r>
            <a:r>
              <a:rPr lang="en-US" b="1" dirty="0" smtClean="0"/>
              <a:t> present antigens in the form of peptides on </a:t>
            </a:r>
            <a:r>
              <a:rPr lang="en-US" b="1" dirty="0" err="1" smtClean="0">
                <a:hlinkClick r:id="rId4" tooltip="Histocompatibility molecule"/>
              </a:rPr>
              <a:t>histocompatibility</a:t>
            </a:r>
            <a:r>
              <a:rPr lang="en-US" b="1" dirty="0" smtClean="0">
                <a:hlinkClick r:id="rId4" tooltip="Histocompatibility molecule"/>
              </a:rPr>
              <a:t> molecules</a:t>
            </a:r>
            <a:r>
              <a:rPr lang="en-US" b="1" dirty="0" smtClean="0"/>
              <a:t>.  </a:t>
            </a:r>
          </a:p>
          <a:p>
            <a:r>
              <a:rPr lang="en-US" b="1" dirty="0" smtClean="0"/>
              <a:t>The T cells selectively recognize the antigens; depending on the antigen and the type of the </a:t>
            </a:r>
            <a:r>
              <a:rPr lang="en-US" b="1" dirty="0" err="1" smtClean="0"/>
              <a:t>histocompatibility</a:t>
            </a:r>
            <a:r>
              <a:rPr lang="en-US" b="1" dirty="0" smtClean="0"/>
              <a:t> molecule.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19600" y="4724400"/>
            <a:ext cx="441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 </a:t>
            </a:r>
            <a:r>
              <a:rPr lang="en-US" b="1" dirty="0" smtClean="0"/>
              <a:t>antibody</a:t>
            </a:r>
            <a:r>
              <a:rPr lang="en-US" dirty="0" smtClean="0"/>
              <a:t> (</a:t>
            </a:r>
            <a:r>
              <a:rPr lang="en-US" b="1" dirty="0" err="1" smtClean="0"/>
              <a:t>Ab</a:t>
            </a:r>
            <a:r>
              <a:rPr lang="en-US" dirty="0" smtClean="0"/>
              <a:t>), also known as an </a:t>
            </a:r>
            <a:r>
              <a:rPr lang="en-US" b="1" dirty="0" smtClean="0"/>
              <a:t>immunoglobulin</a:t>
            </a:r>
            <a:r>
              <a:rPr lang="en-US" dirty="0" smtClean="0"/>
              <a:t> (</a:t>
            </a:r>
            <a:r>
              <a:rPr lang="en-US" b="1" dirty="0" err="1" smtClean="0"/>
              <a:t>Ig</a:t>
            </a:r>
            <a:r>
              <a:rPr lang="en-US" dirty="0" smtClean="0"/>
              <a:t>),</a:t>
            </a:r>
            <a:r>
              <a:rPr lang="en-US" baseline="30000" dirty="0" smtClean="0">
                <a:hlinkClick r:id="rId5"/>
              </a:rPr>
              <a:t>[1]</a:t>
            </a:r>
            <a:r>
              <a:rPr lang="en-US" dirty="0" smtClean="0"/>
              <a:t> is a large, Y-shaped </a:t>
            </a:r>
            <a:r>
              <a:rPr lang="en-US" dirty="0" smtClean="0">
                <a:hlinkClick r:id="rId6" tooltip="Protein"/>
              </a:rPr>
              <a:t>protein</a:t>
            </a:r>
            <a:r>
              <a:rPr lang="en-US" dirty="0" smtClean="0"/>
              <a:t> used by the </a:t>
            </a:r>
            <a:r>
              <a:rPr lang="en-US" dirty="0" smtClean="0">
                <a:hlinkClick r:id="rId7" tooltip="Immune system"/>
              </a:rPr>
              <a:t>immune system</a:t>
            </a:r>
            <a:r>
              <a:rPr lang="en-US" dirty="0" smtClean="0"/>
              <a:t> to identify and neutralize foreign objects such as </a:t>
            </a:r>
            <a:r>
              <a:rPr lang="en-US" dirty="0" smtClean="0">
                <a:hlinkClick r:id="rId8" tooltip="Pathogenic bacteria"/>
              </a:rPr>
              <a:t>pathogenic bacteria</a:t>
            </a:r>
            <a:r>
              <a:rPr lang="en-US" dirty="0" smtClean="0"/>
              <a:t> and </a:t>
            </a:r>
            <a:r>
              <a:rPr lang="en-US" dirty="0" smtClean="0">
                <a:hlinkClick r:id="rId9" tooltip="Viral disease"/>
              </a:rPr>
              <a:t>viruses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752599"/>
            <a:ext cx="3886200" cy="4724401"/>
          </a:xfrm>
        </p:spPr>
        <p:txBody>
          <a:bodyPr>
            <a:normAutofit fontScale="47500" lnSpcReduction="20000"/>
          </a:bodyPr>
          <a:lstStyle/>
          <a:p>
            <a:r>
              <a:rPr lang="en-US" sz="2200" b="1" dirty="0" smtClean="0"/>
              <a:t>      </a:t>
            </a:r>
            <a:r>
              <a:rPr lang="en-US" sz="4200" b="1" dirty="0" smtClean="0"/>
              <a:t>CD4 (</a:t>
            </a:r>
            <a:r>
              <a:rPr lang="en-US" sz="4200" b="1" u="sng" dirty="0" smtClean="0">
                <a:hlinkClick r:id="rId2"/>
              </a:rPr>
              <a:t>cluster </a:t>
            </a:r>
            <a:r>
              <a:rPr lang="en-US" sz="4200" b="1" u="sng" dirty="0" smtClean="0">
                <a:hlinkClick r:id="rId2"/>
              </a:rPr>
              <a:t>of differentiation</a:t>
            </a:r>
            <a:r>
              <a:rPr lang="en-US" sz="4200" b="1" dirty="0" smtClean="0"/>
              <a:t> 4) is a </a:t>
            </a:r>
            <a:r>
              <a:rPr lang="en-US" sz="4200" b="1" dirty="0" smtClean="0">
                <a:hlinkClick r:id="rId3" tooltip="Glycoprotein"/>
              </a:rPr>
              <a:t>glycoprotein</a:t>
            </a:r>
            <a:r>
              <a:rPr lang="en-US" sz="4200" b="1" dirty="0" smtClean="0"/>
              <a:t> that serves as a </a:t>
            </a:r>
            <a:r>
              <a:rPr lang="en-US" sz="4200" b="1" dirty="0" smtClean="0">
                <a:hlinkClick r:id="rId4" tooltip="Co-receptor"/>
              </a:rPr>
              <a:t>co-receptor</a:t>
            </a:r>
            <a:r>
              <a:rPr lang="en-US" sz="4200" b="1" dirty="0" smtClean="0"/>
              <a:t> for the </a:t>
            </a:r>
            <a:r>
              <a:rPr lang="en-US" sz="4200" b="1" dirty="0" smtClean="0">
                <a:hlinkClick r:id="rId5" tooltip="T-cell receptor"/>
              </a:rPr>
              <a:t>T-cell receptor</a:t>
            </a:r>
            <a:r>
              <a:rPr lang="en-US" sz="4200" b="1" dirty="0" smtClean="0"/>
              <a:t> (TCR). </a:t>
            </a:r>
          </a:p>
          <a:p>
            <a:endParaRPr lang="en-US" sz="4200" b="1" dirty="0" smtClean="0"/>
          </a:p>
          <a:p>
            <a:pPr>
              <a:buNone/>
            </a:pPr>
            <a:endParaRPr lang="en-US" sz="4200" b="1" dirty="0" smtClean="0"/>
          </a:p>
          <a:p>
            <a:r>
              <a:rPr lang="en-US" sz="4200" b="1" dirty="0" smtClean="0"/>
              <a:t>       </a:t>
            </a:r>
            <a:r>
              <a:rPr lang="en-US" sz="4200" b="1" u="sng" dirty="0" smtClean="0"/>
              <a:t>CD4 is a </a:t>
            </a:r>
            <a:r>
              <a:rPr lang="en-US" sz="4200" b="1" u="sng" dirty="0" smtClean="0">
                <a:hlinkClick r:id="rId4" tooltip="Co-receptor"/>
              </a:rPr>
              <a:t>co-receptor</a:t>
            </a:r>
            <a:r>
              <a:rPr lang="en-US" sz="4200" b="1" u="sng" dirty="0" smtClean="0"/>
              <a:t> of the </a:t>
            </a:r>
            <a:r>
              <a:rPr lang="en-US" sz="4200" b="1" u="sng" dirty="0" smtClean="0">
                <a:hlinkClick r:id="rId6" tooltip="T cell receptor"/>
              </a:rPr>
              <a:t>T cell receptor</a:t>
            </a:r>
            <a:r>
              <a:rPr lang="en-US" sz="4200" b="1" u="sng" dirty="0" smtClean="0"/>
              <a:t> (TCR) and assists the latter in communicating with </a:t>
            </a:r>
            <a:r>
              <a:rPr lang="en-US" sz="4200" b="1" u="sng" dirty="0" smtClean="0">
                <a:hlinkClick r:id="rId7" tooltip="Antigen-presenting cell"/>
              </a:rPr>
              <a:t>antigen-presenting cells</a:t>
            </a:r>
            <a:r>
              <a:rPr lang="en-US" sz="4200" b="1" u="sng" dirty="0" smtClean="0"/>
              <a:t> (APC).</a:t>
            </a:r>
          </a:p>
          <a:p>
            <a:pPr>
              <a:buNone/>
            </a:pPr>
            <a:r>
              <a:rPr lang="en-US" sz="4200" dirty="0" smtClean="0"/>
              <a:t>   </a:t>
            </a:r>
          </a:p>
          <a:p>
            <a:r>
              <a:rPr lang="en-US" sz="4200" dirty="0" smtClean="0"/>
              <a:t>        </a:t>
            </a:r>
            <a:r>
              <a:rPr lang="en-US" sz="4200" b="1" dirty="0" smtClean="0"/>
              <a:t>APCs </a:t>
            </a:r>
            <a:r>
              <a:rPr lang="en-US" sz="4200" b="1" dirty="0" smtClean="0">
                <a:hlinkClick r:id="rId8" tooltip="Antigen processing"/>
              </a:rPr>
              <a:t>process</a:t>
            </a:r>
            <a:r>
              <a:rPr lang="en-US" sz="4200" b="1" dirty="0" smtClean="0"/>
              <a:t> antigens and present them to T-cells.</a:t>
            </a:r>
          </a:p>
          <a:p>
            <a:endParaRPr lang="en-US" sz="2200" b="1" dirty="0" smtClean="0"/>
          </a:p>
          <a:p>
            <a:r>
              <a:rPr lang="en-US" sz="2200" b="1" dirty="0" smtClean="0"/>
              <a:t>       </a:t>
            </a:r>
          </a:p>
          <a:p>
            <a:pPr>
              <a:buNone/>
            </a:pPr>
            <a:endParaRPr lang="en-US" sz="1600" b="1" u="sng" dirty="0" smtClean="0"/>
          </a:p>
          <a:p>
            <a:pPr>
              <a:buNone/>
            </a:pPr>
            <a:r>
              <a:rPr lang="en-US" sz="1600" b="1" u="sng" dirty="0" smtClean="0"/>
              <a:t>     </a:t>
            </a:r>
            <a:endParaRPr lang="en-US" sz="1600" b="1" u="sng" dirty="0"/>
          </a:p>
        </p:txBody>
      </p:sp>
      <p:pic>
        <p:nvPicPr>
          <p:cNvPr id="1026" name="Picture 2" descr="https://upload.wikimedia.org/wikipedia/commons/thumb/4/4d/Antigen_presentation.svg/350px-Antigen_presentation.svg.png"/>
          <p:cNvPicPr>
            <a:picLocks noChangeAspect="1" noChangeArrowheads="1"/>
          </p:cNvPicPr>
          <p:nvPr/>
        </p:nvPicPr>
        <p:blipFill>
          <a:blip r:embed="rId9"/>
          <a:srcRect r="49674"/>
          <a:stretch>
            <a:fillRect/>
          </a:stretch>
        </p:blipFill>
        <p:spPr bwMode="auto">
          <a:xfrm>
            <a:off x="762000" y="1524000"/>
            <a:ext cx="3581400" cy="5022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HIV 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1600201"/>
            <a:ext cx="2667000" cy="48005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Reverse Transcriptase Inhibitors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HIV Protease Inhibitors</a:t>
            </a:r>
            <a:endParaRPr lang="en-US" sz="2800" dirty="0"/>
          </a:p>
        </p:txBody>
      </p:sp>
      <p:pic>
        <p:nvPicPr>
          <p:cNvPr id="19458" name="Picture 2" descr="HIV/AIDs in the U.S. - microbewi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7800"/>
            <a:ext cx="4800600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Anti HIV Drug: </a:t>
            </a:r>
            <a:r>
              <a:rPr lang="en-US" dirty="0" err="1" smtClean="0"/>
              <a:t>Zidovudine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>
                <a:solidFill>
                  <a:srgbClr val="00B0F0"/>
                </a:solidFill>
              </a:rPr>
              <a:t>AZ</a:t>
            </a:r>
            <a:r>
              <a:rPr lang="en-US" dirty="0" err="1" smtClean="0"/>
              <a:t>ido</a:t>
            </a:r>
            <a:r>
              <a:rPr lang="en-US" dirty="0" err="1" smtClean="0">
                <a:solidFill>
                  <a:srgbClr val="00B0F0"/>
                </a:solidFill>
              </a:rPr>
              <a:t>T</a:t>
            </a:r>
            <a:r>
              <a:rPr lang="en-US" dirty="0" err="1" smtClean="0"/>
              <a:t>hymidine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(AZT)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0482" name="AutoShape 2" descr="Zidovudine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6" name="Picture 6" descr="Zidovudine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2286000" cy="2478405"/>
          </a:xfrm>
          <a:prstGeom prst="rect">
            <a:avLst/>
          </a:prstGeom>
          <a:noFill/>
        </p:spPr>
      </p:pic>
      <p:pic>
        <p:nvPicPr>
          <p:cNvPr id="20488" name="Picture 8" descr="Zidovir (Zidovudine) Medicines at Rs 160/strip | HIV Drugs | ID: 127822634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724400"/>
            <a:ext cx="2743200" cy="1607515"/>
          </a:xfrm>
          <a:prstGeom prst="rect">
            <a:avLst/>
          </a:prstGeom>
          <a:noFill/>
        </p:spPr>
      </p:pic>
      <p:pic>
        <p:nvPicPr>
          <p:cNvPr id="20490" name="Picture 10" descr="Thymidine - Wikiped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1676400"/>
            <a:ext cx="2057400" cy="222027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5800" y="4267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Zidovudine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0" y="411480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Thymidine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24600" y="25146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Zidovudine</a:t>
            </a:r>
            <a:r>
              <a:rPr lang="en-US" dirty="0" smtClean="0"/>
              <a:t> is structurally similar to </a:t>
            </a:r>
            <a:r>
              <a:rPr lang="en-US" dirty="0" err="1" smtClean="0"/>
              <a:t>Thymidine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Retro virus and RNA Virus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1447800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Most RNA viruses reproduce by inserting RNA into the host cell. The RNA contains the instructions for making copies of the virus. 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A retrovirus is an RNA virus, but instead of inserting the RNA directly into the cell, it first converts it into DNA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4419600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HIV genome consists of </a:t>
            </a:r>
            <a:r>
              <a:rPr lang="en-US" b="1" dirty="0" smtClean="0"/>
              <a:t>two identical single-stranded RNA molecules</a:t>
            </a:r>
            <a:r>
              <a:rPr lang="en-US" dirty="0" smtClean="0"/>
              <a:t> that are enclosed within the core of the virus particle.</a:t>
            </a:r>
            <a:endParaRPr lang="en-US" dirty="0"/>
          </a:p>
        </p:txBody>
      </p:sp>
      <p:pic>
        <p:nvPicPr>
          <p:cNvPr id="21506" name="Picture 2" descr="Describe the structure of HIV with diagram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743200"/>
            <a:ext cx="2900934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HIV virus structure</a:t>
            </a:r>
            <a:endParaRPr lang="en-US" dirty="0"/>
          </a:p>
        </p:txBody>
      </p:sp>
      <p:sp>
        <p:nvSpPr>
          <p:cNvPr id="7" name="12-Point Star 6"/>
          <p:cNvSpPr/>
          <p:nvPr/>
        </p:nvSpPr>
        <p:spPr>
          <a:xfrm>
            <a:off x="1066800" y="1143000"/>
            <a:ext cx="5867400" cy="5181600"/>
          </a:xfrm>
          <a:prstGeom prst="star1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0" descr="Thymidine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219200"/>
            <a:ext cx="2057400" cy="2220278"/>
          </a:xfrm>
          <a:prstGeom prst="rect">
            <a:avLst/>
          </a:prstGeom>
          <a:noFill/>
        </p:spPr>
      </p:pic>
      <p:cxnSp>
        <p:nvCxnSpPr>
          <p:cNvPr id="10" name="Curved Connector 9"/>
          <p:cNvCxnSpPr>
            <a:stCxn id="8" idx="1"/>
          </p:cNvCxnSpPr>
          <p:nvPr/>
        </p:nvCxnSpPr>
        <p:spPr>
          <a:xfrm rot="10800000" flipV="1">
            <a:off x="2590800" y="2329338"/>
            <a:ext cx="2590800" cy="871061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6" name="Picture 8" descr="Visualizing disordered single-stranded RNA: connecting sequence, structure  and electrostatics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203244">
            <a:off x="526439" y="2689017"/>
            <a:ext cx="5356825" cy="4017619"/>
          </a:xfrm>
          <a:prstGeom prst="rect">
            <a:avLst/>
          </a:prstGeom>
          <a:noFill/>
        </p:spPr>
      </p:pic>
      <p:pic>
        <p:nvPicPr>
          <p:cNvPr id="14" name="Picture 8" descr="Visualizing disordered single-stranded RNA: connecting sequence, structure  and electrostatics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203244">
            <a:off x="917043" y="1955918"/>
            <a:ext cx="5454535" cy="4090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growth of RNA</a:t>
            </a:r>
            <a:endParaRPr lang="en-US" dirty="0"/>
          </a:p>
        </p:txBody>
      </p:sp>
      <p:pic>
        <p:nvPicPr>
          <p:cNvPr id="23554" name="Picture 2" descr="Phosphorylation found inside RNA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40765"/>
          <a:stretch>
            <a:fillRect/>
          </a:stretch>
        </p:blipFill>
        <p:spPr bwMode="auto">
          <a:xfrm>
            <a:off x="914400" y="1066800"/>
            <a:ext cx="4010514" cy="5337223"/>
          </a:xfrm>
          <a:prstGeom prst="rect">
            <a:avLst/>
          </a:prstGeom>
          <a:noFill/>
        </p:spPr>
      </p:pic>
      <p:pic>
        <p:nvPicPr>
          <p:cNvPr id="23556" name="Picture 4" descr="Mechanism of DNA chain termination by AZ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7859" y="1752601"/>
            <a:ext cx="3582741" cy="3581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Mechanism of action of AZT </a:t>
            </a:r>
            <a:r>
              <a:rPr lang="en-US" dirty="0" err="1" smtClean="0"/>
              <a:t>Zidovudine</a:t>
            </a:r>
            <a:endParaRPr lang="en-US" dirty="0"/>
          </a:p>
        </p:txBody>
      </p:sp>
      <p:pic>
        <p:nvPicPr>
          <p:cNvPr id="4" name="Picture 2" descr="Mechanism of antiviral action of AZT | Download Scientific Diagram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4692518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67400" y="1676400"/>
            <a:ext cx="289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AZT is a </a:t>
            </a:r>
            <a:r>
              <a:rPr lang="en-US" dirty="0" err="1" smtClean="0"/>
              <a:t>thymidine</a:t>
            </a:r>
            <a:r>
              <a:rPr lang="en-US" dirty="0" smtClean="0"/>
              <a:t> analogue.</a:t>
            </a:r>
          </a:p>
          <a:p>
            <a:r>
              <a:rPr lang="en-US" dirty="0" smtClean="0"/>
              <a:t>It is well absorbed by oral intake and is converted to </a:t>
            </a:r>
            <a:r>
              <a:rPr lang="en-US" dirty="0" err="1" smtClean="0"/>
              <a:t>triphosphate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AZT works by </a:t>
            </a:r>
            <a:r>
              <a:rPr lang="en-US" b="1" dirty="0" smtClean="0"/>
              <a:t>selectively inhibiting HIV's reverse transcriptase</a:t>
            </a:r>
            <a:r>
              <a:rPr lang="en-US" dirty="0" smtClean="0"/>
              <a:t>, the enzyme that the virus uses to make a DNA copy of its RNA.</a:t>
            </a:r>
          </a:p>
          <a:p>
            <a:endParaRPr lang="en-US" dirty="0" smtClean="0"/>
          </a:p>
          <a:p>
            <a:r>
              <a:rPr lang="en-US" dirty="0" smtClean="0"/>
              <a:t>It halts the DNA synthesis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Synthesis</a:t>
            </a:r>
            <a:endParaRPr lang="en-US" dirty="0"/>
          </a:p>
        </p:txBody>
      </p:sp>
      <p:pic>
        <p:nvPicPr>
          <p:cNvPr id="25602" name="Picture 2" descr="Organic synthesis of azidothymidine from thymid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7753350" cy="4695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175</Words>
  <Application>Microsoft Office PowerPoint</Application>
  <PresentationFormat>On-screen Show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Anti-HIV drug</vt:lpstr>
      <vt:lpstr>Slide 3</vt:lpstr>
      <vt:lpstr>Antigen and Antibody</vt:lpstr>
      <vt:lpstr>Immunity: Antigen and Antibody</vt:lpstr>
      <vt:lpstr>Immunity</vt:lpstr>
      <vt:lpstr>Types of HIV drugs</vt:lpstr>
      <vt:lpstr>Anti HIV Drug: Zidovudine  AZidoThymidine (AZT)</vt:lpstr>
      <vt:lpstr>Retro virus and RNA Virus</vt:lpstr>
      <vt:lpstr>HIV virus structure</vt:lpstr>
      <vt:lpstr>Chain growth of RNA</vt:lpstr>
      <vt:lpstr>Mechanism of action of AZT Zidovudine</vt:lpstr>
      <vt:lpstr>Synthesis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ABIR</dc:creator>
  <cp:lastModifiedBy>ABIR</cp:lastModifiedBy>
  <cp:revision>15</cp:revision>
  <dcterms:created xsi:type="dcterms:W3CDTF">2006-08-16T00:00:00Z</dcterms:created>
  <dcterms:modified xsi:type="dcterms:W3CDTF">2022-09-16T04:23:34Z</dcterms:modified>
</cp:coreProperties>
</file>