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99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41148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Dr. Abir B. Majumder (Ph.D., IIT Delhi)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Project Scientist IIT Delhi (2009-2010)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Lecturer IIIT Hyderabad(2010-2015)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Assistant Professor, KGT Mahavidyalaya 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(2015 onwards)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9906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Pharmaceutical Chemistry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 Malarial Drug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676400"/>
            <a:ext cx="3886200" cy="3382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      Quinine </a:t>
            </a:r>
            <a:r>
              <a:rPr lang="en-US" dirty="0" smtClean="0"/>
              <a:t>is </a:t>
            </a:r>
            <a:r>
              <a:rPr lang="en-US" b="1" dirty="0" smtClean="0"/>
              <a:t>used to treat malaria caused by </a:t>
            </a:r>
            <a:r>
              <a:rPr lang="en-US" b="1" i="1" dirty="0" smtClean="0"/>
              <a:t>Plasmodium </a:t>
            </a:r>
            <a:r>
              <a:rPr lang="en-US" b="1" i="1" dirty="0" err="1" smtClean="0"/>
              <a:t>falciparum</a:t>
            </a:r>
            <a:r>
              <a:rPr lang="en-US" i="1" dirty="0" smtClean="0"/>
              <a:t>.</a:t>
            </a:r>
            <a:r>
              <a:rPr lang="en-US" dirty="0" smtClean="0"/>
              <a:t> </a:t>
            </a:r>
            <a:r>
              <a:rPr lang="en-US" dirty="0" smtClean="0"/>
              <a:t>It is the only natural drug that can treat malaria.</a:t>
            </a:r>
          </a:p>
          <a:p>
            <a:pPr>
              <a:buNone/>
            </a:pPr>
            <a:r>
              <a:rPr lang="en-US" i="1" dirty="0" smtClean="0"/>
              <a:t> </a:t>
            </a:r>
            <a:r>
              <a:rPr lang="en-US" i="1" dirty="0" smtClean="0"/>
              <a:t>     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i="1" dirty="0" smtClean="0"/>
              <a:t>       Plasmodium </a:t>
            </a:r>
            <a:r>
              <a:rPr lang="en-US" i="1" dirty="0" err="1" smtClean="0"/>
              <a:t>falciparum</a:t>
            </a:r>
            <a:r>
              <a:rPr lang="en-US" i="1" dirty="0" smtClean="0"/>
              <a:t> </a:t>
            </a:r>
            <a:r>
              <a:rPr lang="en-US" dirty="0" smtClean="0"/>
              <a:t>is a parasite that gets into the red blood cells in the body and causes malaria. Quinine works by killing the parasite or preventing it from growing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1026" name="AutoShape 2" descr="Quinine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Quinine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95400"/>
            <a:ext cx="2209800" cy="1845183"/>
          </a:xfrm>
          <a:prstGeom prst="rect">
            <a:avLst/>
          </a:prstGeom>
          <a:noFill/>
        </p:spPr>
      </p:pic>
      <p:pic>
        <p:nvPicPr>
          <p:cNvPr id="1030" name="Picture 6" descr="Parthenium integrifolium (Wild Quinine): Minnesota Wildflow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86200"/>
            <a:ext cx="1574801" cy="11811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8600" y="52578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Parthenium</a:t>
            </a:r>
            <a:r>
              <a:rPr lang="en-US" i="1" dirty="0" smtClean="0"/>
              <a:t> </a:t>
            </a:r>
            <a:r>
              <a:rPr lang="en-US" i="1" dirty="0" err="1" smtClean="0"/>
              <a:t>integrifolium</a:t>
            </a:r>
            <a:r>
              <a:rPr lang="en-US" i="1" dirty="0" smtClean="0"/>
              <a:t> </a:t>
            </a:r>
            <a:r>
              <a:rPr lang="en-US" dirty="0" smtClean="0"/>
              <a:t>(wild quinine)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32004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Quinine</a:t>
            </a:r>
            <a:endParaRPr lang="en-US" dirty="0"/>
          </a:p>
        </p:txBody>
      </p:sp>
      <p:pic>
        <p:nvPicPr>
          <p:cNvPr id="1032" name="Picture 8" descr="Michael Roviello - Quinine the active alkaloid in Hydroxychloroquine and  comes from the cinchona tree. ⁣ 🌱🌱🌱🌱🌱🌱🌱⁣ ⁣ “The cinchona - a large  shrub or small tree - is indigenous to Sout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3733800"/>
            <a:ext cx="1990725" cy="1990725"/>
          </a:xfrm>
          <a:prstGeom prst="rect">
            <a:avLst/>
          </a:prstGeom>
          <a:noFill/>
        </p:spPr>
      </p:pic>
      <p:pic>
        <p:nvPicPr>
          <p:cNvPr id="1034" name="Picture 10" descr="Chloroquine - Wikipedi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2016" y="1447801"/>
            <a:ext cx="2315797" cy="129539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67000" y="2971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Chloroquinine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dirty="0" smtClean="0"/>
              <a:t>Malaria: How does it happen?</a:t>
            </a:r>
            <a:endParaRPr lang="en-US" dirty="0"/>
          </a:p>
        </p:txBody>
      </p:sp>
      <p:pic>
        <p:nvPicPr>
          <p:cNvPr id="15362" name="Picture 2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04929"/>
            <a:ext cx="5029200" cy="50985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Degradation of Hemoglobin to </a:t>
            </a:r>
            <a:r>
              <a:rPr lang="en-US" dirty="0" err="1" smtClean="0"/>
              <a:t>Heme</a:t>
            </a:r>
            <a:r>
              <a:rPr lang="en-US" dirty="0" smtClean="0"/>
              <a:t> and </a:t>
            </a:r>
            <a:r>
              <a:rPr lang="en-US" dirty="0" err="1" smtClean="0"/>
              <a:t>Hemozoin</a:t>
            </a:r>
            <a:r>
              <a:rPr lang="en-US" dirty="0" smtClean="0"/>
              <a:t> formation</a:t>
            </a:r>
            <a:endParaRPr lang="en-US" dirty="0"/>
          </a:p>
        </p:txBody>
      </p:sp>
      <p:pic>
        <p:nvPicPr>
          <p:cNvPr id="4" name="Picture 3" descr="Malarial hemozoin: From target to tool - ScienceDire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362200"/>
            <a:ext cx="5697263" cy="4037979"/>
          </a:xfrm>
          <a:prstGeom prst="rect">
            <a:avLst/>
          </a:prstGeom>
          <a:noFill/>
        </p:spPr>
      </p:pic>
      <p:pic>
        <p:nvPicPr>
          <p:cNvPr id="17410" name="Picture 2" descr="Hemozoin - Wikiped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3733800"/>
            <a:ext cx="2095500" cy="1638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Quinine: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It enters red blood cells and binds with </a:t>
            </a:r>
            <a:r>
              <a:rPr lang="en-US" dirty="0" err="1" smtClean="0"/>
              <a:t>heme</a:t>
            </a:r>
            <a:r>
              <a:rPr lang="en-US" dirty="0" smtClean="0"/>
              <a:t> through complex formation</a:t>
            </a:r>
          </a:p>
          <a:p>
            <a:r>
              <a:rPr lang="en-US" dirty="0" smtClean="0"/>
              <a:t>This </a:t>
            </a:r>
            <a:r>
              <a:rPr lang="en-US" dirty="0" err="1" smtClean="0"/>
              <a:t>heme</a:t>
            </a:r>
            <a:r>
              <a:rPr lang="en-US" dirty="0" smtClean="0"/>
              <a:t>-quinine complex inhibits the metabolic process of the parasite.</a:t>
            </a:r>
          </a:p>
          <a:p>
            <a:r>
              <a:rPr lang="en-US" dirty="0" err="1" smtClean="0"/>
              <a:t>Chloroquine</a:t>
            </a:r>
            <a:r>
              <a:rPr lang="en-US" dirty="0" smtClean="0"/>
              <a:t> accumulates in the food vacuole of the Plasmodia parasite</a:t>
            </a:r>
          </a:p>
          <a:p>
            <a:r>
              <a:rPr lang="en-US" dirty="0" smtClean="0"/>
              <a:t>It prevents the conversion of </a:t>
            </a:r>
            <a:r>
              <a:rPr lang="en-US" dirty="0" err="1" smtClean="0"/>
              <a:t>Heme</a:t>
            </a:r>
            <a:r>
              <a:rPr lang="en-US" dirty="0" smtClean="0"/>
              <a:t> to </a:t>
            </a:r>
            <a:r>
              <a:rPr lang="en-US" dirty="0" err="1" smtClean="0"/>
              <a:t>Hemozoin</a:t>
            </a:r>
            <a:endParaRPr lang="en-US" dirty="0" smtClean="0"/>
          </a:p>
          <a:p>
            <a:r>
              <a:rPr lang="en-US" dirty="0" smtClean="0"/>
              <a:t>Accumulation of </a:t>
            </a:r>
            <a:r>
              <a:rPr lang="en-US" dirty="0" err="1" smtClean="0"/>
              <a:t>Heme</a:t>
            </a:r>
            <a:r>
              <a:rPr lang="en-US" dirty="0" smtClean="0"/>
              <a:t> is toxic to the parasite and kills it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Chloroquine</a:t>
            </a:r>
            <a:r>
              <a:rPr lang="en-US" dirty="0" smtClean="0"/>
              <a:t> synthesis</a:t>
            </a:r>
            <a:endParaRPr lang="en-US" dirty="0"/>
          </a:p>
        </p:txBody>
      </p:sp>
      <p:sp>
        <p:nvSpPr>
          <p:cNvPr id="18436" name="AutoShape 4" descr="Chloroquine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8" name="AutoShape 6" descr="Chloroquine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0" name="Picture 8" descr="CHLOROQUINE Synthesis, SAR, MCQ,Structure,Chemical Properties and  Therapeutic Uses - Gpatindia: Pharmacy Jobs, Admissions, Scholarships,  Conference,Grants, Exam Aler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895600"/>
            <a:ext cx="8133792" cy="14478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419600" y="2743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2-7 h heat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67000" y="1600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N-C         Coupling reaction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126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Anti Malarial Drug</vt:lpstr>
      <vt:lpstr>Malaria: How does it happen?</vt:lpstr>
      <vt:lpstr>Degradation of Hemoglobin to Heme and Hemozoin formation</vt:lpstr>
      <vt:lpstr>Quinine: Mechanism</vt:lpstr>
      <vt:lpstr>Chloroquine synthesis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ABIR</dc:creator>
  <cp:lastModifiedBy>ABIR</cp:lastModifiedBy>
  <cp:revision>7</cp:revision>
  <dcterms:created xsi:type="dcterms:W3CDTF">2006-08-16T00:00:00Z</dcterms:created>
  <dcterms:modified xsi:type="dcterms:W3CDTF">2022-09-23T05:10:42Z</dcterms:modified>
</cp:coreProperties>
</file>