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76" r:id="rId8"/>
    <p:sldId id="278" r:id="rId9"/>
    <p:sldId id="261" r:id="rId10"/>
    <p:sldId id="262" r:id="rId11"/>
    <p:sldId id="263" r:id="rId12"/>
    <p:sldId id="264" r:id="rId13"/>
    <p:sldId id="265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1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4478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Anti-Ulcer Drugs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3352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Dr.  </a:t>
            </a:r>
            <a:r>
              <a:rPr lang="en-US" dirty="0" err="1" smtClean="0"/>
              <a:t>Abir</a:t>
            </a:r>
            <a:r>
              <a:rPr lang="en-US" dirty="0" smtClean="0"/>
              <a:t> B. </a:t>
            </a:r>
            <a:r>
              <a:rPr lang="en-US" dirty="0" err="1" smtClean="0"/>
              <a:t>Majumder</a:t>
            </a:r>
            <a:r>
              <a:rPr lang="en-US" dirty="0" smtClean="0"/>
              <a:t>, Ph.D. , IIT Delhi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914400"/>
            <a:ext cx="7391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What is ulcer ?</a:t>
            </a:r>
          </a:p>
          <a:p>
            <a:pPr>
              <a:defRPr/>
            </a:pP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 localized lesion of the mucous membrane of the stomach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(gastric ulcer)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or duodenum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(duodenal ulcer),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typically extending through the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muscularis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mucosa 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the outermost layer  of elastic fibers and smooth mucous cells.</a:t>
            </a:r>
          </a:p>
        </p:txBody>
      </p:sp>
      <p:pic>
        <p:nvPicPr>
          <p:cNvPr id="19458" name="Picture 2" descr="3,000+ Peptic Ulcer Stock Photos, Pictures &amp; Royalty-Free ..."/>
          <p:cNvPicPr>
            <a:picLocks noChangeAspect="1" noChangeArrowheads="1"/>
          </p:cNvPicPr>
          <p:nvPr/>
        </p:nvPicPr>
        <p:blipFill>
          <a:blip r:embed="rId2"/>
          <a:srcRect t="15439" b="5790"/>
          <a:stretch>
            <a:fillRect/>
          </a:stretch>
        </p:blipFill>
        <p:spPr bwMode="auto">
          <a:xfrm>
            <a:off x="2667000" y="2971800"/>
            <a:ext cx="3962400" cy="3121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229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Protection and de-protection of  Mucus layer: Physiological factors</a:t>
            </a:r>
          </a:p>
          <a:p>
            <a:pPr marL="609600" indent="-609600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en-US" dirty="0" smtClean="0"/>
              <a:t>Hydrochloric acid and pepsin destroy gastric and duodenal mucosa.</a:t>
            </a:r>
          </a:p>
          <a:p>
            <a:pPr marL="609600" indent="-609600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en-US" dirty="0" smtClean="0"/>
              <a:t>Mucus and bicarbonate ion secretions protect mucosa</a:t>
            </a:r>
          </a:p>
          <a:p>
            <a:pPr marL="609600" indent="-609600">
              <a:spcBef>
                <a:spcPts val="600"/>
              </a:spcBef>
              <a:buFont typeface="Wingdings" pitchFamily="2" charset="2"/>
              <a:buAutoNum type="arabicPeriod"/>
              <a:defRPr/>
            </a:pPr>
            <a:r>
              <a:rPr lang="en-US" dirty="0" smtClean="0"/>
              <a:t>Prostaglandins protect mucosa by enhancing mucus and bicarbonate production and by enhancing mucosal blood flow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971800"/>
            <a:ext cx="7696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External/ Acquired  factors :</a:t>
            </a:r>
          </a:p>
          <a:p>
            <a:pPr marL="342900" indent="-342900">
              <a:buAutoNum type="arabicPeriod"/>
            </a:pPr>
            <a:r>
              <a:rPr lang="en-US" i="1" dirty="0" smtClean="0">
                <a:solidFill>
                  <a:srgbClr val="FF0000"/>
                </a:solidFill>
              </a:rPr>
              <a:t>Helicobacter pylori </a:t>
            </a:r>
            <a:r>
              <a:rPr lang="en-US" dirty="0" smtClean="0">
                <a:solidFill>
                  <a:srgbClr val="FF0000"/>
                </a:solidFill>
              </a:rPr>
              <a:t>infection </a:t>
            </a:r>
          </a:p>
          <a:p>
            <a:pPr marL="342900" indent="-342900">
              <a:buAutoNum type="arabicPeriod"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Alcohol </a:t>
            </a:r>
          </a:p>
          <a:p>
            <a:pPr marL="342900" indent="-342900">
              <a:buAutoNum type="arabicPeriod"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Smoking </a:t>
            </a:r>
          </a:p>
          <a:p>
            <a:pPr marL="342900" indent="-342900">
              <a:buAutoNum type="arabicPeriod"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Caffeine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Genetic factors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Spicy and Hot diet 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Hypersecretory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states </a:t>
            </a:r>
            <a:r>
              <a:rPr lang="en-US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Zollinger</a:t>
            </a:r>
            <a:r>
              <a:rPr lang="en-US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Ellison syndrome): Presence of </a:t>
            </a:r>
            <a:r>
              <a:rPr lang="en-US" sz="1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Gastrin</a:t>
            </a:r>
            <a:r>
              <a:rPr lang="en-US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releasing tumors (</a:t>
            </a:r>
            <a:r>
              <a:rPr lang="en-US" sz="1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Gastrinoma</a:t>
            </a:r>
            <a:r>
              <a:rPr lang="en-US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). Release of </a:t>
            </a:r>
            <a:r>
              <a:rPr lang="en-US" sz="1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Gastrin</a:t>
            </a:r>
            <a:r>
              <a:rPr lang="en-US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hormone cause the stomach to release excessive </a:t>
            </a:r>
            <a:r>
              <a:rPr lang="en-US" sz="1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HCl</a:t>
            </a:r>
            <a:endParaRPr lang="en-US" sz="16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Drugs (e.g.) NSAIDs over usage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4384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ulcer is caused?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nature.com/nrd/journal/v2/n2/images/nrd1010-f2.gif"/>
          <p:cNvPicPr>
            <a:picLocks noChangeAspect="1" noChangeArrowheads="1"/>
          </p:cNvPicPr>
          <p:nvPr/>
        </p:nvPicPr>
        <p:blipFill>
          <a:blip r:embed="rId2">
            <a:lum bright="-22000" contrast="18000"/>
          </a:blip>
          <a:srcRect l="1601" t="1410" r="1601" b="39471"/>
          <a:stretch>
            <a:fillRect/>
          </a:stretch>
        </p:blipFill>
        <p:spPr bwMode="auto">
          <a:xfrm>
            <a:off x="304800" y="1066800"/>
            <a:ext cx="660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58000" y="1066800"/>
            <a:ext cx="2286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Parietal cells secrete acid in response to: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Histamine (local hormone): H</a:t>
            </a:r>
            <a:r>
              <a:rPr lang="en-US" b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receptors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Gastrin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(hormone): CCK</a:t>
            </a:r>
            <a:r>
              <a:rPr lang="en-US" b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receptors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Ach (neurotransmitter): M</a:t>
            </a:r>
            <a:r>
              <a:rPr lang="en-US" b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receptors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Proton pump (H</a:t>
            </a:r>
            <a:r>
              <a:rPr lang="en-US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/ K</a:t>
            </a:r>
            <a:r>
              <a:rPr lang="en-US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ATPase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lum bright="-20000" contrast="16000"/>
          </a:blip>
          <a:srcRect/>
          <a:stretch>
            <a:fillRect/>
          </a:stretch>
        </p:blipFill>
        <p:spPr>
          <a:xfrm>
            <a:off x="533400" y="685800"/>
            <a:ext cx="7924800" cy="596008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00" y="228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Proton Pump Mechanism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524000"/>
            <a:ext cx="7239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800" indent="-812800">
              <a:lnSpc>
                <a:spcPct val="90000"/>
              </a:lnSpc>
              <a:buAutoNum type="arabicPeriod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Recovery of  of H. pylori infections. </a:t>
            </a:r>
          </a:p>
          <a:p>
            <a:pPr marL="812800" indent="-812800">
              <a:lnSpc>
                <a:spcPct val="90000"/>
              </a:lnSpc>
              <a:buAutoNum type="arabicPeriod"/>
              <a:defRPr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Hyposecretory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drugs: those prevents secretion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perietal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cell</a:t>
            </a:r>
          </a:p>
          <a:p>
            <a:pPr marL="1212850" lvl="1" indent="-8128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baseline="-25000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receptor blockers</a:t>
            </a:r>
          </a:p>
          <a:p>
            <a:pPr marL="1212850" lvl="1" indent="-8128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Antimuscarinic</a:t>
            </a: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drugs</a:t>
            </a:r>
          </a:p>
          <a:p>
            <a:pPr marL="1212850" lvl="1" indent="-8128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Proton pump inhibitors (PPI)</a:t>
            </a:r>
          </a:p>
          <a:p>
            <a:pPr marL="812800" indent="-812800">
              <a:lnSpc>
                <a:spcPct val="90000"/>
              </a:lnSpc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       Mucosal protective agents.</a:t>
            </a:r>
          </a:p>
          <a:p>
            <a:pPr marL="1212850" lvl="1" indent="-8128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Prostaglandin analogues</a:t>
            </a:r>
          </a:p>
          <a:p>
            <a:pPr marL="1212850" lvl="1" indent="-812800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Sucralfate</a:t>
            </a: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Carafate</a:t>
            </a:r>
            <a:r>
              <a:rPr lang="en-US" sz="2400" b="1" baseline="30000" dirty="0" err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812800" indent="-812800">
              <a:lnSpc>
                <a:spcPct val="90000"/>
              </a:lnSpc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        Neutralizing agents (antacids). </a:t>
            </a:r>
          </a:p>
          <a:p>
            <a:pPr marL="609600" indent="-609600">
              <a:spcBef>
                <a:spcPct val="0"/>
              </a:spcBef>
              <a:defRPr/>
            </a:pPr>
            <a:endParaRPr lang="en-US" sz="10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810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Treatment of Ulcer: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7924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590).png"/>
          <p:cNvPicPr>
            <a:picLocks noChangeAspect="1"/>
          </p:cNvPicPr>
          <p:nvPr/>
        </p:nvPicPr>
        <p:blipFill>
          <a:blip r:embed="rId2"/>
          <a:srcRect l="19783" t="31181" r="26280" b="17480"/>
          <a:stretch>
            <a:fillRect/>
          </a:stretch>
        </p:blipFill>
        <p:spPr>
          <a:xfrm>
            <a:off x="138406" y="842747"/>
            <a:ext cx="8628454" cy="51329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3048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Anti-Ulcer  Drugs :       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istamin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709256">
            <a:off x="1524000" y="838200"/>
            <a:ext cx="1981200" cy="10731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2133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       Histamine</a:t>
            </a:r>
            <a:endParaRPr lang="en-US" dirty="0"/>
          </a:p>
        </p:txBody>
      </p:sp>
      <p:sp>
        <p:nvSpPr>
          <p:cNvPr id="15364" name="AutoShape 4" descr="Cimetidine for Chickens and Duc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6" name="Picture 6" descr="CIMETIDINE Synthesis, SAR, MCQ,Structure,Chemical Properties and  Therapeutic Uses - Gpatindia: Pharmacy Jobs, Admissions, Scholarships,  Conference,Grants, Exam Aler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609600"/>
            <a:ext cx="3505200" cy="1772812"/>
          </a:xfrm>
          <a:prstGeom prst="rect">
            <a:avLst/>
          </a:prstGeom>
          <a:noFill/>
        </p:spPr>
      </p:pic>
      <p:pic>
        <p:nvPicPr>
          <p:cNvPr id="15368" name="Picture 8" descr="CAS No : 76824-35-6| Product Name : Famotidine - API| Chemical Name :  Famotidine | Pharmaffiliates"/>
          <p:cNvPicPr>
            <a:picLocks noChangeAspect="1" noChangeArrowheads="1"/>
          </p:cNvPicPr>
          <p:nvPr/>
        </p:nvPicPr>
        <p:blipFill>
          <a:blip r:embed="rId4"/>
          <a:srcRect t="18898" b="22047"/>
          <a:stretch>
            <a:fillRect/>
          </a:stretch>
        </p:blipFill>
        <p:spPr bwMode="auto">
          <a:xfrm>
            <a:off x="3886200" y="2667000"/>
            <a:ext cx="3932997" cy="146688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86400" y="46482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Famotidine</a:t>
            </a:r>
            <a:endParaRPr lang="en-US" b="1" dirty="0"/>
          </a:p>
        </p:txBody>
      </p:sp>
      <p:pic>
        <p:nvPicPr>
          <p:cNvPr id="15370" name="Picture 10" descr="116 Pantoprazole Images, Stock Photos, 3D objects, &amp; Vectors | Shutterstock"/>
          <p:cNvPicPr>
            <a:picLocks noChangeAspect="1" noChangeArrowheads="1"/>
          </p:cNvPicPr>
          <p:nvPr/>
        </p:nvPicPr>
        <p:blipFill>
          <a:blip r:embed="rId5"/>
          <a:srcRect t="17548" b="25647"/>
          <a:stretch>
            <a:fillRect/>
          </a:stretch>
        </p:blipFill>
        <p:spPr bwMode="auto">
          <a:xfrm>
            <a:off x="4343400" y="4572000"/>
            <a:ext cx="3009900" cy="184117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495800" y="4267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Famotidine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6172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Pantoprazole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5029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Proton Pump Inhibitor (PPI)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33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Cimetidine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H2-receptor antagonist </a:t>
            </a:r>
            <a:r>
              <a:rPr lang="en-US" dirty="0" err="1" smtClean="0"/>
              <a:t>cimetidine</a:t>
            </a:r>
            <a:r>
              <a:rPr lang="en-US" dirty="0" smtClean="0"/>
              <a:t> competitively  and reversibly blocks histamine from stimulating the H2-receptors located on the gastric parietal cells and as a result secretion of acid is controlled.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3048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1-cyano-2-methyl-3-[2-[(5-methyl-1H-imidazol-4-yl)</a:t>
            </a:r>
            <a:r>
              <a:rPr lang="en-US" dirty="0" err="1" smtClean="0"/>
              <a:t>methylsulfanyl</a:t>
            </a:r>
            <a:r>
              <a:rPr lang="en-US" dirty="0" smtClean="0"/>
              <a:t>]ethyl]guanidine</a:t>
            </a:r>
            <a:endParaRPr lang="en-US" dirty="0"/>
          </a:p>
        </p:txBody>
      </p:sp>
      <p:pic>
        <p:nvPicPr>
          <p:cNvPr id="5" name="Picture 6" descr="CIMETIDINE Synthesis, SAR, MCQ,Structure,Chemical Properties and  Therapeutic Uses - Gpatindia: Pharmacy Jobs, Admissions, Scholarships,  Conference,Grants, Exam Alerts"/>
          <p:cNvPicPr>
            <a:picLocks noChangeAspect="1" noChangeArrowheads="1"/>
          </p:cNvPicPr>
          <p:nvPr/>
        </p:nvPicPr>
        <p:blipFill>
          <a:blip r:embed="rId2"/>
          <a:srcRect b="12311"/>
          <a:stretch>
            <a:fillRect/>
          </a:stretch>
        </p:blipFill>
        <p:spPr bwMode="auto">
          <a:xfrm>
            <a:off x="2286000" y="990600"/>
            <a:ext cx="3505200" cy="1554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(587).png"/>
          <p:cNvPicPr>
            <a:picLocks noChangeAspect="1"/>
          </p:cNvPicPr>
          <p:nvPr/>
        </p:nvPicPr>
        <p:blipFill>
          <a:blip r:embed="rId2"/>
          <a:srcRect l="2067" t="11811" r="20079" b="29291"/>
          <a:stretch>
            <a:fillRect/>
          </a:stretch>
        </p:blipFill>
        <p:spPr>
          <a:xfrm>
            <a:off x="609600" y="990600"/>
            <a:ext cx="838101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588).png"/>
          <p:cNvPicPr>
            <a:picLocks noChangeAspect="1"/>
          </p:cNvPicPr>
          <p:nvPr/>
        </p:nvPicPr>
        <p:blipFill>
          <a:blip r:embed="rId2"/>
          <a:srcRect l="3543" t="20315" r="23917" b="10394"/>
          <a:stretch>
            <a:fillRect/>
          </a:stretch>
        </p:blipFill>
        <p:spPr>
          <a:xfrm>
            <a:off x="533400" y="381000"/>
            <a:ext cx="8041073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589).png"/>
          <p:cNvPicPr>
            <a:picLocks noChangeAspect="1"/>
          </p:cNvPicPr>
          <p:nvPr/>
        </p:nvPicPr>
        <p:blipFill>
          <a:blip r:embed="rId2"/>
          <a:srcRect l="6201" t="12756" r="21555" b="5197"/>
          <a:stretch>
            <a:fillRect/>
          </a:stretch>
        </p:blipFill>
        <p:spPr>
          <a:xfrm>
            <a:off x="1066800" y="990600"/>
            <a:ext cx="6605894" cy="46887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4572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Synthesis of </a:t>
            </a:r>
            <a:r>
              <a:rPr lang="en-US" dirty="0" err="1" smtClean="0"/>
              <a:t>Famotidine</a:t>
            </a:r>
            <a:r>
              <a:rPr lang="en-US" dirty="0" smtClean="0"/>
              <a:t> :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4796" t="14908" r="5829"/>
          <a:stretch>
            <a:fillRect/>
          </a:stretch>
        </p:blipFill>
        <p:spPr bwMode="auto">
          <a:xfrm>
            <a:off x="1295400" y="1143000"/>
            <a:ext cx="6477000" cy="480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273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35</cp:revision>
  <dcterms:created xsi:type="dcterms:W3CDTF">2006-08-16T00:00:00Z</dcterms:created>
  <dcterms:modified xsi:type="dcterms:W3CDTF">2024-04-29T05:50:58Z</dcterms:modified>
</cp:coreProperties>
</file>