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62" r:id="rId5"/>
    <p:sldId id="263" r:id="rId6"/>
    <p:sldId id="265" r:id="rId7"/>
    <p:sldId id="266" r:id="rId8"/>
    <p:sldId id="267" r:id="rId9"/>
    <p:sldId id="268" r:id="rId10"/>
    <p:sldId id="264" r:id="rId11"/>
    <p:sldId id="269"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11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image" Target="../media/image16.emf"/><Relationship Id="rId18" Type="http://schemas.openxmlformats.org/officeDocument/2006/relationships/image" Target="../media/image21.emf"/><Relationship Id="rId3" Type="http://schemas.openxmlformats.org/officeDocument/2006/relationships/image" Target="../media/image6.emf"/><Relationship Id="rId7" Type="http://schemas.openxmlformats.org/officeDocument/2006/relationships/image" Target="../media/image10.emf"/><Relationship Id="rId12" Type="http://schemas.openxmlformats.org/officeDocument/2006/relationships/image" Target="../media/image15.emf"/><Relationship Id="rId17" Type="http://schemas.openxmlformats.org/officeDocument/2006/relationships/image" Target="../media/image20.emf"/><Relationship Id="rId2" Type="http://schemas.openxmlformats.org/officeDocument/2006/relationships/image" Target="../media/image5.emf"/><Relationship Id="rId16" Type="http://schemas.openxmlformats.org/officeDocument/2006/relationships/image" Target="../media/image19.emf"/><Relationship Id="rId20" Type="http://schemas.openxmlformats.org/officeDocument/2006/relationships/image" Target="../media/image23.emf"/><Relationship Id="rId1" Type="http://schemas.openxmlformats.org/officeDocument/2006/relationships/image" Target="../media/image4.emf"/><Relationship Id="rId6" Type="http://schemas.openxmlformats.org/officeDocument/2006/relationships/image" Target="../media/image9.emf"/><Relationship Id="rId11" Type="http://schemas.openxmlformats.org/officeDocument/2006/relationships/image" Target="../media/image14.emf"/><Relationship Id="rId5" Type="http://schemas.openxmlformats.org/officeDocument/2006/relationships/image" Target="../media/image8.emf"/><Relationship Id="rId15" Type="http://schemas.openxmlformats.org/officeDocument/2006/relationships/image" Target="../media/image18.emf"/><Relationship Id="rId10" Type="http://schemas.openxmlformats.org/officeDocument/2006/relationships/image" Target="../media/image13.emf"/><Relationship Id="rId19" Type="http://schemas.openxmlformats.org/officeDocument/2006/relationships/image" Target="../media/image22.emf"/><Relationship Id="rId4" Type="http://schemas.openxmlformats.org/officeDocument/2006/relationships/image" Target="../media/image7.emf"/><Relationship Id="rId9" Type="http://schemas.openxmlformats.org/officeDocument/2006/relationships/image" Target="../media/image12.emf"/><Relationship Id="rId14" Type="http://schemas.openxmlformats.org/officeDocument/2006/relationships/image" Target="../media/image1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image" Target="../media/image27.emf"/><Relationship Id="rId7" Type="http://schemas.openxmlformats.org/officeDocument/2006/relationships/image" Target="../media/image31.emf"/><Relationship Id="rId12" Type="http://schemas.openxmlformats.org/officeDocument/2006/relationships/image" Target="../media/image36.emf"/><Relationship Id="rId2" Type="http://schemas.openxmlformats.org/officeDocument/2006/relationships/image" Target="../media/image26.emf"/><Relationship Id="rId1" Type="http://schemas.openxmlformats.org/officeDocument/2006/relationships/image" Target="../media/image25.emf"/><Relationship Id="rId6" Type="http://schemas.openxmlformats.org/officeDocument/2006/relationships/image" Target="../media/image30.emf"/><Relationship Id="rId11" Type="http://schemas.openxmlformats.org/officeDocument/2006/relationships/image" Target="../media/image35.emf"/><Relationship Id="rId5" Type="http://schemas.openxmlformats.org/officeDocument/2006/relationships/image" Target="../media/image29.emf"/><Relationship Id="rId10" Type="http://schemas.openxmlformats.org/officeDocument/2006/relationships/image" Target="../media/image34.emf"/><Relationship Id="rId4" Type="http://schemas.openxmlformats.org/officeDocument/2006/relationships/image" Target="../media/image28.emf"/><Relationship Id="rId9" Type="http://schemas.openxmlformats.org/officeDocument/2006/relationships/image" Target="../media/image3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solidFill>
          <a:schemeClr val="accent3">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oleObject" Target="../embeddings/oleObject11.bin"/><Relationship Id="rId18" Type="http://schemas.openxmlformats.org/officeDocument/2006/relationships/oleObject" Target="../embeddings/oleObject16.bin"/><Relationship Id="rId3" Type="http://schemas.openxmlformats.org/officeDocument/2006/relationships/oleObject" Target="../embeddings/oleObject1.bin"/><Relationship Id="rId21" Type="http://schemas.openxmlformats.org/officeDocument/2006/relationships/oleObject" Target="../embeddings/oleObject19.bin"/><Relationship Id="rId7" Type="http://schemas.openxmlformats.org/officeDocument/2006/relationships/oleObject" Target="../embeddings/oleObject5.bin"/><Relationship Id="rId12" Type="http://schemas.openxmlformats.org/officeDocument/2006/relationships/oleObject" Target="../embeddings/oleObject10.bin"/><Relationship Id="rId17" Type="http://schemas.openxmlformats.org/officeDocument/2006/relationships/oleObject" Target="../embeddings/oleObject15.bin"/><Relationship Id="rId2" Type="http://schemas.openxmlformats.org/officeDocument/2006/relationships/slideLayout" Target="../slideLayouts/slideLayout2.xml"/><Relationship Id="rId16" Type="http://schemas.openxmlformats.org/officeDocument/2006/relationships/oleObject" Target="../embeddings/oleObject14.bin"/><Relationship Id="rId20" Type="http://schemas.openxmlformats.org/officeDocument/2006/relationships/oleObject" Target="../embeddings/oleObject18.bin"/><Relationship Id="rId1" Type="http://schemas.openxmlformats.org/officeDocument/2006/relationships/vmlDrawing" Target="../drawings/vmlDrawing1.vml"/><Relationship Id="rId6" Type="http://schemas.openxmlformats.org/officeDocument/2006/relationships/oleObject" Target="../embeddings/oleObject4.bin"/><Relationship Id="rId11" Type="http://schemas.openxmlformats.org/officeDocument/2006/relationships/oleObject" Target="../embeddings/oleObject9.bin"/><Relationship Id="rId5" Type="http://schemas.openxmlformats.org/officeDocument/2006/relationships/oleObject" Target="../embeddings/oleObject3.bin"/><Relationship Id="rId15" Type="http://schemas.openxmlformats.org/officeDocument/2006/relationships/oleObject" Target="../embeddings/oleObject13.bin"/><Relationship Id="rId23" Type="http://schemas.openxmlformats.org/officeDocument/2006/relationships/oleObject" Target="../embeddings/oleObject21.bin"/><Relationship Id="rId10" Type="http://schemas.openxmlformats.org/officeDocument/2006/relationships/oleObject" Target="../embeddings/oleObject8.bin"/><Relationship Id="rId19" Type="http://schemas.openxmlformats.org/officeDocument/2006/relationships/oleObject" Target="../embeddings/oleObject17.bin"/><Relationship Id="rId4" Type="http://schemas.openxmlformats.org/officeDocument/2006/relationships/oleObject" Target="../embeddings/oleObject2.bin"/><Relationship Id="rId9" Type="http://schemas.openxmlformats.org/officeDocument/2006/relationships/oleObject" Target="../embeddings/oleObject7.bin"/><Relationship Id="rId14" Type="http://schemas.openxmlformats.org/officeDocument/2006/relationships/oleObject" Target="../embeddings/oleObject12.bin"/><Relationship Id="rId22" Type="http://schemas.openxmlformats.org/officeDocument/2006/relationships/oleObject" Target="../embeddings/oleObject20.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8.bin"/><Relationship Id="rId13" Type="http://schemas.openxmlformats.org/officeDocument/2006/relationships/oleObject" Target="../embeddings/oleObject33.bin"/><Relationship Id="rId3" Type="http://schemas.openxmlformats.org/officeDocument/2006/relationships/oleObject" Target="../embeddings/oleObject23.bin"/><Relationship Id="rId7" Type="http://schemas.openxmlformats.org/officeDocument/2006/relationships/oleObject" Target="../embeddings/oleObject27.bin"/><Relationship Id="rId12" Type="http://schemas.openxmlformats.org/officeDocument/2006/relationships/oleObject" Target="../embeddings/oleObject32.bin"/><Relationship Id="rId2" Type="http://schemas.openxmlformats.org/officeDocument/2006/relationships/slideLayout" Target="../slideLayouts/slideLayout2.xml"/><Relationship Id="rId16" Type="http://schemas.openxmlformats.org/officeDocument/2006/relationships/oleObject" Target="../embeddings/oleObject36.bin"/><Relationship Id="rId1" Type="http://schemas.openxmlformats.org/officeDocument/2006/relationships/vmlDrawing" Target="../drawings/vmlDrawing3.vml"/><Relationship Id="rId6" Type="http://schemas.openxmlformats.org/officeDocument/2006/relationships/oleObject" Target="../embeddings/oleObject26.bin"/><Relationship Id="rId11" Type="http://schemas.openxmlformats.org/officeDocument/2006/relationships/oleObject" Target="../embeddings/oleObject31.bin"/><Relationship Id="rId5" Type="http://schemas.openxmlformats.org/officeDocument/2006/relationships/oleObject" Target="../embeddings/oleObject25.bin"/><Relationship Id="rId15" Type="http://schemas.openxmlformats.org/officeDocument/2006/relationships/oleObject" Target="../embeddings/oleObject35.bin"/><Relationship Id="rId10" Type="http://schemas.openxmlformats.org/officeDocument/2006/relationships/oleObject" Target="../embeddings/oleObject30.bin"/><Relationship Id="rId4" Type="http://schemas.openxmlformats.org/officeDocument/2006/relationships/oleObject" Target="../embeddings/oleObject24.bin"/><Relationship Id="rId9" Type="http://schemas.openxmlformats.org/officeDocument/2006/relationships/oleObject" Target="../embeddings/oleObject29.bin"/><Relationship Id="rId14" Type="http://schemas.openxmlformats.org/officeDocument/2006/relationships/oleObject" Target="../embeddings/oleObject34.bin"/></Relationships>
</file>

<file path=ppt/slides/_rels/slide9.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ake drugs kill more than 250,000 children a year, doctors warn | Science |  The Guardian"/>
          <p:cNvPicPr>
            <a:picLocks noChangeAspect="1" noChangeArrowheads="1"/>
          </p:cNvPicPr>
          <p:nvPr/>
        </p:nvPicPr>
        <p:blipFill>
          <a:blip r:embed="rId2" cstate="print">
            <a:lum bright="2000"/>
          </a:blip>
          <a:srcRect/>
          <a:stretch>
            <a:fillRect/>
          </a:stretch>
        </p:blipFill>
        <p:spPr bwMode="auto">
          <a:xfrm>
            <a:off x="3352800" y="1828800"/>
            <a:ext cx="2438400" cy="2438400"/>
          </a:xfrm>
          <a:prstGeom prst="rect">
            <a:avLst/>
          </a:prstGeom>
          <a:noFill/>
          <a:effectLst>
            <a:outerShdw blurRad="50800" dist="50800" dir="5400000" algn="ctr" rotWithShape="0">
              <a:srgbClr val="000000">
                <a:alpha val="93000"/>
              </a:srgbClr>
            </a:outerShdw>
          </a:effectLst>
        </p:spPr>
      </p:pic>
      <p:sp>
        <p:nvSpPr>
          <p:cNvPr id="5" name="Title 1"/>
          <p:cNvSpPr>
            <a:spLocks noGrp="1"/>
          </p:cNvSpPr>
          <p:nvPr>
            <p:ph type="ctrTitle"/>
          </p:nvPr>
        </p:nvSpPr>
        <p:spPr>
          <a:xfrm>
            <a:off x="685800" y="457200"/>
            <a:ext cx="7772400" cy="1470025"/>
          </a:xfrm>
        </p:spPr>
        <p:txBody>
          <a:bodyPr>
            <a:normAutofit/>
          </a:bodyPr>
          <a:lstStyle/>
          <a:p>
            <a:r>
              <a:rPr lang="en-US" sz="4000" b="1" dirty="0" smtClean="0">
                <a:solidFill>
                  <a:schemeClr val="bg1"/>
                </a:solidFill>
              </a:rPr>
              <a:t>Drugs and Pharmaceuticals</a:t>
            </a:r>
            <a:endParaRPr lang="en-US" sz="4000" b="1" dirty="0">
              <a:solidFill>
                <a:schemeClr val="bg1"/>
              </a:solidFill>
            </a:endParaRPr>
          </a:p>
        </p:txBody>
      </p:sp>
      <p:sp>
        <p:nvSpPr>
          <p:cNvPr id="6" name="Subtitle 2"/>
          <p:cNvSpPr>
            <a:spLocks noGrp="1"/>
          </p:cNvSpPr>
          <p:nvPr>
            <p:ph type="subTitle" idx="1"/>
          </p:nvPr>
        </p:nvSpPr>
        <p:spPr>
          <a:xfrm>
            <a:off x="1371600" y="4648200"/>
            <a:ext cx="6400800" cy="1752600"/>
          </a:xfrm>
        </p:spPr>
        <p:txBody>
          <a:bodyPr/>
          <a:lstStyle/>
          <a:p>
            <a:r>
              <a:rPr lang="en-US" b="1" dirty="0" smtClean="0">
                <a:solidFill>
                  <a:srgbClr val="00B050"/>
                </a:solidFill>
              </a:rPr>
              <a:t>Lecture module -02</a:t>
            </a:r>
          </a:p>
          <a:p>
            <a:r>
              <a:rPr lang="en-US" b="1" dirty="0" smtClean="0">
                <a:solidFill>
                  <a:schemeClr val="accent3">
                    <a:lumMod val="75000"/>
                  </a:schemeClr>
                </a:solidFill>
              </a:rPr>
              <a:t>Dr. Abir B. Majumder</a:t>
            </a:r>
            <a:endParaRPr lang="en-US" b="1"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Analgesics</a:t>
            </a:r>
            <a:endParaRPr lang="en-US" dirty="0">
              <a:solidFill>
                <a:schemeClr val="bg1"/>
              </a:solidFill>
            </a:endParaRPr>
          </a:p>
        </p:txBody>
      </p:sp>
      <p:sp>
        <p:nvSpPr>
          <p:cNvPr id="3" name="Content Placeholder 2"/>
          <p:cNvSpPr>
            <a:spLocks noGrp="1"/>
          </p:cNvSpPr>
          <p:nvPr>
            <p:ph idx="1"/>
          </p:nvPr>
        </p:nvSpPr>
        <p:spPr/>
        <p:txBody>
          <a:bodyPr>
            <a:normAutofit/>
          </a:bodyPr>
          <a:lstStyle/>
          <a:p>
            <a:pPr>
              <a:buNone/>
            </a:pPr>
            <a:r>
              <a:rPr lang="en-US" sz="2800" dirty="0" smtClean="0">
                <a:solidFill>
                  <a:schemeClr val="bg1"/>
                </a:solidFill>
              </a:rPr>
              <a:t>    Narcotic analgesics: These are the analgesics when used in overdose, cause addiction. Morphine and its  analogues (derivatives) fall in this class. Morphine once used before surgery during operation. Heroine, a derivative of morphine is infamous for its addictive power. </a:t>
            </a:r>
            <a:endParaRPr lang="en-US" sz="2800" dirty="0">
              <a:solidFill>
                <a:schemeClr val="bg1"/>
              </a:solidFill>
            </a:endParaRPr>
          </a:p>
        </p:txBody>
      </p:sp>
      <p:pic>
        <p:nvPicPr>
          <p:cNvPr id="1028" name="Picture 4" descr="Morphine - Wikipedia"/>
          <p:cNvPicPr>
            <a:picLocks noChangeAspect="1" noChangeArrowheads="1"/>
          </p:cNvPicPr>
          <p:nvPr/>
        </p:nvPicPr>
        <p:blipFill>
          <a:blip r:embed="rId2" cstate="print">
            <a:lum bright="74000" contrast="42000"/>
          </a:blip>
          <a:srcRect/>
          <a:stretch>
            <a:fillRect/>
          </a:stretch>
        </p:blipFill>
        <p:spPr bwMode="auto">
          <a:xfrm>
            <a:off x="1828801" y="4114801"/>
            <a:ext cx="2209799" cy="1878329"/>
          </a:xfrm>
          <a:prstGeom prst="rect">
            <a:avLst/>
          </a:prstGeom>
          <a:noFill/>
        </p:spPr>
      </p:pic>
      <p:sp>
        <p:nvSpPr>
          <p:cNvPr id="1030" name="AutoShape 6" descr="Heroin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32" name="AutoShape 8" descr="Heroin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34" name="Picture 10" descr="Heroin - Heroine.svg"/>
          <p:cNvPicPr>
            <a:picLocks noChangeAspect="1" noChangeArrowheads="1"/>
          </p:cNvPicPr>
          <p:nvPr/>
        </p:nvPicPr>
        <p:blipFill>
          <a:blip r:embed="rId3">
            <a:lum bright="100000" contrast="36000"/>
          </a:blip>
          <a:srcRect/>
          <a:stretch>
            <a:fillRect/>
          </a:stretch>
        </p:blipFill>
        <p:spPr bwMode="auto">
          <a:xfrm>
            <a:off x="5562600" y="4191000"/>
            <a:ext cx="2860291" cy="1904999"/>
          </a:xfrm>
          <a:prstGeom prst="rect">
            <a:avLst/>
          </a:prstGeom>
          <a:noFill/>
        </p:spPr>
      </p:pic>
      <p:sp>
        <p:nvSpPr>
          <p:cNvPr id="9" name="TextBox 8"/>
          <p:cNvSpPr txBox="1"/>
          <p:nvPr/>
        </p:nvSpPr>
        <p:spPr>
          <a:xfrm>
            <a:off x="2057400" y="6248400"/>
            <a:ext cx="1524000" cy="369332"/>
          </a:xfrm>
          <a:prstGeom prst="rect">
            <a:avLst/>
          </a:prstGeom>
          <a:noFill/>
        </p:spPr>
        <p:txBody>
          <a:bodyPr wrap="square" rtlCol="0">
            <a:spAutoFit/>
          </a:bodyPr>
          <a:lstStyle/>
          <a:p>
            <a:r>
              <a:rPr lang="en-US" b="1" dirty="0" smtClean="0">
                <a:solidFill>
                  <a:schemeClr val="bg1"/>
                </a:solidFill>
              </a:rPr>
              <a:t>Morphine</a:t>
            </a:r>
            <a:endParaRPr lang="en-US" b="1" dirty="0">
              <a:solidFill>
                <a:schemeClr val="bg1"/>
              </a:solidFill>
            </a:endParaRPr>
          </a:p>
        </p:txBody>
      </p:sp>
      <p:sp>
        <p:nvSpPr>
          <p:cNvPr id="10" name="TextBox 9"/>
          <p:cNvSpPr txBox="1"/>
          <p:nvPr/>
        </p:nvSpPr>
        <p:spPr>
          <a:xfrm>
            <a:off x="6324600" y="6248400"/>
            <a:ext cx="1524000" cy="369332"/>
          </a:xfrm>
          <a:prstGeom prst="rect">
            <a:avLst/>
          </a:prstGeom>
          <a:noFill/>
        </p:spPr>
        <p:txBody>
          <a:bodyPr wrap="square" rtlCol="0">
            <a:spAutoFit/>
          </a:bodyPr>
          <a:lstStyle/>
          <a:p>
            <a:r>
              <a:rPr lang="en-US" b="1" dirty="0" smtClean="0">
                <a:solidFill>
                  <a:schemeClr val="bg1"/>
                </a:solidFill>
              </a:rPr>
              <a:t>Heroine</a:t>
            </a:r>
            <a:endParaRPr lang="en-US" b="1"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7772400" cy="639762"/>
          </a:xfrm>
        </p:spPr>
        <p:txBody>
          <a:bodyPr>
            <a:normAutofit fontScale="90000"/>
          </a:bodyPr>
          <a:lstStyle/>
          <a:p>
            <a:r>
              <a:rPr lang="en-US" dirty="0" smtClean="0">
                <a:solidFill>
                  <a:schemeClr val="bg1"/>
                </a:solidFill>
              </a:rPr>
              <a:t>Aspirin</a:t>
            </a:r>
            <a:endParaRPr lang="en-US" dirty="0">
              <a:solidFill>
                <a:schemeClr val="bg1"/>
              </a:solidFill>
            </a:endParaRPr>
          </a:p>
        </p:txBody>
      </p:sp>
      <p:sp>
        <p:nvSpPr>
          <p:cNvPr id="3" name="Content Placeholder 2"/>
          <p:cNvSpPr>
            <a:spLocks noGrp="1"/>
          </p:cNvSpPr>
          <p:nvPr>
            <p:ph idx="1"/>
          </p:nvPr>
        </p:nvSpPr>
        <p:spPr>
          <a:xfrm>
            <a:off x="533400" y="609600"/>
            <a:ext cx="8229600" cy="1066800"/>
          </a:xfrm>
        </p:spPr>
        <p:txBody>
          <a:bodyPr/>
          <a:lstStyle/>
          <a:p>
            <a:pPr algn="ctr">
              <a:buNone/>
            </a:pPr>
            <a:r>
              <a:rPr lang="en-US" dirty="0" smtClean="0"/>
              <a:t>   </a:t>
            </a:r>
            <a:r>
              <a:rPr lang="en-US" dirty="0" smtClean="0">
                <a:solidFill>
                  <a:schemeClr val="bg1"/>
                </a:solidFill>
              </a:rPr>
              <a:t>Aspirin falls in the class of non narcotic analgesic. It is anti-rheumatic.</a:t>
            </a:r>
            <a:endParaRPr lang="en-US" dirty="0">
              <a:solidFill>
                <a:schemeClr val="bg1"/>
              </a:solidFill>
            </a:endParaRPr>
          </a:p>
        </p:txBody>
      </p:sp>
      <p:sp>
        <p:nvSpPr>
          <p:cNvPr id="4" name="TextBox 3"/>
          <p:cNvSpPr txBox="1"/>
          <p:nvPr/>
        </p:nvSpPr>
        <p:spPr>
          <a:xfrm>
            <a:off x="609600" y="2362200"/>
            <a:ext cx="8001000" cy="369332"/>
          </a:xfrm>
          <a:prstGeom prst="rect">
            <a:avLst/>
          </a:prstGeom>
          <a:noFill/>
        </p:spPr>
        <p:txBody>
          <a:bodyPr wrap="square" rtlCol="0">
            <a:spAutoFit/>
          </a:bodyPr>
          <a:lstStyle/>
          <a:p>
            <a:endParaRPr lang="en-US" dirty="0"/>
          </a:p>
        </p:txBody>
      </p:sp>
      <p:sp>
        <p:nvSpPr>
          <p:cNvPr id="5" name="TextBox 4"/>
          <p:cNvSpPr txBox="1"/>
          <p:nvPr/>
        </p:nvSpPr>
        <p:spPr>
          <a:xfrm>
            <a:off x="1143000" y="1600200"/>
            <a:ext cx="7391400" cy="7478970"/>
          </a:xfrm>
          <a:prstGeom prst="rect">
            <a:avLst/>
          </a:prstGeom>
          <a:noFill/>
        </p:spPr>
        <p:txBody>
          <a:bodyPr wrap="square" rtlCol="0">
            <a:spAutoFit/>
          </a:bodyPr>
          <a:lstStyle/>
          <a:p>
            <a:pPr algn="ctr"/>
            <a:endParaRPr lang="en-US" sz="2000" b="1" dirty="0" smtClean="0">
              <a:solidFill>
                <a:schemeClr val="bg1"/>
              </a:solidFill>
            </a:endParaRPr>
          </a:p>
          <a:p>
            <a:pPr algn="ctr"/>
            <a:r>
              <a:rPr lang="en-US" sz="2000" b="1" dirty="0" smtClean="0">
                <a:solidFill>
                  <a:schemeClr val="bg1"/>
                </a:solidFill>
              </a:rPr>
              <a:t>Preparation</a:t>
            </a:r>
          </a:p>
          <a:p>
            <a:endParaRPr lang="en-US" sz="2000" b="1" dirty="0" smtClean="0">
              <a:solidFill>
                <a:schemeClr val="bg1"/>
              </a:solidFill>
            </a:endParaRPr>
          </a:p>
          <a:p>
            <a:r>
              <a:rPr lang="en-US" sz="2400" b="1" dirty="0" smtClean="0">
                <a:solidFill>
                  <a:schemeClr val="bg1"/>
                </a:solidFill>
              </a:rPr>
              <a:t>Ortho hydroxy benzoic acid (salicylic acid) is reacted with acetic anhydride in presence of catalytic amount of concentrated sulfuric acid. </a:t>
            </a:r>
          </a:p>
          <a:p>
            <a:endParaRPr lang="en-US" sz="2400" b="1" dirty="0" smtClean="0">
              <a:solidFill>
                <a:schemeClr val="bg1"/>
              </a:solidFill>
            </a:endParaRPr>
          </a:p>
          <a:p>
            <a:r>
              <a:rPr lang="en-US" sz="2400" b="1" dirty="0" smtClean="0">
                <a:solidFill>
                  <a:schemeClr val="bg1"/>
                </a:solidFill>
              </a:rPr>
              <a:t>The temperature is maintained at 50-60 </a:t>
            </a:r>
            <a:r>
              <a:rPr lang="en-US" sz="2400" b="1" baseline="30000" dirty="0" smtClean="0">
                <a:solidFill>
                  <a:schemeClr val="bg1"/>
                </a:solidFill>
              </a:rPr>
              <a:t>o </a:t>
            </a:r>
            <a:r>
              <a:rPr lang="en-US" sz="2400" b="1" dirty="0" smtClean="0">
                <a:solidFill>
                  <a:schemeClr val="bg1"/>
                </a:solidFill>
              </a:rPr>
              <a:t>C for about half an hour.</a:t>
            </a:r>
          </a:p>
          <a:p>
            <a:r>
              <a:rPr lang="en-US" sz="2400" b="1" dirty="0" smtClean="0">
                <a:solidFill>
                  <a:schemeClr val="bg1"/>
                </a:solidFill>
              </a:rPr>
              <a:t>The reaction medium is continuously stirred. </a:t>
            </a:r>
          </a:p>
          <a:p>
            <a:endParaRPr lang="en-US" sz="2400" b="1" dirty="0" smtClean="0">
              <a:solidFill>
                <a:schemeClr val="bg1"/>
              </a:solidFill>
            </a:endParaRPr>
          </a:p>
          <a:p>
            <a:r>
              <a:rPr lang="en-US" sz="2400" b="1" dirty="0" smtClean="0">
                <a:solidFill>
                  <a:schemeClr val="bg1"/>
                </a:solidFill>
              </a:rPr>
              <a:t>Aspirin is precipitated after pouring the medium in ice cold water.</a:t>
            </a:r>
          </a:p>
          <a:p>
            <a:pPr algn="ctr"/>
            <a:endParaRPr lang="en-US" sz="2000" b="1" dirty="0" smtClean="0">
              <a:solidFill>
                <a:schemeClr val="bg1"/>
              </a:solidFill>
            </a:endParaRPr>
          </a:p>
          <a:p>
            <a:pPr algn="ctr"/>
            <a:endParaRPr lang="en-US" sz="2000" b="1" dirty="0" smtClean="0">
              <a:solidFill>
                <a:schemeClr val="bg1"/>
              </a:solidFill>
            </a:endParaRPr>
          </a:p>
          <a:p>
            <a:pPr algn="ctr"/>
            <a:endParaRPr lang="en-US" sz="2000" b="1" dirty="0" smtClean="0">
              <a:solidFill>
                <a:schemeClr val="bg1"/>
              </a:solidFill>
            </a:endParaRPr>
          </a:p>
          <a:p>
            <a:pPr algn="ctr"/>
            <a:endParaRPr lang="en-US" sz="2000" b="1" dirty="0" smtClean="0">
              <a:solidFill>
                <a:schemeClr val="bg1"/>
              </a:solidFill>
            </a:endParaRPr>
          </a:p>
          <a:p>
            <a:pPr algn="ctr"/>
            <a:endParaRPr lang="en-US" sz="2000" b="1" dirty="0" smtClean="0">
              <a:solidFill>
                <a:schemeClr val="bg1"/>
              </a:solidFill>
            </a:endParaRPr>
          </a:p>
          <a:p>
            <a:pPr algn="ctr"/>
            <a:endParaRPr lang="en-US" sz="2000" b="1" dirty="0" smtClean="0">
              <a:solidFill>
                <a:schemeClr val="bg1"/>
              </a:solidFill>
            </a:endParaRPr>
          </a:p>
          <a:p>
            <a:pPr algn="ctr"/>
            <a:endParaRPr lang="en-US" sz="2000" b="1" dirty="0" smtClean="0">
              <a:solidFill>
                <a:schemeClr val="bg1"/>
              </a:solidFill>
            </a:endParaRPr>
          </a:p>
          <a:p>
            <a:pPr algn="ctr"/>
            <a:endParaRPr lang="en-US" sz="2000" b="1" dirty="0" smtClean="0">
              <a:solidFill>
                <a:schemeClr val="bg1"/>
              </a:solidFill>
            </a:endParaRPr>
          </a:p>
          <a:p>
            <a:pPr algn="ctr"/>
            <a:r>
              <a:rPr lang="en-US" sz="2000" b="1" dirty="0" smtClean="0">
                <a:solidFill>
                  <a:schemeClr val="bg1"/>
                </a:solidFill>
              </a:rPr>
              <a:t> </a:t>
            </a:r>
            <a:endParaRPr lang="en-US" sz="2000" b="1"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Synthesis </a:t>
            </a:r>
            <a:endParaRPr lang="en-US" b="1" dirty="0">
              <a:solidFill>
                <a:schemeClr val="bg1"/>
              </a:solidFill>
            </a:endParaRPr>
          </a:p>
        </p:txBody>
      </p:sp>
      <p:graphicFrame>
        <p:nvGraphicFramePr>
          <p:cNvPr id="1026" name="Object 2"/>
          <p:cNvGraphicFramePr>
            <a:graphicFrameLocks noChangeAspect="1"/>
          </p:cNvGraphicFramePr>
          <p:nvPr/>
        </p:nvGraphicFramePr>
        <p:xfrm>
          <a:off x="762000" y="1752600"/>
          <a:ext cx="1097525" cy="990600"/>
        </p:xfrm>
        <a:graphic>
          <a:graphicData uri="http://schemas.openxmlformats.org/presentationml/2006/ole">
            <p:oleObj spid="_x0000_s1026" name="CS ChemDraw Drawing" r:id="rId3" imgW="1416998" imgH="1279939" progId="ChemDraw.Document.6.0">
              <p:embed/>
            </p:oleObj>
          </a:graphicData>
        </a:graphic>
      </p:graphicFrame>
      <p:graphicFrame>
        <p:nvGraphicFramePr>
          <p:cNvPr id="1028" name="Object 4"/>
          <p:cNvGraphicFramePr>
            <a:graphicFrameLocks noChangeAspect="1"/>
          </p:cNvGraphicFramePr>
          <p:nvPr/>
        </p:nvGraphicFramePr>
        <p:xfrm>
          <a:off x="2057400" y="2209800"/>
          <a:ext cx="3048000" cy="115887"/>
        </p:xfrm>
        <a:graphic>
          <a:graphicData uri="http://schemas.openxmlformats.org/presentationml/2006/ole">
            <p:oleObj spid="_x0000_s1028" name="CS ChemDraw Drawing" r:id="rId4" imgW="1576857" imgH="115220" progId="ChemDraw.Document.6.0">
              <p:embed/>
            </p:oleObj>
          </a:graphicData>
        </a:graphic>
      </p:graphicFrame>
      <p:graphicFrame>
        <p:nvGraphicFramePr>
          <p:cNvPr id="1029" name="Object 5"/>
          <p:cNvGraphicFramePr>
            <a:graphicFrameLocks noChangeAspect="1"/>
          </p:cNvGraphicFramePr>
          <p:nvPr/>
        </p:nvGraphicFramePr>
        <p:xfrm>
          <a:off x="2667001" y="1219201"/>
          <a:ext cx="386952" cy="838200"/>
        </p:xfrm>
        <a:graphic>
          <a:graphicData uri="http://schemas.openxmlformats.org/presentationml/2006/ole">
            <p:oleObj spid="_x0000_s1029" name="CS ChemDraw Drawing" r:id="rId5" imgW="525619" imgH="1137846" progId="ChemDraw.Document.6.0">
              <p:embed/>
            </p:oleObj>
          </a:graphicData>
        </a:graphic>
      </p:graphicFrame>
      <p:sp>
        <p:nvSpPr>
          <p:cNvPr id="8" name="Rectangle 7"/>
          <p:cNvSpPr/>
          <p:nvPr/>
        </p:nvSpPr>
        <p:spPr>
          <a:xfrm>
            <a:off x="2438400" y="2362200"/>
            <a:ext cx="1828800" cy="646331"/>
          </a:xfrm>
          <a:prstGeom prst="rect">
            <a:avLst/>
          </a:prstGeom>
        </p:spPr>
        <p:txBody>
          <a:bodyPr wrap="square">
            <a:spAutoFit/>
          </a:bodyPr>
          <a:lstStyle/>
          <a:p>
            <a:pPr algn="ctr"/>
            <a:r>
              <a:rPr lang="en-US" b="1" dirty="0" smtClean="0">
                <a:solidFill>
                  <a:schemeClr val="bg1"/>
                </a:solidFill>
              </a:rPr>
              <a:t>Conc. H</a:t>
            </a:r>
            <a:r>
              <a:rPr lang="en-US" sz="1200" b="1" dirty="0" smtClean="0">
                <a:solidFill>
                  <a:schemeClr val="bg1"/>
                </a:solidFill>
              </a:rPr>
              <a:t>2</a:t>
            </a:r>
            <a:r>
              <a:rPr lang="en-US" b="1" dirty="0" smtClean="0">
                <a:solidFill>
                  <a:schemeClr val="bg1"/>
                </a:solidFill>
              </a:rPr>
              <a:t>SO</a:t>
            </a:r>
            <a:r>
              <a:rPr lang="en-US" sz="1200" b="1" dirty="0" smtClean="0">
                <a:solidFill>
                  <a:schemeClr val="bg1"/>
                </a:solidFill>
              </a:rPr>
              <a:t>4</a:t>
            </a:r>
          </a:p>
          <a:p>
            <a:pPr algn="ctr"/>
            <a:r>
              <a:rPr lang="en-US" b="1" dirty="0" smtClean="0">
                <a:solidFill>
                  <a:schemeClr val="bg1"/>
                </a:solidFill>
              </a:rPr>
              <a:t>Catalytic amount</a:t>
            </a:r>
            <a:endParaRPr lang="en-US" b="1" dirty="0">
              <a:solidFill>
                <a:schemeClr val="bg1"/>
              </a:solidFill>
            </a:endParaRPr>
          </a:p>
        </p:txBody>
      </p:sp>
      <p:graphicFrame>
        <p:nvGraphicFramePr>
          <p:cNvPr id="1030" name="Object 6"/>
          <p:cNvGraphicFramePr>
            <a:graphicFrameLocks noChangeAspect="1"/>
          </p:cNvGraphicFramePr>
          <p:nvPr/>
        </p:nvGraphicFramePr>
        <p:xfrm>
          <a:off x="5181600" y="1600200"/>
          <a:ext cx="1268722" cy="1066800"/>
        </p:xfrm>
        <a:graphic>
          <a:graphicData uri="http://schemas.openxmlformats.org/presentationml/2006/ole">
            <p:oleObj spid="_x0000_s1030" name="CS ChemDraw Drawing" r:id="rId6" imgW="1724929" imgH="1450377" progId="ChemDraw.Document.6.0">
              <p:embed/>
            </p:oleObj>
          </a:graphicData>
        </a:graphic>
      </p:graphicFrame>
      <p:graphicFrame>
        <p:nvGraphicFramePr>
          <p:cNvPr id="1031" name="Object 7"/>
          <p:cNvGraphicFramePr>
            <a:graphicFrameLocks noChangeAspect="1"/>
          </p:cNvGraphicFramePr>
          <p:nvPr/>
        </p:nvGraphicFramePr>
        <p:xfrm>
          <a:off x="609600" y="3048000"/>
          <a:ext cx="863600" cy="1365250"/>
        </p:xfrm>
        <a:graphic>
          <a:graphicData uri="http://schemas.openxmlformats.org/presentationml/2006/ole">
            <p:oleObj spid="_x0000_s1031" name="CS ChemDraw Drawing" r:id="rId7" imgW="863753" imgH="1364974" progId="ChemDraw.Document.6.0">
              <p:embed/>
            </p:oleObj>
          </a:graphicData>
        </a:graphic>
      </p:graphicFrame>
      <p:graphicFrame>
        <p:nvGraphicFramePr>
          <p:cNvPr id="1032" name="Object 8"/>
          <p:cNvGraphicFramePr>
            <a:graphicFrameLocks noChangeAspect="1"/>
          </p:cNvGraphicFramePr>
          <p:nvPr/>
        </p:nvGraphicFramePr>
        <p:xfrm>
          <a:off x="1371600" y="2895600"/>
          <a:ext cx="835025" cy="455613"/>
        </p:xfrm>
        <a:graphic>
          <a:graphicData uri="http://schemas.openxmlformats.org/presentationml/2006/ole">
            <p:oleObj spid="_x0000_s1032" name="CS ChemDraw Drawing" r:id="rId8" imgW="835023" imgH="455359" progId="ChemDraw.Document.6.0">
              <p:embed/>
            </p:oleObj>
          </a:graphicData>
        </a:graphic>
      </p:graphicFrame>
      <p:graphicFrame>
        <p:nvGraphicFramePr>
          <p:cNvPr id="1033" name="Object 9"/>
          <p:cNvGraphicFramePr>
            <a:graphicFrameLocks noChangeAspect="1"/>
          </p:cNvGraphicFramePr>
          <p:nvPr/>
        </p:nvGraphicFramePr>
        <p:xfrm>
          <a:off x="2057400" y="3276600"/>
          <a:ext cx="231775" cy="327025"/>
        </p:xfrm>
        <a:graphic>
          <a:graphicData uri="http://schemas.openxmlformats.org/presentationml/2006/ole">
            <p:oleObj spid="_x0000_s1033" name="CS ChemDraw Drawing" r:id="rId9" imgW="231316" imgH="327255" progId="ChemDraw.Document.6.0">
              <p:embed/>
            </p:oleObj>
          </a:graphicData>
        </a:graphic>
      </p:graphicFrame>
      <p:graphicFrame>
        <p:nvGraphicFramePr>
          <p:cNvPr id="1034" name="Object 10"/>
          <p:cNvGraphicFramePr>
            <a:graphicFrameLocks noChangeAspect="1"/>
          </p:cNvGraphicFramePr>
          <p:nvPr/>
        </p:nvGraphicFramePr>
        <p:xfrm>
          <a:off x="1524000" y="3657600"/>
          <a:ext cx="1128713" cy="115887"/>
        </p:xfrm>
        <a:graphic>
          <a:graphicData uri="http://schemas.openxmlformats.org/presentationml/2006/ole">
            <p:oleObj spid="_x0000_s1034" name="CS ChemDraw Drawing" r:id="rId10" imgW="1128957" imgH="115588" progId="ChemDraw.Document.6.0">
              <p:embed/>
            </p:oleObj>
          </a:graphicData>
        </a:graphic>
      </p:graphicFrame>
      <p:graphicFrame>
        <p:nvGraphicFramePr>
          <p:cNvPr id="1035" name="Object 11"/>
          <p:cNvGraphicFramePr>
            <a:graphicFrameLocks noChangeAspect="1"/>
          </p:cNvGraphicFramePr>
          <p:nvPr/>
        </p:nvGraphicFramePr>
        <p:xfrm>
          <a:off x="2971800" y="3124200"/>
          <a:ext cx="1093787" cy="1376363"/>
        </p:xfrm>
        <a:graphic>
          <a:graphicData uri="http://schemas.openxmlformats.org/presentationml/2006/ole">
            <p:oleObj spid="_x0000_s1035" name="CS ChemDraw Drawing" r:id="rId11" imgW="1093965" imgH="1375649" progId="ChemDraw.Document.6.0">
              <p:embed/>
            </p:oleObj>
          </a:graphicData>
        </a:graphic>
      </p:graphicFrame>
      <p:graphicFrame>
        <p:nvGraphicFramePr>
          <p:cNvPr id="1036" name="Object 12"/>
          <p:cNvGraphicFramePr>
            <a:graphicFrameLocks noChangeAspect="1"/>
          </p:cNvGraphicFramePr>
          <p:nvPr/>
        </p:nvGraphicFramePr>
        <p:xfrm>
          <a:off x="4038600" y="3352801"/>
          <a:ext cx="1322493" cy="838200"/>
        </p:xfrm>
        <a:graphic>
          <a:graphicData uri="http://schemas.openxmlformats.org/presentationml/2006/ole">
            <p:oleObj spid="_x0000_s1036" name="CS ChemDraw Drawing" r:id="rId12" imgW="1578330" imgH="999435" progId="ChemDraw.Document.6.0">
              <p:embed/>
            </p:oleObj>
          </a:graphicData>
        </a:graphic>
      </p:graphicFrame>
      <p:graphicFrame>
        <p:nvGraphicFramePr>
          <p:cNvPr id="1037" name="Object 13"/>
          <p:cNvGraphicFramePr>
            <a:graphicFrameLocks noChangeAspect="1"/>
          </p:cNvGraphicFramePr>
          <p:nvPr/>
        </p:nvGraphicFramePr>
        <p:xfrm>
          <a:off x="3200400" y="3581400"/>
          <a:ext cx="1630363" cy="1406525"/>
        </p:xfrm>
        <a:graphic>
          <a:graphicData uri="http://schemas.openxmlformats.org/presentationml/2006/ole">
            <p:oleObj spid="_x0000_s1037" name="CS ChemDraw Drawing" r:id="rId13" imgW="1630266" imgH="1406203" progId="ChemDraw.Document.6.0">
              <p:embed/>
            </p:oleObj>
          </a:graphicData>
        </a:graphic>
      </p:graphicFrame>
      <p:graphicFrame>
        <p:nvGraphicFramePr>
          <p:cNvPr id="1038" name="Object 14"/>
          <p:cNvGraphicFramePr>
            <a:graphicFrameLocks noChangeAspect="1"/>
          </p:cNvGraphicFramePr>
          <p:nvPr/>
        </p:nvGraphicFramePr>
        <p:xfrm>
          <a:off x="6781800" y="3276600"/>
          <a:ext cx="1905000" cy="1292952"/>
        </p:xfrm>
        <a:graphic>
          <a:graphicData uri="http://schemas.openxmlformats.org/presentationml/2006/ole">
            <p:oleObj spid="_x0000_s1038" name="CS ChemDraw Drawing" r:id="rId14" imgW="2372467" imgH="1610507" progId="ChemDraw.Document.6.0">
              <p:embed/>
            </p:oleObj>
          </a:graphicData>
        </a:graphic>
      </p:graphicFrame>
      <p:graphicFrame>
        <p:nvGraphicFramePr>
          <p:cNvPr id="1040" name="Object 16"/>
          <p:cNvGraphicFramePr>
            <a:graphicFrameLocks noChangeAspect="1"/>
          </p:cNvGraphicFramePr>
          <p:nvPr/>
        </p:nvGraphicFramePr>
        <p:xfrm>
          <a:off x="5486400" y="3810000"/>
          <a:ext cx="1052513" cy="115887"/>
        </p:xfrm>
        <a:graphic>
          <a:graphicData uri="http://schemas.openxmlformats.org/presentationml/2006/ole">
            <p:oleObj spid="_x0000_s1040" name="CS ChemDraw Drawing" r:id="rId15" imgW="1586433" imgH="115220" progId="ChemDraw.Document.6.0">
              <p:embed/>
            </p:oleObj>
          </a:graphicData>
        </a:graphic>
      </p:graphicFrame>
      <p:graphicFrame>
        <p:nvGraphicFramePr>
          <p:cNvPr id="1041" name="Object 17"/>
          <p:cNvGraphicFramePr>
            <a:graphicFrameLocks noChangeAspect="1"/>
          </p:cNvGraphicFramePr>
          <p:nvPr/>
        </p:nvGraphicFramePr>
        <p:xfrm>
          <a:off x="5562600" y="3962400"/>
          <a:ext cx="990600" cy="117475"/>
        </p:xfrm>
        <a:graphic>
          <a:graphicData uri="http://schemas.openxmlformats.org/presentationml/2006/ole">
            <p:oleObj spid="_x0000_s1041" name="CS ChemDraw Drawing" r:id="rId16" imgW="1292131" imgH="117061" progId="ChemDraw.Document.6.0">
              <p:embed/>
            </p:oleObj>
          </a:graphicData>
        </a:graphic>
      </p:graphicFrame>
      <p:graphicFrame>
        <p:nvGraphicFramePr>
          <p:cNvPr id="1042" name="Object 18"/>
          <p:cNvGraphicFramePr>
            <a:graphicFrameLocks noChangeAspect="1"/>
          </p:cNvGraphicFramePr>
          <p:nvPr/>
        </p:nvGraphicFramePr>
        <p:xfrm>
          <a:off x="1905000" y="5105400"/>
          <a:ext cx="2147183" cy="1457325"/>
        </p:xfrm>
        <a:graphic>
          <a:graphicData uri="http://schemas.openxmlformats.org/presentationml/2006/ole">
            <p:oleObj spid="_x0000_s1042" name="CS ChemDraw Drawing" r:id="rId17" imgW="2372467" imgH="1609035" progId="ChemDraw.Document.6.0">
              <p:embed/>
            </p:oleObj>
          </a:graphicData>
        </a:graphic>
      </p:graphicFrame>
      <p:graphicFrame>
        <p:nvGraphicFramePr>
          <p:cNvPr id="1043" name="Object 19"/>
          <p:cNvGraphicFramePr>
            <a:graphicFrameLocks noChangeAspect="1"/>
          </p:cNvGraphicFramePr>
          <p:nvPr/>
        </p:nvGraphicFramePr>
        <p:xfrm>
          <a:off x="228601" y="5867400"/>
          <a:ext cx="1143000" cy="115887"/>
        </p:xfrm>
        <a:graphic>
          <a:graphicData uri="http://schemas.openxmlformats.org/presentationml/2006/ole">
            <p:oleObj spid="_x0000_s1043" name="CS ChemDraw Drawing" r:id="rId18" imgW="1548126" imgH="115220" progId="ChemDraw.Document.6.0">
              <p:embed/>
            </p:oleObj>
          </a:graphicData>
        </a:graphic>
      </p:graphicFrame>
      <p:graphicFrame>
        <p:nvGraphicFramePr>
          <p:cNvPr id="1044" name="Object 20"/>
          <p:cNvGraphicFramePr>
            <a:graphicFrameLocks noChangeAspect="1"/>
          </p:cNvGraphicFramePr>
          <p:nvPr/>
        </p:nvGraphicFramePr>
        <p:xfrm>
          <a:off x="6019800" y="4953000"/>
          <a:ext cx="1800225" cy="1609725"/>
        </p:xfrm>
        <a:graphic>
          <a:graphicData uri="http://schemas.openxmlformats.org/presentationml/2006/ole">
            <p:oleObj spid="_x0000_s1044" name="CS ChemDraw Drawing" r:id="rId19" imgW="1800806" imgH="1609035" progId="ChemDraw.Document.6.0">
              <p:embed/>
            </p:oleObj>
          </a:graphicData>
        </a:graphic>
      </p:graphicFrame>
      <p:graphicFrame>
        <p:nvGraphicFramePr>
          <p:cNvPr id="1045" name="Object 21"/>
          <p:cNvGraphicFramePr>
            <a:graphicFrameLocks noChangeAspect="1"/>
          </p:cNvGraphicFramePr>
          <p:nvPr/>
        </p:nvGraphicFramePr>
        <p:xfrm>
          <a:off x="4495800" y="5638800"/>
          <a:ext cx="1143000" cy="115888"/>
        </p:xfrm>
        <a:graphic>
          <a:graphicData uri="http://schemas.openxmlformats.org/presentationml/2006/ole">
            <p:oleObj spid="_x0000_s1045" name="CS ChemDraw Drawing" r:id="rId20" imgW="1548126" imgH="115220" progId="ChemDraw.Document.6.0">
              <p:embed/>
            </p:oleObj>
          </a:graphicData>
        </a:graphic>
      </p:graphicFrame>
      <p:graphicFrame>
        <p:nvGraphicFramePr>
          <p:cNvPr id="1047" name="Object 23"/>
          <p:cNvGraphicFramePr>
            <a:graphicFrameLocks noChangeAspect="1"/>
          </p:cNvGraphicFramePr>
          <p:nvPr/>
        </p:nvGraphicFramePr>
        <p:xfrm>
          <a:off x="4876800" y="5257800"/>
          <a:ext cx="373063" cy="317500"/>
        </p:xfrm>
        <a:graphic>
          <a:graphicData uri="http://schemas.openxmlformats.org/presentationml/2006/ole">
            <p:oleObj spid="_x0000_s1047" name="CS ChemDraw Drawing" r:id="rId21" imgW="373127" imgH="318052" progId="ChemDraw.Document.6.0">
              <p:embed/>
            </p:oleObj>
          </a:graphicData>
        </a:graphic>
      </p:graphicFrame>
      <p:graphicFrame>
        <p:nvGraphicFramePr>
          <p:cNvPr id="1048" name="Object 24"/>
          <p:cNvGraphicFramePr>
            <a:graphicFrameLocks noChangeAspect="1"/>
          </p:cNvGraphicFramePr>
          <p:nvPr/>
        </p:nvGraphicFramePr>
        <p:xfrm>
          <a:off x="4572000" y="5943600"/>
          <a:ext cx="941387" cy="708025"/>
        </p:xfrm>
        <a:graphic>
          <a:graphicData uri="http://schemas.openxmlformats.org/presentationml/2006/ole">
            <p:oleObj spid="_x0000_s1048" name="CS ChemDraw Drawing" r:id="rId22" imgW="941473" imgH="708255" progId="ChemDraw.Document.6.0">
              <p:embed/>
            </p:oleObj>
          </a:graphicData>
        </a:graphic>
      </p:graphicFrame>
      <p:graphicFrame>
        <p:nvGraphicFramePr>
          <p:cNvPr id="1049" name="Object 25"/>
          <p:cNvGraphicFramePr>
            <a:graphicFrameLocks noChangeAspect="1"/>
          </p:cNvGraphicFramePr>
          <p:nvPr/>
        </p:nvGraphicFramePr>
        <p:xfrm>
          <a:off x="4953000" y="5678556"/>
          <a:ext cx="374650" cy="326340"/>
        </p:xfrm>
        <a:graphic>
          <a:graphicData uri="http://schemas.openxmlformats.org/presentationml/2006/ole">
            <p:oleObj spid="_x0000_s1049" name="CS ChemDraw Drawing" r:id="rId23" imgW="603338" imgH="525670" progId="ChemDraw.Document.6.0">
              <p:embed/>
            </p:oleObj>
          </a:graphicData>
        </a:graphic>
      </p:graphicFrame>
      <p:sp>
        <p:nvSpPr>
          <p:cNvPr id="25" name="TextBox 24"/>
          <p:cNvSpPr txBox="1"/>
          <p:nvPr/>
        </p:nvSpPr>
        <p:spPr>
          <a:xfrm>
            <a:off x="7543800" y="6172200"/>
            <a:ext cx="1143000" cy="381000"/>
          </a:xfrm>
          <a:prstGeom prst="rect">
            <a:avLst/>
          </a:prstGeom>
          <a:noFill/>
        </p:spPr>
        <p:txBody>
          <a:bodyPr wrap="square" rtlCol="0">
            <a:spAutoFit/>
          </a:bodyPr>
          <a:lstStyle/>
          <a:p>
            <a:r>
              <a:rPr lang="en-US" b="1" dirty="0" smtClean="0">
                <a:solidFill>
                  <a:schemeClr val="bg1"/>
                </a:solidFill>
              </a:rPr>
              <a:t>Aspirin</a:t>
            </a:r>
            <a:endParaRPr lang="en-US"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blinds(horizontal)">
                                      <p:cBhvr>
                                        <p:cTn id="13" dur="5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1029"/>
                                        </p:tgtEl>
                                        <p:attrNameLst>
                                          <p:attrName>style.visibility</p:attrName>
                                        </p:attrNameLst>
                                      </p:cBhvr>
                                      <p:to>
                                        <p:strVal val="visible"/>
                                      </p:to>
                                    </p:set>
                                    <p:animEffect transition="in" filter="blinds(horizontal)">
                                      <p:cBhvr>
                                        <p:cTn id="18" dur="500"/>
                                        <p:tgtEl>
                                          <p:spTgt spid="1029"/>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animEffect transition="in" filter="blinds(horizontal)">
                                      <p:cBhvr>
                                        <p:cTn id="23" dur="500"/>
                                        <p:tgtEl>
                                          <p:spTgt spid="1028"/>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linds(horizontal)">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030"/>
                                        </p:tgtEl>
                                        <p:attrNameLst>
                                          <p:attrName>style.visibility</p:attrName>
                                        </p:attrNameLst>
                                      </p:cBhvr>
                                      <p:to>
                                        <p:strVal val="visible"/>
                                      </p:to>
                                    </p:set>
                                    <p:anim calcmode="lin" valueType="num">
                                      <p:cBhvr additive="base">
                                        <p:cTn id="33" dur="500" fill="hold"/>
                                        <p:tgtEl>
                                          <p:spTgt spid="1030"/>
                                        </p:tgtEl>
                                        <p:attrNameLst>
                                          <p:attrName>ppt_x</p:attrName>
                                        </p:attrNameLst>
                                      </p:cBhvr>
                                      <p:tavLst>
                                        <p:tav tm="0">
                                          <p:val>
                                            <p:strVal val="#ppt_x"/>
                                          </p:val>
                                        </p:tav>
                                        <p:tav tm="100000">
                                          <p:val>
                                            <p:strVal val="#ppt_x"/>
                                          </p:val>
                                        </p:tav>
                                      </p:tavLst>
                                    </p:anim>
                                    <p:anim calcmode="lin" valueType="num">
                                      <p:cBhvr additive="base">
                                        <p:cTn id="34"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1031"/>
                                        </p:tgtEl>
                                        <p:attrNameLst>
                                          <p:attrName>style.visibility</p:attrName>
                                        </p:attrNameLst>
                                      </p:cBhvr>
                                      <p:to>
                                        <p:strVal val="visible"/>
                                      </p:to>
                                    </p:set>
                                    <p:animEffect transition="in" filter="blinds(horizontal)">
                                      <p:cBhvr>
                                        <p:cTn id="39" dur="500"/>
                                        <p:tgtEl>
                                          <p:spTgt spid="1031"/>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1033"/>
                                        </p:tgtEl>
                                        <p:attrNameLst>
                                          <p:attrName>style.visibility</p:attrName>
                                        </p:attrNameLst>
                                      </p:cBhvr>
                                      <p:to>
                                        <p:strVal val="visible"/>
                                      </p:to>
                                    </p:set>
                                    <p:animEffect transition="in" filter="blinds(horizontal)">
                                      <p:cBhvr>
                                        <p:cTn id="44" dur="500"/>
                                        <p:tgtEl>
                                          <p:spTgt spid="1033"/>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nodeType="clickEffect">
                                  <p:stCondLst>
                                    <p:cond delay="0"/>
                                  </p:stCondLst>
                                  <p:childTnLst>
                                    <p:set>
                                      <p:cBhvr>
                                        <p:cTn id="48" dur="1" fill="hold">
                                          <p:stCondLst>
                                            <p:cond delay="0"/>
                                          </p:stCondLst>
                                        </p:cTn>
                                        <p:tgtEl>
                                          <p:spTgt spid="1032"/>
                                        </p:tgtEl>
                                        <p:attrNameLst>
                                          <p:attrName>style.visibility</p:attrName>
                                        </p:attrNameLst>
                                      </p:cBhvr>
                                      <p:to>
                                        <p:strVal val="visible"/>
                                      </p:to>
                                    </p:set>
                                    <p:animEffect transition="in" filter="blinds(horizontal)">
                                      <p:cBhvr>
                                        <p:cTn id="49" dur="500"/>
                                        <p:tgtEl>
                                          <p:spTgt spid="1032"/>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nodeType="clickEffect">
                                  <p:stCondLst>
                                    <p:cond delay="0"/>
                                  </p:stCondLst>
                                  <p:childTnLst>
                                    <p:set>
                                      <p:cBhvr>
                                        <p:cTn id="53" dur="1" fill="hold">
                                          <p:stCondLst>
                                            <p:cond delay="0"/>
                                          </p:stCondLst>
                                        </p:cTn>
                                        <p:tgtEl>
                                          <p:spTgt spid="1034"/>
                                        </p:tgtEl>
                                        <p:attrNameLst>
                                          <p:attrName>style.visibility</p:attrName>
                                        </p:attrNameLst>
                                      </p:cBhvr>
                                      <p:to>
                                        <p:strVal val="visible"/>
                                      </p:to>
                                    </p:set>
                                    <p:animEffect transition="in" filter="blinds(horizontal)">
                                      <p:cBhvr>
                                        <p:cTn id="54" dur="500"/>
                                        <p:tgtEl>
                                          <p:spTgt spid="1034"/>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nodeType="clickEffect">
                                  <p:stCondLst>
                                    <p:cond delay="0"/>
                                  </p:stCondLst>
                                  <p:childTnLst>
                                    <p:set>
                                      <p:cBhvr>
                                        <p:cTn id="58" dur="1" fill="hold">
                                          <p:stCondLst>
                                            <p:cond delay="0"/>
                                          </p:stCondLst>
                                        </p:cTn>
                                        <p:tgtEl>
                                          <p:spTgt spid="1035"/>
                                        </p:tgtEl>
                                        <p:attrNameLst>
                                          <p:attrName>style.visibility</p:attrName>
                                        </p:attrNameLst>
                                      </p:cBhvr>
                                      <p:to>
                                        <p:strVal val="visible"/>
                                      </p:to>
                                    </p:set>
                                    <p:animEffect transition="in" filter="blinds(horizontal)">
                                      <p:cBhvr>
                                        <p:cTn id="59" dur="500"/>
                                        <p:tgtEl>
                                          <p:spTgt spid="1035"/>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nodeType="clickEffect">
                                  <p:stCondLst>
                                    <p:cond delay="0"/>
                                  </p:stCondLst>
                                  <p:childTnLst>
                                    <p:set>
                                      <p:cBhvr>
                                        <p:cTn id="63" dur="1" fill="hold">
                                          <p:stCondLst>
                                            <p:cond delay="0"/>
                                          </p:stCondLst>
                                        </p:cTn>
                                        <p:tgtEl>
                                          <p:spTgt spid="1036"/>
                                        </p:tgtEl>
                                        <p:attrNameLst>
                                          <p:attrName>style.visibility</p:attrName>
                                        </p:attrNameLst>
                                      </p:cBhvr>
                                      <p:to>
                                        <p:strVal val="visible"/>
                                      </p:to>
                                    </p:set>
                                    <p:animEffect transition="in" filter="blinds(horizontal)">
                                      <p:cBhvr>
                                        <p:cTn id="64" dur="500"/>
                                        <p:tgtEl>
                                          <p:spTgt spid="1036"/>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nodeType="clickEffect">
                                  <p:stCondLst>
                                    <p:cond delay="0"/>
                                  </p:stCondLst>
                                  <p:childTnLst>
                                    <p:set>
                                      <p:cBhvr>
                                        <p:cTn id="68" dur="1" fill="hold">
                                          <p:stCondLst>
                                            <p:cond delay="0"/>
                                          </p:stCondLst>
                                        </p:cTn>
                                        <p:tgtEl>
                                          <p:spTgt spid="1037"/>
                                        </p:tgtEl>
                                        <p:attrNameLst>
                                          <p:attrName>style.visibility</p:attrName>
                                        </p:attrNameLst>
                                      </p:cBhvr>
                                      <p:to>
                                        <p:strVal val="visible"/>
                                      </p:to>
                                    </p:set>
                                    <p:animEffect transition="in" filter="blinds(horizontal)">
                                      <p:cBhvr>
                                        <p:cTn id="69" dur="500"/>
                                        <p:tgtEl>
                                          <p:spTgt spid="1037"/>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nodeType="clickEffect">
                                  <p:stCondLst>
                                    <p:cond delay="0"/>
                                  </p:stCondLst>
                                  <p:childTnLst>
                                    <p:set>
                                      <p:cBhvr>
                                        <p:cTn id="73" dur="1" fill="hold">
                                          <p:stCondLst>
                                            <p:cond delay="0"/>
                                          </p:stCondLst>
                                        </p:cTn>
                                        <p:tgtEl>
                                          <p:spTgt spid="1040"/>
                                        </p:tgtEl>
                                        <p:attrNameLst>
                                          <p:attrName>style.visibility</p:attrName>
                                        </p:attrNameLst>
                                      </p:cBhvr>
                                      <p:to>
                                        <p:strVal val="visible"/>
                                      </p:to>
                                    </p:set>
                                    <p:animEffect transition="in" filter="blinds(horizontal)">
                                      <p:cBhvr>
                                        <p:cTn id="74" dur="500"/>
                                        <p:tgtEl>
                                          <p:spTgt spid="1040"/>
                                        </p:tgtEl>
                                      </p:cBhvr>
                                    </p:animEffect>
                                  </p:childTnLst>
                                </p:cTn>
                              </p:par>
                              <p:par>
                                <p:cTn id="75" presetID="3" presetClass="entr" presetSubtype="10" fill="hold" nodeType="withEffect">
                                  <p:stCondLst>
                                    <p:cond delay="0"/>
                                  </p:stCondLst>
                                  <p:childTnLst>
                                    <p:set>
                                      <p:cBhvr>
                                        <p:cTn id="76" dur="1" fill="hold">
                                          <p:stCondLst>
                                            <p:cond delay="0"/>
                                          </p:stCondLst>
                                        </p:cTn>
                                        <p:tgtEl>
                                          <p:spTgt spid="1041"/>
                                        </p:tgtEl>
                                        <p:attrNameLst>
                                          <p:attrName>style.visibility</p:attrName>
                                        </p:attrNameLst>
                                      </p:cBhvr>
                                      <p:to>
                                        <p:strVal val="visible"/>
                                      </p:to>
                                    </p:set>
                                    <p:animEffect transition="in" filter="blinds(horizontal)">
                                      <p:cBhvr>
                                        <p:cTn id="77" dur="500"/>
                                        <p:tgtEl>
                                          <p:spTgt spid="1041"/>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nodeType="clickEffect">
                                  <p:stCondLst>
                                    <p:cond delay="0"/>
                                  </p:stCondLst>
                                  <p:childTnLst>
                                    <p:set>
                                      <p:cBhvr>
                                        <p:cTn id="81" dur="1" fill="hold">
                                          <p:stCondLst>
                                            <p:cond delay="0"/>
                                          </p:stCondLst>
                                        </p:cTn>
                                        <p:tgtEl>
                                          <p:spTgt spid="1038"/>
                                        </p:tgtEl>
                                        <p:attrNameLst>
                                          <p:attrName>style.visibility</p:attrName>
                                        </p:attrNameLst>
                                      </p:cBhvr>
                                      <p:to>
                                        <p:strVal val="visible"/>
                                      </p:to>
                                    </p:set>
                                    <p:animEffect transition="in" filter="blinds(horizontal)">
                                      <p:cBhvr>
                                        <p:cTn id="82" dur="500"/>
                                        <p:tgtEl>
                                          <p:spTgt spid="1038"/>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nodeType="clickEffect">
                                  <p:stCondLst>
                                    <p:cond delay="0"/>
                                  </p:stCondLst>
                                  <p:childTnLst>
                                    <p:set>
                                      <p:cBhvr>
                                        <p:cTn id="86" dur="1" fill="hold">
                                          <p:stCondLst>
                                            <p:cond delay="0"/>
                                          </p:stCondLst>
                                        </p:cTn>
                                        <p:tgtEl>
                                          <p:spTgt spid="1043"/>
                                        </p:tgtEl>
                                        <p:attrNameLst>
                                          <p:attrName>style.visibility</p:attrName>
                                        </p:attrNameLst>
                                      </p:cBhvr>
                                      <p:to>
                                        <p:strVal val="visible"/>
                                      </p:to>
                                    </p:set>
                                    <p:animEffect transition="in" filter="blinds(horizontal)">
                                      <p:cBhvr>
                                        <p:cTn id="87" dur="500"/>
                                        <p:tgtEl>
                                          <p:spTgt spid="1043"/>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nodeType="clickEffect">
                                  <p:stCondLst>
                                    <p:cond delay="0"/>
                                  </p:stCondLst>
                                  <p:childTnLst>
                                    <p:set>
                                      <p:cBhvr>
                                        <p:cTn id="91" dur="1" fill="hold">
                                          <p:stCondLst>
                                            <p:cond delay="0"/>
                                          </p:stCondLst>
                                        </p:cTn>
                                        <p:tgtEl>
                                          <p:spTgt spid="1042"/>
                                        </p:tgtEl>
                                        <p:attrNameLst>
                                          <p:attrName>style.visibility</p:attrName>
                                        </p:attrNameLst>
                                      </p:cBhvr>
                                      <p:to>
                                        <p:strVal val="visible"/>
                                      </p:to>
                                    </p:set>
                                    <p:animEffect transition="in" filter="blinds(horizontal)">
                                      <p:cBhvr>
                                        <p:cTn id="92" dur="500"/>
                                        <p:tgtEl>
                                          <p:spTgt spid="1042"/>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nodeType="clickEffect">
                                  <p:stCondLst>
                                    <p:cond delay="0"/>
                                  </p:stCondLst>
                                  <p:childTnLst>
                                    <p:set>
                                      <p:cBhvr>
                                        <p:cTn id="96" dur="1" fill="hold">
                                          <p:stCondLst>
                                            <p:cond delay="0"/>
                                          </p:stCondLst>
                                        </p:cTn>
                                        <p:tgtEl>
                                          <p:spTgt spid="1045"/>
                                        </p:tgtEl>
                                        <p:attrNameLst>
                                          <p:attrName>style.visibility</p:attrName>
                                        </p:attrNameLst>
                                      </p:cBhvr>
                                      <p:to>
                                        <p:strVal val="visible"/>
                                      </p:to>
                                    </p:set>
                                    <p:animEffect transition="in" filter="blinds(horizontal)">
                                      <p:cBhvr>
                                        <p:cTn id="97" dur="500"/>
                                        <p:tgtEl>
                                          <p:spTgt spid="1045"/>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nodeType="clickEffect">
                                  <p:stCondLst>
                                    <p:cond delay="0"/>
                                  </p:stCondLst>
                                  <p:childTnLst>
                                    <p:set>
                                      <p:cBhvr>
                                        <p:cTn id="101" dur="1" fill="hold">
                                          <p:stCondLst>
                                            <p:cond delay="0"/>
                                          </p:stCondLst>
                                        </p:cTn>
                                        <p:tgtEl>
                                          <p:spTgt spid="1047"/>
                                        </p:tgtEl>
                                        <p:attrNameLst>
                                          <p:attrName>style.visibility</p:attrName>
                                        </p:attrNameLst>
                                      </p:cBhvr>
                                      <p:to>
                                        <p:strVal val="visible"/>
                                      </p:to>
                                    </p:set>
                                    <p:animEffect transition="in" filter="blinds(horizontal)">
                                      <p:cBhvr>
                                        <p:cTn id="102" dur="500"/>
                                        <p:tgtEl>
                                          <p:spTgt spid="1047"/>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nodeType="clickEffect">
                                  <p:stCondLst>
                                    <p:cond delay="0"/>
                                  </p:stCondLst>
                                  <p:childTnLst>
                                    <p:set>
                                      <p:cBhvr>
                                        <p:cTn id="106" dur="1" fill="hold">
                                          <p:stCondLst>
                                            <p:cond delay="0"/>
                                          </p:stCondLst>
                                        </p:cTn>
                                        <p:tgtEl>
                                          <p:spTgt spid="1049"/>
                                        </p:tgtEl>
                                        <p:attrNameLst>
                                          <p:attrName>style.visibility</p:attrName>
                                        </p:attrNameLst>
                                      </p:cBhvr>
                                      <p:to>
                                        <p:strVal val="visible"/>
                                      </p:to>
                                    </p:set>
                                    <p:animEffect transition="in" filter="blinds(horizontal)">
                                      <p:cBhvr>
                                        <p:cTn id="107" dur="500"/>
                                        <p:tgtEl>
                                          <p:spTgt spid="1049"/>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nodeType="clickEffect">
                                  <p:stCondLst>
                                    <p:cond delay="0"/>
                                  </p:stCondLst>
                                  <p:childTnLst>
                                    <p:set>
                                      <p:cBhvr>
                                        <p:cTn id="111" dur="1" fill="hold">
                                          <p:stCondLst>
                                            <p:cond delay="0"/>
                                          </p:stCondLst>
                                        </p:cTn>
                                        <p:tgtEl>
                                          <p:spTgt spid="1048"/>
                                        </p:tgtEl>
                                        <p:attrNameLst>
                                          <p:attrName>style.visibility</p:attrName>
                                        </p:attrNameLst>
                                      </p:cBhvr>
                                      <p:to>
                                        <p:strVal val="visible"/>
                                      </p:to>
                                    </p:set>
                                    <p:animEffect transition="in" filter="blinds(horizontal)">
                                      <p:cBhvr>
                                        <p:cTn id="112" dur="500"/>
                                        <p:tgtEl>
                                          <p:spTgt spid="1048"/>
                                        </p:tgtEl>
                                      </p:cBhvr>
                                    </p:animEffect>
                                  </p:childTnLst>
                                </p:cTn>
                              </p:par>
                            </p:childTnLst>
                          </p:cTn>
                        </p:par>
                      </p:childTnLst>
                    </p:cTn>
                  </p:par>
                  <p:par>
                    <p:cTn id="113" fill="hold">
                      <p:stCondLst>
                        <p:cond delay="indefinite"/>
                      </p:stCondLst>
                      <p:childTnLst>
                        <p:par>
                          <p:cTn id="114" fill="hold">
                            <p:stCondLst>
                              <p:cond delay="0"/>
                            </p:stCondLst>
                            <p:childTnLst>
                              <p:par>
                                <p:cTn id="115" presetID="4" presetClass="entr" presetSubtype="16" fill="hold" nodeType="clickEffect">
                                  <p:stCondLst>
                                    <p:cond delay="0"/>
                                  </p:stCondLst>
                                  <p:childTnLst>
                                    <p:set>
                                      <p:cBhvr>
                                        <p:cTn id="116" dur="1" fill="hold">
                                          <p:stCondLst>
                                            <p:cond delay="0"/>
                                          </p:stCondLst>
                                        </p:cTn>
                                        <p:tgtEl>
                                          <p:spTgt spid="1044"/>
                                        </p:tgtEl>
                                        <p:attrNameLst>
                                          <p:attrName>style.visibility</p:attrName>
                                        </p:attrNameLst>
                                      </p:cBhvr>
                                      <p:to>
                                        <p:strVal val="visible"/>
                                      </p:to>
                                    </p:set>
                                    <p:animEffect transition="in" filter="box(in)">
                                      <p:cBhvr>
                                        <p:cTn id="117" dur="500"/>
                                        <p:tgtEl>
                                          <p:spTgt spid="1044"/>
                                        </p:tgtEl>
                                      </p:cBhvr>
                                    </p:animEffect>
                                  </p:childTnLst>
                                </p:cTn>
                              </p:par>
                            </p:childTnLst>
                          </p:cTn>
                        </p:par>
                      </p:childTnLst>
                    </p:cTn>
                  </p:par>
                  <p:par>
                    <p:cTn id="118" fill="hold">
                      <p:stCondLst>
                        <p:cond delay="indefinite"/>
                      </p:stCondLst>
                      <p:childTnLst>
                        <p:par>
                          <p:cTn id="119" fill="hold">
                            <p:stCondLst>
                              <p:cond delay="0"/>
                            </p:stCondLst>
                            <p:childTnLst>
                              <p:par>
                                <p:cTn id="120" presetID="8" presetClass="entr" presetSubtype="16" fill="hold" grpId="0" nodeType="clickEffect">
                                  <p:stCondLst>
                                    <p:cond delay="0"/>
                                  </p:stCondLst>
                                  <p:childTnLst>
                                    <p:set>
                                      <p:cBhvr>
                                        <p:cTn id="121" dur="1" fill="hold">
                                          <p:stCondLst>
                                            <p:cond delay="0"/>
                                          </p:stCondLst>
                                        </p:cTn>
                                        <p:tgtEl>
                                          <p:spTgt spid="25"/>
                                        </p:tgtEl>
                                        <p:attrNameLst>
                                          <p:attrName>style.visibility</p:attrName>
                                        </p:attrNameLst>
                                      </p:cBhvr>
                                      <p:to>
                                        <p:strVal val="visible"/>
                                      </p:to>
                                    </p:set>
                                    <p:animEffect transition="in" filter="diamond(in)">
                                      <p:cBhvr>
                                        <p:cTn id="122"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Mode of action of Aspirin</a:t>
            </a:r>
            <a:endParaRPr lang="en-US" b="1"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Essentially helps to reduce fever with high temperature to bring it down to normal body temperature. </a:t>
            </a:r>
          </a:p>
          <a:p>
            <a:r>
              <a:rPr lang="en-US" dirty="0" smtClean="0">
                <a:solidFill>
                  <a:schemeClr val="bg1"/>
                </a:solidFill>
              </a:rPr>
              <a:t>It falls in the group of antipyretic analgesics.</a:t>
            </a:r>
          </a:p>
          <a:p>
            <a:r>
              <a:rPr lang="en-US" dirty="0" smtClean="0">
                <a:solidFill>
                  <a:schemeClr val="bg1"/>
                </a:solidFill>
              </a:rPr>
              <a:t>This NSAID inhibits the enzyme called cyclo oxygenase which is responsible for the formation of prostaglandins (PGs) that cause inflammation, swelling, pain and or fever.</a:t>
            </a:r>
            <a:endParaRPr lang="en-US"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solidFill>
              </a:rPr>
              <a:t>Paracetamol mode of action</a:t>
            </a:r>
            <a:br>
              <a:rPr lang="en-US" dirty="0" smtClean="0">
                <a:solidFill>
                  <a:schemeClr val="bg1"/>
                </a:solidFill>
              </a:rPr>
            </a:br>
            <a:r>
              <a:rPr lang="en-US" dirty="0" smtClean="0">
                <a:solidFill>
                  <a:schemeClr val="bg1"/>
                </a:solidFill>
              </a:rPr>
              <a:t>(Acetamenophen)</a:t>
            </a:r>
            <a:endParaRPr lang="en-US" dirty="0">
              <a:solidFill>
                <a:schemeClr val="bg1"/>
              </a:solidFill>
            </a:endParaRPr>
          </a:p>
        </p:txBody>
      </p:sp>
      <p:sp>
        <p:nvSpPr>
          <p:cNvPr id="3" name="Content Placeholder 2"/>
          <p:cNvSpPr>
            <a:spLocks noGrp="1"/>
          </p:cNvSpPr>
          <p:nvPr>
            <p:ph idx="1"/>
          </p:nvPr>
        </p:nvSpPr>
        <p:spPr/>
        <p:txBody>
          <a:bodyPr>
            <a:normAutofit/>
          </a:bodyPr>
          <a:lstStyle/>
          <a:p>
            <a:pPr algn="just"/>
            <a:r>
              <a:rPr lang="en-US" b="1" dirty="0" smtClean="0">
                <a:solidFill>
                  <a:schemeClr val="bg1"/>
                </a:solidFill>
              </a:rPr>
              <a:t>Paracetamol </a:t>
            </a:r>
            <a:r>
              <a:rPr lang="en-US" dirty="0" smtClean="0">
                <a:solidFill>
                  <a:schemeClr val="bg1"/>
                </a:solidFill>
              </a:rPr>
              <a:t>(</a:t>
            </a:r>
            <a:r>
              <a:rPr lang="en-US" b="1" dirty="0" smtClean="0">
                <a:solidFill>
                  <a:schemeClr val="bg1"/>
                </a:solidFill>
              </a:rPr>
              <a:t>acetaminophen</a:t>
            </a:r>
            <a:r>
              <a:rPr lang="en-US" dirty="0" smtClean="0">
                <a:solidFill>
                  <a:schemeClr val="bg1"/>
                </a:solidFill>
              </a:rPr>
              <a:t>) is generally </a:t>
            </a:r>
            <a:r>
              <a:rPr lang="en-US" b="1" dirty="0" smtClean="0">
                <a:solidFill>
                  <a:schemeClr val="bg1"/>
                </a:solidFill>
              </a:rPr>
              <a:t>not</a:t>
            </a:r>
            <a:r>
              <a:rPr lang="en-US" dirty="0" smtClean="0">
                <a:solidFill>
                  <a:schemeClr val="bg1"/>
                </a:solidFill>
              </a:rPr>
              <a:t> considered an </a:t>
            </a:r>
            <a:r>
              <a:rPr lang="en-US" b="1" dirty="0" smtClean="0">
                <a:solidFill>
                  <a:schemeClr val="bg1"/>
                </a:solidFill>
              </a:rPr>
              <a:t>NSAID. </a:t>
            </a:r>
          </a:p>
          <a:p>
            <a:pPr algn="just"/>
            <a:r>
              <a:rPr lang="en-US" dirty="0" smtClean="0">
                <a:solidFill>
                  <a:schemeClr val="bg1"/>
                </a:solidFill>
              </a:rPr>
              <a:t>It has only minor </a:t>
            </a:r>
            <a:r>
              <a:rPr lang="en-US" b="1" dirty="0" smtClean="0">
                <a:solidFill>
                  <a:schemeClr val="bg1"/>
                </a:solidFill>
              </a:rPr>
              <a:t>anti -inflammatory</a:t>
            </a:r>
            <a:r>
              <a:rPr lang="en-US" dirty="0" smtClean="0">
                <a:solidFill>
                  <a:schemeClr val="bg1"/>
                </a:solidFill>
              </a:rPr>
              <a:t>    activity.</a:t>
            </a:r>
          </a:p>
          <a:p>
            <a:pPr algn="just"/>
            <a:r>
              <a:rPr lang="en-US" b="1" dirty="0" smtClean="0">
                <a:solidFill>
                  <a:schemeClr val="bg1"/>
                </a:solidFill>
              </a:rPr>
              <a:t>Acetaminophen</a:t>
            </a:r>
            <a:r>
              <a:rPr lang="en-US" dirty="0" smtClean="0">
                <a:solidFill>
                  <a:schemeClr val="bg1"/>
                </a:solidFill>
              </a:rPr>
              <a:t> treats pain mainly by blocking Cyclooxygenase-2 and inhibiting endocannabinoid reuptake almost exclusively within the brain, but </a:t>
            </a:r>
            <a:r>
              <a:rPr lang="en-US" b="1" dirty="0" smtClean="0">
                <a:solidFill>
                  <a:schemeClr val="bg1"/>
                </a:solidFill>
              </a:rPr>
              <a:t>not</a:t>
            </a:r>
            <a:r>
              <a:rPr lang="en-US" dirty="0" smtClean="0">
                <a:solidFill>
                  <a:schemeClr val="bg1"/>
                </a:solidFill>
              </a:rPr>
              <a:t> much in the rest of the body.</a:t>
            </a:r>
            <a:endParaRPr lang="en-US"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Synthesis of Paracetamol</a:t>
            </a:r>
            <a:endParaRPr lang="en-US" dirty="0">
              <a:solidFill>
                <a:schemeClr val="bg1"/>
              </a:solidFill>
            </a:endParaRPr>
          </a:p>
        </p:txBody>
      </p:sp>
      <p:sp>
        <p:nvSpPr>
          <p:cNvPr id="6" name="TextBox 5"/>
          <p:cNvSpPr txBox="1"/>
          <p:nvPr/>
        </p:nvSpPr>
        <p:spPr>
          <a:xfrm>
            <a:off x="1524000" y="5334000"/>
            <a:ext cx="5943600" cy="923330"/>
          </a:xfrm>
          <a:prstGeom prst="rect">
            <a:avLst/>
          </a:prstGeom>
          <a:noFill/>
        </p:spPr>
        <p:txBody>
          <a:bodyPr wrap="square" rtlCol="0">
            <a:spAutoFit/>
          </a:bodyPr>
          <a:lstStyle/>
          <a:p>
            <a:r>
              <a:rPr lang="en-US" dirty="0" smtClean="0">
                <a:solidFill>
                  <a:schemeClr val="bg1"/>
                </a:solidFill>
              </a:rPr>
              <a:t>The widely used process of the synthesis of Paracetamol  involves the acetylation of 4-amino phenol using equivalent amount of acetic anhydride and sodium acetate.</a:t>
            </a:r>
            <a:endParaRPr lang="en-US" dirty="0">
              <a:solidFill>
                <a:schemeClr val="bg1"/>
              </a:solidFill>
            </a:endParaRPr>
          </a:p>
        </p:txBody>
      </p:sp>
      <p:graphicFrame>
        <p:nvGraphicFramePr>
          <p:cNvPr id="17411" name="Object 3"/>
          <p:cNvGraphicFramePr>
            <a:graphicFrameLocks noChangeAspect="1"/>
          </p:cNvGraphicFramePr>
          <p:nvPr/>
        </p:nvGraphicFramePr>
        <p:xfrm>
          <a:off x="1143000" y="1752600"/>
          <a:ext cx="6076950" cy="2119313"/>
        </p:xfrm>
        <a:graphic>
          <a:graphicData uri="http://schemas.openxmlformats.org/presentationml/2006/ole">
            <p:oleObj spid="_x0000_s17411" name="CS ChemDraw Drawing" r:id="rId3" imgW="6077215" imgH="2119612" progId="ChemDraw.Document.6.0">
              <p:embed/>
            </p:oleObj>
          </a:graphicData>
        </a:graphic>
      </p:graphicFrame>
      <p:sp>
        <p:nvSpPr>
          <p:cNvPr id="8" name="TextBox 7"/>
          <p:cNvSpPr txBox="1"/>
          <p:nvPr/>
        </p:nvSpPr>
        <p:spPr>
          <a:xfrm>
            <a:off x="304800" y="3810000"/>
            <a:ext cx="1752600" cy="369332"/>
          </a:xfrm>
          <a:prstGeom prst="rect">
            <a:avLst/>
          </a:prstGeom>
          <a:noFill/>
        </p:spPr>
        <p:txBody>
          <a:bodyPr wrap="square" rtlCol="0">
            <a:spAutoFit/>
          </a:bodyPr>
          <a:lstStyle/>
          <a:p>
            <a:r>
              <a:rPr lang="en-US" dirty="0" smtClean="0">
                <a:solidFill>
                  <a:schemeClr val="bg1"/>
                </a:solidFill>
              </a:rPr>
              <a:t>P-Aminophenol</a:t>
            </a:r>
            <a:endParaRPr lang="en-US" dirty="0">
              <a:solidFill>
                <a:schemeClr val="bg1"/>
              </a:solidFill>
            </a:endParaRPr>
          </a:p>
        </p:txBody>
      </p:sp>
      <p:sp>
        <p:nvSpPr>
          <p:cNvPr id="9" name="TextBox 8"/>
          <p:cNvSpPr txBox="1"/>
          <p:nvPr/>
        </p:nvSpPr>
        <p:spPr>
          <a:xfrm>
            <a:off x="2438400" y="3429000"/>
            <a:ext cx="1905000" cy="369332"/>
          </a:xfrm>
          <a:prstGeom prst="rect">
            <a:avLst/>
          </a:prstGeom>
          <a:noFill/>
        </p:spPr>
        <p:txBody>
          <a:bodyPr wrap="square" rtlCol="0">
            <a:spAutoFit/>
          </a:bodyPr>
          <a:lstStyle/>
          <a:p>
            <a:r>
              <a:rPr lang="en-US" dirty="0" smtClean="0">
                <a:solidFill>
                  <a:schemeClr val="bg1"/>
                </a:solidFill>
              </a:rPr>
              <a:t>Acetic anhydride</a:t>
            </a:r>
            <a:endParaRPr lang="en-US" dirty="0">
              <a:solidFill>
                <a:schemeClr val="bg1"/>
              </a:solidFill>
            </a:endParaRPr>
          </a:p>
        </p:txBody>
      </p:sp>
      <p:sp>
        <p:nvSpPr>
          <p:cNvPr id="10" name="TextBox 9"/>
          <p:cNvSpPr txBox="1"/>
          <p:nvPr/>
        </p:nvSpPr>
        <p:spPr>
          <a:xfrm>
            <a:off x="4648200" y="3886200"/>
            <a:ext cx="2514600" cy="646331"/>
          </a:xfrm>
          <a:prstGeom prst="rect">
            <a:avLst/>
          </a:prstGeom>
          <a:noFill/>
        </p:spPr>
        <p:txBody>
          <a:bodyPr wrap="square" rtlCol="0">
            <a:spAutoFit/>
          </a:bodyPr>
          <a:lstStyle/>
          <a:p>
            <a:r>
              <a:rPr lang="en-US" dirty="0" smtClean="0">
                <a:solidFill>
                  <a:schemeClr val="bg1"/>
                </a:solidFill>
              </a:rPr>
              <a:t>P-Acataaminophenol or p-Hydroxy acetanilide </a:t>
            </a:r>
            <a:endParaRPr lang="en-US"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Mechanism</a:t>
            </a:r>
            <a:endParaRPr lang="en-US" dirty="0">
              <a:solidFill>
                <a:schemeClr val="bg1"/>
              </a:solidFill>
            </a:endParaRPr>
          </a:p>
        </p:txBody>
      </p:sp>
      <p:graphicFrame>
        <p:nvGraphicFramePr>
          <p:cNvPr id="18434" name="Object 2"/>
          <p:cNvGraphicFramePr>
            <a:graphicFrameLocks noChangeAspect="1"/>
          </p:cNvGraphicFramePr>
          <p:nvPr/>
        </p:nvGraphicFramePr>
        <p:xfrm>
          <a:off x="685800" y="1676400"/>
          <a:ext cx="914400" cy="2407920"/>
        </p:xfrm>
        <a:graphic>
          <a:graphicData uri="http://schemas.openxmlformats.org/presentationml/2006/ole">
            <p:oleObj spid="_x0000_s18434" name="CS ChemDraw Drawing" r:id="rId3" imgW="667061" imgH="1755177" progId="ChemDraw.Document.6.0">
              <p:embed/>
            </p:oleObj>
          </a:graphicData>
        </a:graphic>
      </p:graphicFrame>
      <p:graphicFrame>
        <p:nvGraphicFramePr>
          <p:cNvPr id="18435" name="Object 3"/>
          <p:cNvGraphicFramePr>
            <a:graphicFrameLocks noChangeAspect="1"/>
          </p:cNvGraphicFramePr>
          <p:nvPr/>
        </p:nvGraphicFramePr>
        <p:xfrm>
          <a:off x="1219200" y="1447800"/>
          <a:ext cx="898525" cy="315913"/>
        </p:xfrm>
        <a:graphic>
          <a:graphicData uri="http://schemas.openxmlformats.org/presentationml/2006/ole">
            <p:oleObj spid="_x0000_s18435" name="CS ChemDraw Drawing" r:id="rId4" imgW="898746" imgH="316580" progId="ChemDraw.Document.6.0">
              <p:embed/>
            </p:oleObj>
          </a:graphicData>
        </a:graphic>
      </p:graphicFrame>
      <p:graphicFrame>
        <p:nvGraphicFramePr>
          <p:cNvPr id="18436" name="Object 4"/>
          <p:cNvGraphicFramePr>
            <a:graphicFrameLocks noChangeAspect="1"/>
          </p:cNvGraphicFramePr>
          <p:nvPr/>
        </p:nvGraphicFramePr>
        <p:xfrm>
          <a:off x="1676400" y="1828800"/>
          <a:ext cx="1905000" cy="783522"/>
        </p:xfrm>
        <a:graphic>
          <a:graphicData uri="http://schemas.openxmlformats.org/presentationml/2006/ole">
            <p:oleObj spid="_x0000_s18436" name="CS ChemDraw Drawing" r:id="rId5" imgW="1799333" imgH="740281" progId="ChemDraw.Document.6.0">
              <p:embed/>
            </p:oleObj>
          </a:graphicData>
        </a:graphic>
      </p:graphicFrame>
      <p:graphicFrame>
        <p:nvGraphicFramePr>
          <p:cNvPr id="18437" name="Object 5"/>
          <p:cNvGraphicFramePr>
            <a:graphicFrameLocks noChangeAspect="1"/>
          </p:cNvGraphicFramePr>
          <p:nvPr/>
        </p:nvGraphicFramePr>
        <p:xfrm>
          <a:off x="2362200" y="2209800"/>
          <a:ext cx="241300" cy="442913"/>
        </p:xfrm>
        <a:graphic>
          <a:graphicData uri="http://schemas.openxmlformats.org/presentationml/2006/ole">
            <p:oleObj spid="_x0000_s18437" name="CS ChemDraw Drawing" r:id="rId6" imgW="240525" imgH="443212" progId="ChemDraw.Document.6.0">
              <p:embed/>
            </p:oleObj>
          </a:graphicData>
        </a:graphic>
      </p:graphicFrame>
      <p:graphicFrame>
        <p:nvGraphicFramePr>
          <p:cNvPr id="18438" name="Object 6"/>
          <p:cNvGraphicFramePr>
            <a:graphicFrameLocks noChangeAspect="1"/>
          </p:cNvGraphicFramePr>
          <p:nvPr/>
        </p:nvGraphicFramePr>
        <p:xfrm>
          <a:off x="1905001" y="3190909"/>
          <a:ext cx="1447800" cy="309528"/>
        </p:xfrm>
        <a:graphic>
          <a:graphicData uri="http://schemas.openxmlformats.org/presentationml/2006/ole">
            <p:oleObj spid="_x0000_s18438" name="CS ChemDraw Drawing" r:id="rId7" imgW="689898" imgH="147614" progId="ChemDraw.Document.6.0">
              <p:embed/>
            </p:oleObj>
          </a:graphicData>
        </a:graphic>
      </p:graphicFrame>
      <p:graphicFrame>
        <p:nvGraphicFramePr>
          <p:cNvPr id="18439" name="Object 7"/>
          <p:cNvGraphicFramePr>
            <a:graphicFrameLocks noChangeAspect="1"/>
          </p:cNvGraphicFramePr>
          <p:nvPr/>
        </p:nvGraphicFramePr>
        <p:xfrm>
          <a:off x="3962400" y="1828800"/>
          <a:ext cx="1585913" cy="2614613"/>
        </p:xfrm>
        <a:graphic>
          <a:graphicData uri="http://schemas.openxmlformats.org/presentationml/2006/ole">
            <p:oleObj spid="_x0000_s18439" name="CS ChemDraw Drawing" r:id="rId8" imgW="1586065" imgH="2614728" progId="ChemDraw.Document.6.0">
              <p:embed/>
            </p:oleObj>
          </a:graphicData>
        </a:graphic>
      </p:graphicFrame>
      <p:graphicFrame>
        <p:nvGraphicFramePr>
          <p:cNvPr id="18440" name="Object 8"/>
          <p:cNvGraphicFramePr>
            <a:graphicFrameLocks noChangeAspect="1"/>
          </p:cNvGraphicFramePr>
          <p:nvPr/>
        </p:nvGraphicFramePr>
        <p:xfrm>
          <a:off x="5486400" y="3124200"/>
          <a:ext cx="690563" cy="147638"/>
        </p:xfrm>
        <a:graphic>
          <a:graphicData uri="http://schemas.openxmlformats.org/presentationml/2006/ole">
            <p:oleObj spid="_x0000_s18440" name="CS ChemDraw Drawing" r:id="rId9" imgW="689898" imgH="147614" progId="ChemDraw.Document.6.0">
              <p:embed/>
            </p:oleObj>
          </a:graphicData>
        </a:graphic>
      </p:graphicFrame>
      <p:graphicFrame>
        <p:nvGraphicFramePr>
          <p:cNvPr id="18443" name="Object 11"/>
          <p:cNvGraphicFramePr>
            <a:graphicFrameLocks noChangeAspect="1"/>
          </p:cNvGraphicFramePr>
          <p:nvPr/>
        </p:nvGraphicFramePr>
        <p:xfrm>
          <a:off x="7777163" y="1981200"/>
          <a:ext cx="1366837" cy="2117725"/>
        </p:xfrm>
        <a:graphic>
          <a:graphicData uri="http://schemas.openxmlformats.org/presentationml/2006/ole">
            <p:oleObj spid="_x0000_s18443" name="CS ChemDraw Drawing" r:id="rId10" imgW="1366535" imgH="2117771" progId="ChemDraw.Document.6.0">
              <p:embed/>
            </p:oleObj>
          </a:graphicData>
        </a:graphic>
      </p:graphicFrame>
      <p:graphicFrame>
        <p:nvGraphicFramePr>
          <p:cNvPr id="18445" name="Object 13"/>
          <p:cNvGraphicFramePr>
            <a:graphicFrameLocks noChangeAspect="1"/>
          </p:cNvGraphicFramePr>
          <p:nvPr/>
        </p:nvGraphicFramePr>
        <p:xfrm>
          <a:off x="6172200" y="2819400"/>
          <a:ext cx="1125537" cy="782637"/>
        </p:xfrm>
        <a:graphic>
          <a:graphicData uri="http://schemas.openxmlformats.org/presentationml/2006/ole">
            <p:oleObj spid="_x0000_s18445" name="CS ChemDraw Drawing" r:id="rId11" imgW="1126010" imgH="782983" progId="ChemDraw.Document.6.0">
              <p:embed/>
            </p:oleObj>
          </a:graphicData>
        </a:graphic>
      </p:graphicFrame>
      <p:graphicFrame>
        <p:nvGraphicFramePr>
          <p:cNvPr id="18446" name="Object 14"/>
          <p:cNvGraphicFramePr>
            <a:graphicFrameLocks noChangeAspect="1"/>
          </p:cNvGraphicFramePr>
          <p:nvPr/>
        </p:nvGraphicFramePr>
        <p:xfrm>
          <a:off x="7467600" y="2971800"/>
          <a:ext cx="688683" cy="552450"/>
        </p:xfrm>
        <a:graphic>
          <a:graphicData uri="http://schemas.openxmlformats.org/presentationml/2006/ole">
            <p:oleObj spid="_x0000_s18446" name="CS ChemDraw Drawing" r:id="rId12" imgW="1162476" imgH="933542" progId="ChemDraw.Document.6.0">
              <p:embed/>
            </p:oleObj>
          </a:graphicData>
        </a:graphic>
      </p:graphicFrame>
      <p:graphicFrame>
        <p:nvGraphicFramePr>
          <p:cNvPr id="18447" name="Object 15"/>
          <p:cNvGraphicFramePr>
            <a:graphicFrameLocks noChangeAspect="1"/>
          </p:cNvGraphicFramePr>
          <p:nvPr/>
        </p:nvGraphicFramePr>
        <p:xfrm>
          <a:off x="8077200" y="2209800"/>
          <a:ext cx="533400" cy="558274"/>
        </p:xfrm>
        <a:graphic>
          <a:graphicData uri="http://schemas.openxmlformats.org/presentationml/2006/ole">
            <p:oleObj spid="_x0000_s18447" name="CS ChemDraw Drawing" r:id="rId13" imgW="612178" imgH="641258" progId="ChemDraw.Document.6.0">
              <p:embed/>
            </p:oleObj>
          </a:graphicData>
        </a:graphic>
      </p:graphicFrame>
      <p:graphicFrame>
        <p:nvGraphicFramePr>
          <p:cNvPr id="18448" name="Object 16"/>
          <p:cNvGraphicFramePr>
            <a:graphicFrameLocks noChangeAspect="1"/>
          </p:cNvGraphicFramePr>
          <p:nvPr/>
        </p:nvGraphicFramePr>
        <p:xfrm>
          <a:off x="4572000" y="5562600"/>
          <a:ext cx="690563" cy="147638"/>
        </p:xfrm>
        <a:graphic>
          <a:graphicData uri="http://schemas.openxmlformats.org/presentationml/2006/ole">
            <p:oleObj spid="_x0000_s18448" name="CS ChemDraw Drawing" r:id="rId14" imgW="689898" imgH="147614" progId="ChemDraw.Document.6.0">
              <p:embed/>
            </p:oleObj>
          </a:graphicData>
        </a:graphic>
      </p:graphicFrame>
      <p:graphicFrame>
        <p:nvGraphicFramePr>
          <p:cNvPr id="18450" name="Object 18"/>
          <p:cNvGraphicFramePr>
            <a:graphicFrameLocks noChangeAspect="1"/>
          </p:cNvGraphicFramePr>
          <p:nvPr/>
        </p:nvGraphicFramePr>
        <p:xfrm>
          <a:off x="5562600" y="4495800"/>
          <a:ext cx="1233487" cy="2117725"/>
        </p:xfrm>
        <a:graphic>
          <a:graphicData uri="http://schemas.openxmlformats.org/presentationml/2006/ole">
            <p:oleObj spid="_x0000_s18450" name="CS ChemDraw Drawing" r:id="rId15" imgW="1233934" imgH="2118139" progId="ChemDraw.Document.6.0">
              <p:embed/>
            </p:oleObj>
          </a:graphicData>
        </a:graphic>
      </p:graphicFrame>
      <p:graphicFrame>
        <p:nvGraphicFramePr>
          <p:cNvPr id="18451" name="Object 19"/>
          <p:cNvGraphicFramePr>
            <a:graphicFrameLocks noChangeAspect="1"/>
          </p:cNvGraphicFramePr>
          <p:nvPr/>
        </p:nvGraphicFramePr>
        <p:xfrm>
          <a:off x="7162800" y="5410200"/>
          <a:ext cx="1449387" cy="741363"/>
        </p:xfrm>
        <a:graphic>
          <a:graphicData uri="http://schemas.openxmlformats.org/presentationml/2006/ole">
            <p:oleObj spid="_x0000_s18451" name="CS ChemDraw Drawing" r:id="rId16" imgW="1448675" imgH="741754" progId="ChemDraw.Document.6.0">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blinds(horizontal)">
                                      <p:cBhvr>
                                        <p:cTn id="7" dur="500"/>
                                        <p:tgtEl>
                                          <p:spTgt spid="1843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8436"/>
                                        </p:tgtEl>
                                        <p:attrNameLst>
                                          <p:attrName>style.visibility</p:attrName>
                                        </p:attrNameLst>
                                      </p:cBhvr>
                                      <p:to>
                                        <p:strVal val="visible"/>
                                      </p:to>
                                    </p:set>
                                    <p:animEffect transition="in" filter="blinds(horizontal)">
                                      <p:cBhvr>
                                        <p:cTn id="12" dur="500"/>
                                        <p:tgtEl>
                                          <p:spTgt spid="1843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8435"/>
                                        </p:tgtEl>
                                        <p:attrNameLst>
                                          <p:attrName>style.visibility</p:attrName>
                                        </p:attrNameLst>
                                      </p:cBhvr>
                                      <p:to>
                                        <p:strVal val="visible"/>
                                      </p:to>
                                    </p:set>
                                    <p:animEffect transition="in" filter="blinds(horizontal)">
                                      <p:cBhvr>
                                        <p:cTn id="17" dur="500"/>
                                        <p:tgtEl>
                                          <p:spTgt spid="1843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8437"/>
                                        </p:tgtEl>
                                        <p:attrNameLst>
                                          <p:attrName>style.visibility</p:attrName>
                                        </p:attrNameLst>
                                      </p:cBhvr>
                                      <p:to>
                                        <p:strVal val="visible"/>
                                      </p:to>
                                    </p:set>
                                    <p:animEffect transition="in" filter="blinds(horizontal)">
                                      <p:cBhvr>
                                        <p:cTn id="22" dur="500"/>
                                        <p:tgtEl>
                                          <p:spTgt spid="1843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8438"/>
                                        </p:tgtEl>
                                        <p:attrNameLst>
                                          <p:attrName>style.visibility</p:attrName>
                                        </p:attrNameLst>
                                      </p:cBhvr>
                                      <p:to>
                                        <p:strVal val="visible"/>
                                      </p:to>
                                    </p:set>
                                    <p:animEffect transition="in" filter="blinds(horizontal)">
                                      <p:cBhvr>
                                        <p:cTn id="27" dur="500"/>
                                        <p:tgtEl>
                                          <p:spTgt spid="1843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8439"/>
                                        </p:tgtEl>
                                        <p:attrNameLst>
                                          <p:attrName>style.visibility</p:attrName>
                                        </p:attrNameLst>
                                      </p:cBhvr>
                                      <p:to>
                                        <p:strVal val="visible"/>
                                      </p:to>
                                    </p:set>
                                    <p:animEffect transition="in" filter="blinds(horizontal)">
                                      <p:cBhvr>
                                        <p:cTn id="32" dur="500"/>
                                        <p:tgtEl>
                                          <p:spTgt spid="1843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8440"/>
                                        </p:tgtEl>
                                        <p:attrNameLst>
                                          <p:attrName>style.visibility</p:attrName>
                                        </p:attrNameLst>
                                      </p:cBhvr>
                                      <p:to>
                                        <p:strVal val="visible"/>
                                      </p:to>
                                    </p:set>
                                    <p:animEffect transition="in" filter="blinds(horizontal)">
                                      <p:cBhvr>
                                        <p:cTn id="37" dur="500"/>
                                        <p:tgtEl>
                                          <p:spTgt spid="1844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8445"/>
                                        </p:tgtEl>
                                        <p:attrNameLst>
                                          <p:attrName>style.visibility</p:attrName>
                                        </p:attrNameLst>
                                      </p:cBhvr>
                                      <p:to>
                                        <p:strVal val="visible"/>
                                      </p:to>
                                    </p:set>
                                    <p:animEffect transition="in" filter="blinds(horizontal)">
                                      <p:cBhvr>
                                        <p:cTn id="42" dur="500"/>
                                        <p:tgtEl>
                                          <p:spTgt spid="18445"/>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8443"/>
                                        </p:tgtEl>
                                        <p:attrNameLst>
                                          <p:attrName>style.visibility</p:attrName>
                                        </p:attrNameLst>
                                      </p:cBhvr>
                                      <p:to>
                                        <p:strVal val="visible"/>
                                      </p:to>
                                    </p:set>
                                    <p:animEffect transition="in" filter="blinds(horizontal)">
                                      <p:cBhvr>
                                        <p:cTn id="47" dur="500"/>
                                        <p:tgtEl>
                                          <p:spTgt spid="1844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18446"/>
                                        </p:tgtEl>
                                        <p:attrNameLst>
                                          <p:attrName>style.visibility</p:attrName>
                                        </p:attrNameLst>
                                      </p:cBhvr>
                                      <p:to>
                                        <p:strVal val="visible"/>
                                      </p:to>
                                    </p:set>
                                    <p:animEffect transition="in" filter="blinds(horizontal)">
                                      <p:cBhvr>
                                        <p:cTn id="52" dur="500"/>
                                        <p:tgtEl>
                                          <p:spTgt spid="1844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18447"/>
                                        </p:tgtEl>
                                        <p:attrNameLst>
                                          <p:attrName>style.visibility</p:attrName>
                                        </p:attrNameLst>
                                      </p:cBhvr>
                                      <p:to>
                                        <p:strVal val="visible"/>
                                      </p:to>
                                    </p:set>
                                    <p:animEffect transition="in" filter="blinds(horizontal)">
                                      <p:cBhvr>
                                        <p:cTn id="57" dur="500"/>
                                        <p:tgtEl>
                                          <p:spTgt spid="1844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18448"/>
                                        </p:tgtEl>
                                        <p:attrNameLst>
                                          <p:attrName>style.visibility</p:attrName>
                                        </p:attrNameLst>
                                      </p:cBhvr>
                                      <p:to>
                                        <p:strVal val="visible"/>
                                      </p:to>
                                    </p:set>
                                    <p:animEffect transition="in" filter="blinds(horizontal)">
                                      <p:cBhvr>
                                        <p:cTn id="62" dur="500"/>
                                        <p:tgtEl>
                                          <p:spTgt spid="18448"/>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8450"/>
                                        </p:tgtEl>
                                        <p:attrNameLst>
                                          <p:attrName>style.visibility</p:attrName>
                                        </p:attrNameLst>
                                      </p:cBhvr>
                                      <p:to>
                                        <p:strVal val="visible"/>
                                      </p:to>
                                    </p:set>
                                    <p:anim calcmode="lin" valueType="num">
                                      <p:cBhvr additive="base">
                                        <p:cTn id="67" dur="500" fill="hold"/>
                                        <p:tgtEl>
                                          <p:spTgt spid="18450"/>
                                        </p:tgtEl>
                                        <p:attrNameLst>
                                          <p:attrName>ppt_x</p:attrName>
                                        </p:attrNameLst>
                                      </p:cBhvr>
                                      <p:tavLst>
                                        <p:tav tm="0">
                                          <p:val>
                                            <p:strVal val="#ppt_x"/>
                                          </p:val>
                                        </p:tav>
                                        <p:tav tm="100000">
                                          <p:val>
                                            <p:strVal val="#ppt_x"/>
                                          </p:val>
                                        </p:tav>
                                      </p:tavLst>
                                    </p:anim>
                                    <p:anim calcmode="lin" valueType="num">
                                      <p:cBhvr additive="base">
                                        <p:cTn id="68" dur="500" fill="hold"/>
                                        <p:tgtEl>
                                          <p:spTgt spid="18450"/>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8451"/>
                                        </p:tgtEl>
                                        <p:attrNameLst>
                                          <p:attrName>style.visibility</p:attrName>
                                        </p:attrNameLst>
                                      </p:cBhvr>
                                      <p:to>
                                        <p:strVal val="visible"/>
                                      </p:to>
                                    </p:set>
                                    <p:anim calcmode="lin" valueType="num">
                                      <p:cBhvr additive="base">
                                        <p:cTn id="73" dur="500" fill="hold"/>
                                        <p:tgtEl>
                                          <p:spTgt spid="18451"/>
                                        </p:tgtEl>
                                        <p:attrNameLst>
                                          <p:attrName>ppt_x</p:attrName>
                                        </p:attrNameLst>
                                      </p:cBhvr>
                                      <p:tavLst>
                                        <p:tav tm="0">
                                          <p:val>
                                            <p:strVal val="#ppt_x"/>
                                          </p:val>
                                        </p:tav>
                                        <p:tav tm="100000">
                                          <p:val>
                                            <p:strVal val="#ppt_x"/>
                                          </p:val>
                                        </p:tav>
                                      </p:tavLst>
                                    </p:anim>
                                    <p:anim calcmode="lin" valueType="num">
                                      <p:cBhvr additive="base">
                                        <p:cTn id="74" dur="500" fill="hold"/>
                                        <p:tgtEl>
                                          <p:spTgt spid="184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Synthesis of Paracetamol</a:t>
            </a:r>
            <a:endParaRPr lang="en-US" dirty="0">
              <a:solidFill>
                <a:schemeClr val="bg1"/>
              </a:solidFill>
            </a:endParaRPr>
          </a:p>
        </p:txBody>
      </p:sp>
      <p:pic>
        <p:nvPicPr>
          <p:cNvPr id="1026" name="Picture 2" descr="Graphical abstract: Amidation of phenol derivatives: a direct synthesis of paracetamol (acetaminophen) from hydroquinone"/>
          <p:cNvPicPr>
            <a:picLocks noChangeAspect="1" noChangeArrowheads="1"/>
          </p:cNvPicPr>
          <p:nvPr/>
        </p:nvPicPr>
        <p:blipFill>
          <a:blip r:embed="rId2"/>
          <a:srcRect/>
          <a:stretch>
            <a:fillRect/>
          </a:stretch>
        </p:blipFill>
        <p:spPr bwMode="auto">
          <a:xfrm>
            <a:off x="1752600" y="1752600"/>
            <a:ext cx="6574384" cy="2174069"/>
          </a:xfrm>
          <a:prstGeom prst="rect">
            <a:avLst/>
          </a:prstGeom>
          <a:noFill/>
        </p:spPr>
      </p:pic>
      <p:sp>
        <p:nvSpPr>
          <p:cNvPr id="5" name="TextBox 4"/>
          <p:cNvSpPr txBox="1"/>
          <p:nvPr/>
        </p:nvSpPr>
        <p:spPr>
          <a:xfrm>
            <a:off x="1752600" y="4038600"/>
            <a:ext cx="5943600" cy="646331"/>
          </a:xfrm>
          <a:prstGeom prst="rect">
            <a:avLst/>
          </a:prstGeom>
          <a:noFill/>
        </p:spPr>
        <p:txBody>
          <a:bodyPr wrap="square" rtlCol="0">
            <a:spAutoFit/>
          </a:bodyPr>
          <a:lstStyle/>
          <a:p>
            <a:r>
              <a:rPr lang="en-US" dirty="0" smtClean="0">
                <a:solidFill>
                  <a:schemeClr val="bg1"/>
                </a:solidFill>
              </a:rPr>
              <a:t>Amidation of phenol derivatives: A direct synthesis from  para quinol</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solidFill>
              </a:rPr>
              <a:t>Paracetamol mode of action</a:t>
            </a:r>
            <a:br>
              <a:rPr lang="en-US" dirty="0" smtClean="0">
                <a:solidFill>
                  <a:schemeClr val="bg1"/>
                </a:solidFill>
              </a:rPr>
            </a:br>
            <a:r>
              <a:rPr lang="en-US" dirty="0" smtClean="0">
                <a:solidFill>
                  <a:schemeClr val="bg1"/>
                </a:solidFill>
              </a:rPr>
              <a:t>(Acetamenophen)</a:t>
            </a:r>
            <a:endParaRPr lang="en-US" dirty="0">
              <a:solidFill>
                <a:schemeClr val="bg1"/>
              </a:solidFill>
            </a:endParaRPr>
          </a:p>
        </p:txBody>
      </p:sp>
      <p:sp>
        <p:nvSpPr>
          <p:cNvPr id="3" name="Content Placeholder 2"/>
          <p:cNvSpPr>
            <a:spLocks noGrp="1"/>
          </p:cNvSpPr>
          <p:nvPr>
            <p:ph idx="1"/>
          </p:nvPr>
        </p:nvSpPr>
        <p:spPr/>
        <p:txBody>
          <a:bodyPr>
            <a:normAutofit/>
          </a:bodyPr>
          <a:lstStyle/>
          <a:p>
            <a:pPr algn="just"/>
            <a:r>
              <a:rPr lang="en-US" b="1" dirty="0" smtClean="0">
                <a:solidFill>
                  <a:schemeClr val="bg1"/>
                </a:solidFill>
              </a:rPr>
              <a:t>Paracetamol </a:t>
            </a:r>
            <a:r>
              <a:rPr lang="en-US" dirty="0" smtClean="0">
                <a:solidFill>
                  <a:schemeClr val="bg1"/>
                </a:solidFill>
              </a:rPr>
              <a:t>(</a:t>
            </a:r>
            <a:r>
              <a:rPr lang="en-US" b="1" dirty="0" smtClean="0">
                <a:solidFill>
                  <a:schemeClr val="bg1"/>
                </a:solidFill>
              </a:rPr>
              <a:t>acetaminophen</a:t>
            </a:r>
            <a:r>
              <a:rPr lang="en-US" dirty="0" smtClean="0">
                <a:solidFill>
                  <a:schemeClr val="bg1"/>
                </a:solidFill>
              </a:rPr>
              <a:t>) is generally </a:t>
            </a:r>
            <a:r>
              <a:rPr lang="en-US" b="1" dirty="0" smtClean="0">
                <a:solidFill>
                  <a:schemeClr val="bg1"/>
                </a:solidFill>
              </a:rPr>
              <a:t>not</a:t>
            </a:r>
            <a:r>
              <a:rPr lang="en-US" dirty="0" smtClean="0">
                <a:solidFill>
                  <a:schemeClr val="bg1"/>
                </a:solidFill>
              </a:rPr>
              <a:t> considered an </a:t>
            </a:r>
            <a:r>
              <a:rPr lang="en-US" b="1" dirty="0" smtClean="0">
                <a:solidFill>
                  <a:schemeClr val="bg1"/>
                </a:solidFill>
              </a:rPr>
              <a:t>NSAID. </a:t>
            </a:r>
          </a:p>
          <a:p>
            <a:pPr algn="just"/>
            <a:r>
              <a:rPr lang="en-US" dirty="0" smtClean="0">
                <a:solidFill>
                  <a:schemeClr val="bg1"/>
                </a:solidFill>
              </a:rPr>
              <a:t>It has only minor </a:t>
            </a:r>
            <a:r>
              <a:rPr lang="en-US" b="1" dirty="0" smtClean="0">
                <a:solidFill>
                  <a:schemeClr val="bg1"/>
                </a:solidFill>
              </a:rPr>
              <a:t>anti -inflammatory</a:t>
            </a:r>
            <a:r>
              <a:rPr lang="en-US" dirty="0" smtClean="0">
                <a:solidFill>
                  <a:schemeClr val="bg1"/>
                </a:solidFill>
              </a:rPr>
              <a:t>    activity.</a:t>
            </a:r>
          </a:p>
          <a:p>
            <a:pPr algn="just"/>
            <a:r>
              <a:rPr lang="en-US" b="1" dirty="0" smtClean="0">
                <a:solidFill>
                  <a:schemeClr val="bg1"/>
                </a:solidFill>
              </a:rPr>
              <a:t>Acetaminophen</a:t>
            </a:r>
            <a:r>
              <a:rPr lang="en-US" dirty="0" smtClean="0">
                <a:solidFill>
                  <a:schemeClr val="bg1"/>
                </a:solidFill>
              </a:rPr>
              <a:t> treats pain mainly by blocking Cyclooxygenase-2 and inhibiting endocannabinoid reuptake almost exclusively within the brain, but </a:t>
            </a:r>
            <a:r>
              <a:rPr lang="en-US" b="1" dirty="0" smtClean="0">
                <a:solidFill>
                  <a:schemeClr val="bg1"/>
                </a:solidFill>
              </a:rPr>
              <a:t>not</a:t>
            </a:r>
            <a:r>
              <a:rPr lang="en-US" dirty="0" smtClean="0">
                <a:solidFill>
                  <a:schemeClr val="bg1"/>
                </a:solidFill>
              </a:rPr>
              <a:t> much in the rest of the body.</a:t>
            </a:r>
            <a:r>
              <a:rPr lang="en-US" dirty="0" smtClean="0"/>
              <a:t> </a:t>
            </a:r>
            <a:endParaRPr lang="en-US" dirty="0" smtClean="0">
              <a:solidFill>
                <a:schemeClr val="bg1"/>
              </a:solidFill>
            </a:endParaRPr>
          </a:p>
          <a:p>
            <a:pPr algn="just"/>
            <a:endParaRPr lang="en-US"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The endocannabinoid system: Essential and mysterious - Harvard Health"/>
          <p:cNvPicPr>
            <a:picLocks noChangeAspect="1" noChangeArrowheads="1"/>
          </p:cNvPicPr>
          <p:nvPr/>
        </p:nvPicPr>
        <p:blipFill>
          <a:blip r:embed="rId2"/>
          <a:srcRect/>
          <a:stretch>
            <a:fillRect/>
          </a:stretch>
        </p:blipFill>
        <p:spPr bwMode="auto">
          <a:xfrm>
            <a:off x="3048000" y="1066800"/>
            <a:ext cx="5715000" cy="3800476"/>
          </a:xfrm>
          <a:prstGeom prst="rect">
            <a:avLst/>
          </a:prstGeom>
          <a:noFill/>
        </p:spPr>
      </p:pic>
      <p:sp>
        <p:nvSpPr>
          <p:cNvPr id="5" name="TextBox 4"/>
          <p:cNvSpPr txBox="1"/>
          <p:nvPr/>
        </p:nvSpPr>
        <p:spPr>
          <a:xfrm>
            <a:off x="304800" y="1295400"/>
            <a:ext cx="2209800" cy="5078313"/>
          </a:xfrm>
          <a:prstGeom prst="rect">
            <a:avLst/>
          </a:prstGeom>
          <a:noFill/>
        </p:spPr>
        <p:txBody>
          <a:bodyPr wrap="square" rtlCol="0">
            <a:spAutoFit/>
          </a:bodyPr>
          <a:lstStyle/>
          <a:p>
            <a:r>
              <a:rPr lang="en-US" dirty="0" smtClean="0">
                <a:solidFill>
                  <a:schemeClr val="bg1"/>
                </a:solidFill>
              </a:rPr>
              <a:t>Endo genous cannabinoids or endocannabinoids are naturally occuring lipid based neurotransmitters. The ECS regulates and controls many of our most critical bodily functions such as learning and memory, emotional processing, sleep, temperature control, pain control, inflammatory and immune responses, and eating.</a:t>
            </a:r>
            <a:endParaRPr lang="en-US" dirty="0"/>
          </a:p>
        </p:txBody>
      </p:sp>
      <p:sp>
        <p:nvSpPr>
          <p:cNvPr id="6" name="TextBox 5"/>
          <p:cNvSpPr txBox="1"/>
          <p:nvPr/>
        </p:nvSpPr>
        <p:spPr>
          <a:xfrm>
            <a:off x="2057400" y="304800"/>
            <a:ext cx="5943600" cy="369332"/>
          </a:xfrm>
          <a:prstGeom prst="rect">
            <a:avLst/>
          </a:prstGeom>
          <a:noFill/>
        </p:spPr>
        <p:txBody>
          <a:bodyPr wrap="square" rtlCol="0">
            <a:spAutoFit/>
          </a:bodyPr>
          <a:lstStyle/>
          <a:p>
            <a:r>
              <a:rPr lang="en-US" dirty="0" smtClean="0">
                <a:solidFill>
                  <a:schemeClr val="bg1"/>
                </a:solidFill>
              </a:rPr>
              <a:t>Endo Cannabinoid System (ECS): Responsible for Pain Feeling </a:t>
            </a:r>
            <a:endParaRPr lang="en-US" dirty="0">
              <a:solidFill>
                <a:schemeClr val="bg1"/>
              </a:solidFill>
            </a:endParaRPr>
          </a:p>
        </p:txBody>
      </p:sp>
      <p:sp>
        <p:nvSpPr>
          <p:cNvPr id="7" name="TextBox 6"/>
          <p:cNvSpPr txBox="1"/>
          <p:nvPr/>
        </p:nvSpPr>
        <p:spPr>
          <a:xfrm>
            <a:off x="4114800" y="5562600"/>
            <a:ext cx="4800600" cy="646331"/>
          </a:xfrm>
          <a:prstGeom prst="rect">
            <a:avLst/>
          </a:prstGeom>
          <a:noFill/>
        </p:spPr>
        <p:txBody>
          <a:bodyPr wrap="square" rtlCol="0">
            <a:spAutoFit/>
          </a:bodyPr>
          <a:lstStyle/>
          <a:p>
            <a:r>
              <a:rPr lang="en-US" dirty="0" smtClean="0">
                <a:solidFill>
                  <a:schemeClr val="bg1"/>
                </a:solidFill>
              </a:rPr>
              <a:t>Source: Harvard University Archive</a:t>
            </a:r>
          </a:p>
          <a:p>
            <a:r>
              <a:rPr lang="en-US" dirty="0" smtClean="0">
                <a:solidFill>
                  <a:schemeClr val="bg1"/>
                </a:solidFill>
              </a:rPr>
              <a:t>(health.harvard.edu)</a:t>
            </a:r>
            <a:endParaRPr lang="en-US" dirty="0">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345</TotalTime>
  <Words>344</Words>
  <Application>Microsoft Office PowerPoint</Application>
  <PresentationFormat>On-screen Show (4:3)</PresentationFormat>
  <Paragraphs>55</Paragraphs>
  <Slides>11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3" baseType="lpstr">
      <vt:lpstr>Office Theme</vt:lpstr>
      <vt:lpstr>CS ChemDraw Drawing</vt:lpstr>
      <vt:lpstr>Drugs and Pharmaceuticals</vt:lpstr>
      <vt:lpstr>Analgesics</vt:lpstr>
      <vt:lpstr>Aspirin</vt:lpstr>
      <vt:lpstr>Synthesis </vt:lpstr>
      <vt:lpstr>Mode of action of Aspirin</vt:lpstr>
      <vt:lpstr>Paracetamol mode of action (Acetamenophen)</vt:lpstr>
      <vt:lpstr>Synthesis of Paracetamol</vt:lpstr>
      <vt:lpstr>Mechanism</vt:lpstr>
      <vt:lpstr>Synthesis of Paracetamol</vt:lpstr>
      <vt:lpstr>Paracetamol mode of action (Acetamenophen)</vt:lpstr>
      <vt:lpstr>Slide 11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Drugs and Pharmaceuticals</dc:title>
  <dc:creator>ABIR</dc:creator>
  <cp:lastModifiedBy>ABIR</cp:lastModifiedBy>
  <cp:revision>44</cp:revision>
  <dcterms:created xsi:type="dcterms:W3CDTF">2006-08-16T00:00:00Z</dcterms:created>
  <dcterms:modified xsi:type="dcterms:W3CDTF">2023-05-02T14:30:13Z</dcterms:modified>
</cp:coreProperties>
</file>