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4114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Dr. Abir B. Majumder (Ph.D., IIT Delhi)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Project Scientist IIT Delhi (2009-2010)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Lecturer IIIT Hyderabad(2010-2015)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Assistant Professor, KGT Mahavidyalaya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(2015 onwards)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990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Pharmaceutical Chemistry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Anti Leprosy Drug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02" name="Picture 2" descr="Picture of Bacterial Skin Diseases and Problems – Lepromatous Leprosy"/>
          <p:cNvPicPr>
            <a:picLocks noChangeAspect="1" noChangeArrowheads="1"/>
          </p:cNvPicPr>
          <p:nvPr/>
        </p:nvPicPr>
        <p:blipFill>
          <a:blip r:embed="rId2"/>
          <a:srcRect l="21514" t="1746" r="20351" b="2619"/>
          <a:stretch>
            <a:fillRect/>
          </a:stretch>
        </p:blipFill>
        <p:spPr bwMode="auto">
          <a:xfrm>
            <a:off x="914400" y="4114800"/>
            <a:ext cx="1600200" cy="1753727"/>
          </a:xfrm>
          <a:prstGeom prst="rect">
            <a:avLst/>
          </a:prstGeom>
          <a:noFill/>
        </p:spPr>
      </p:pic>
      <p:pic>
        <p:nvPicPr>
          <p:cNvPr id="51204" name="Picture 4" descr="Leprosy: Background, Pathophysiology, Epidemiolog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4114800"/>
            <a:ext cx="2517912" cy="1676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67200" y="1524000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chemeClr val="bg1"/>
                </a:solidFill>
              </a:rPr>
              <a:t>Micobacterium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</a:rPr>
              <a:t>leprae</a:t>
            </a:r>
            <a:r>
              <a:rPr lang="en-US" b="1" i="1" dirty="0" smtClean="0">
                <a:solidFill>
                  <a:schemeClr val="bg1"/>
                </a:solidFill>
              </a:rPr>
              <a:t>  </a:t>
            </a:r>
            <a:r>
              <a:rPr lang="en-US" dirty="0" smtClean="0">
                <a:solidFill>
                  <a:schemeClr val="bg1"/>
                </a:solidFill>
              </a:rPr>
              <a:t>(Leprosy bacillus or Hansen Bacillus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is  the microorganism  responsible for human leprosy and has been reported to be infectious. It damages the peripheral nerves and targets skin, eyes, nose and muscle.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06" name="Picture 6" descr="Better Know a Microbe: M. leprae | Microbiolog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676400"/>
            <a:ext cx="1452118" cy="108059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76400" y="6172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Leprosy expression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Action of </a:t>
            </a:r>
            <a:r>
              <a:rPr lang="en-US" sz="3600" b="1" i="1" dirty="0" err="1" smtClean="0">
                <a:solidFill>
                  <a:schemeClr val="bg1"/>
                </a:solidFill>
              </a:rPr>
              <a:t>Micobacterium</a:t>
            </a:r>
            <a:r>
              <a:rPr lang="en-US" sz="3600" b="1" i="1" dirty="0" smtClean="0">
                <a:solidFill>
                  <a:schemeClr val="bg1"/>
                </a:solidFill>
              </a:rPr>
              <a:t> </a:t>
            </a:r>
            <a:r>
              <a:rPr lang="en-US" sz="3600" b="1" i="1" dirty="0" err="1" smtClean="0">
                <a:solidFill>
                  <a:schemeClr val="bg1"/>
                </a:solidFill>
              </a:rPr>
              <a:t>leprae</a:t>
            </a:r>
            <a:endParaRPr lang="en-US" sz="3600" b="1" i="1" dirty="0">
              <a:solidFill>
                <a:schemeClr val="bg1"/>
              </a:solidFill>
            </a:endParaRPr>
          </a:p>
        </p:txBody>
      </p:sp>
      <p:pic>
        <p:nvPicPr>
          <p:cNvPr id="52226" name="Picture 2" descr="What are Schwann Cells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752600"/>
            <a:ext cx="5003180" cy="3962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781800" y="1371600"/>
            <a:ext cx="1828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Primarily invades Schwann cells (SCs) in the peripheral nerves leading to nerve damage and the development of disabilities.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It damages the nerve cells via releasing </a:t>
            </a:r>
            <a:r>
              <a:rPr lang="en-US" b="1" dirty="0" err="1" smtClean="0">
                <a:solidFill>
                  <a:schemeClr val="bg1"/>
                </a:solidFill>
              </a:rPr>
              <a:t>exotoxins</a:t>
            </a:r>
            <a:r>
              <a:rPr lang="en-US" b="1" dirty="0" smtClean="0">
                <a:solidFill>
                  <a:schemeClr val="bg1"/>
                </a:solidFill>
              </a:rPr>
              <a:t> or through immune mechanism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Action of </a:t>
            </a:r>
            <a:r>
              <a:rPr lang="en-US" i="1" dirty="0" smtClean="0">
                <a:solidFill>
                  <a:schemeClr val="bg1"/>
                </a:solidFill>
              </a:rPr>
              <a:t>M. </a:t>
            </a:r>
            <a:r>
              <a:rPr lang="en-US" i="1" dirty="0" err="1" smtClean="0">
                <a:solidFill>
                  <a:schemeClr val="bg1"/>
                </a:solidFill>
              </a:rPr>
              <a:t>leprae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56322" name="Picture 2" descr="https://www.researchgate.net/profile/Elizabeth-Misch-3/publication/49646466/figure/fig1/AS:276916620808194@1443033475295/The-leprosy-spectrum-and-possible-mechanisms-of-tissue-damage-Leprosy-manifestations-are_W640.jpg"/>
          <p:cNvPicPr>
            <a:picLocks noChangeAspect="1" noChangeArrowheads="1"/>
          </p:cNvPicPr>
          <p:nvPr/>
        </p:nvPicPr>
        <p:blipFill>
          <a:blip r:embed="rId2"/>
          <a:srcRect t="69974"/>
          <a:stretch>
            <a:fillRect/>
          </a:stretch>
        </p:blipFill>
        <p:spPr bwMode="auto">
          <a:xfrm>
            <a:off x="685800" y="2209800"/>
            <a:ext cx="7620000" cy="2934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Use of </a:t>
            </a:r>
            <a:r>
              <a:rPr lang="en-US" dirty="0" err="1" smtClean="0">
                <a:solidFill>
                  <a:schemeClr val="bg1"/>
                </a:solidFill>
              </a:rPr>
              <a:t>sulpha</a:t>
            </a:r>
            <a:r>
              <a:rPr lang="en-US" dirty="0" smtClean="0">
                <a:solidFill>
                  <a:schemeClr val="bg1"/>
                </a:solidFill>
              </a:rPr>
              <a:t>-drug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3250" name="Picture 2" descr="Dapsone - Wikip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3352800" cy="143611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4419600" y="2133600"/>
            <a:ext cx="3962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Bis</a:t>
            </a:r>
            <a:r>
              <a:rPr lang="en-US" sz="2800" b="1" dirty="0" smtClean="0">
                <a:solidFill>
                  <a:schemeClr val="bg1"/>
                </a:solidFill>
              </a:rPr>
              <a:t>-(4 amino phenyl)</a:t>
            </a:r>
            <a:r>
              <a:rPr lang="en-US" sz="2800" b="1" dirty="0" err="1" smtClean="0">
                <a:solidFill>
                  <a:schemeClr val="bg1"/>
                </a:solidFill>
              </a:rPr>
              <a:t>sulphone</a:t>
            </a:r>
            <a:r>
              <a:rPr lang="en-US" sz="2800" b="1" dirty="0" smtClean="0">
                <a:solidFill>
                  <a:schemeClr val="bg1"/>
                </a:solidFill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</a:rPr>
              <a:t>Dapsone</a:t>
            </a:r>
            <a:r>
              <a:rPr lang="en-US" sz="2800" b="1" dirty="0" smtClean="0">
                <a:solidFill>
                  <a:schemeClr val="bg1"/>
                </a:solidFill>
              </a:rPr>
              <a:t>  became available since 1940 and has been used as the standard drug for the treatment of Leprosy.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56388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</a:rPr>
              <a:t>Dapsone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53252" name="Picture 4" descr="Dapsone 100mg Tablets, GSK, Packaging Type: Bottles, Rs 224.84/bottle | ID:  191574035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114800"/>
            <a:ext cx="16002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Synthesis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762000" y="1752600"/>
          <a:ext cx="1751013" cy="936625"/>
        </p:xfrm>
        <a:graphic>
          <a:graphicData uri="http://schemas.openxmlformats.org/presentationml/2006/ole">
            <p:oleObj spid="_x0000_s54274" name="CS ChemDraw Drawing" r:id="rId3" imgW="1750712" imgH="936855" progId="ChemDraw.Document.6.0">
              <p:embed/>
            </p:oleObj>
          </a:graphicData>
        </a:graphic>
      </p:graphicFrame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2819400" y="1905000"/>
          <a:ext cx="1149350" cy="387350"/>
        </p:xfrm>
        <a:graphic>
          <a:graphicData uri="http://schemas.openxmlformats.org/presentationml/2006/ole">
            <p:oleObj spid="_x0000_s54276" name="CS ChemDraw Drawing" r:id="rId4" imgW="1148847" imgH="386890" progId="ChemDraw.Document.6.0">
              <p:embed/>
            </p:oleObj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4343400" y="1676400"/>
          <a:ext cx="3257550" cy="992187"/>
        </p:xfrm>
        <a:graphic>
          <a:graphicData uri="http://schemas.openxmlformats.org/presentationml/2006/ole">
            <p:oleObj spid="_x0000_s54277" name="CS ChemDraw Drawing" r:id="rId5" imgW="3257585" imgH="992072" progId="ChemDraw.Document.6.0">
              <p:embed/>
            </p:oleObj>
          </a:graphicData>
        </a:graphic>
      </p:graphicFrame>
      <p:graphicFrame>
        <p:nvGraphicFramePr>
          <p:cNvPr id="54278" name="Object 6"/>
          <p:cNvGraphicFramePr>
            <a:graphicFrameLocks noChangeAspect="1"/>
          </p:cNvGraphicFramePr>
          <p:nvPr/>
        </p:nvGraphicFramePr>
        <p:xfrm>
          <a:off x="1371600" y="3581400"/>
          <a:ext cx="1806575" cy="423863"/>
        </p:xfrm>
        <a:graphic>
          <a:graphicData uri="http://schemas.openxmlformats.org/presentationml/2006/ole">
            <p:oleObj spid="_x0000_s54278" name="CS ChemDraw Drawing" r:id="rId6" imgW="1807068" imgH="423333" progId="ChemDraw.Document.6.0">
              <p:embed/>
            </p:oleObj>
          </a:graphicData>
        </a:graphic>
      </p:graphicFrame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4495800" y="3200400"/>
          <a:ext cx="3257550" cy="1184275"/>
        </p:xfrm>
        <a:graphic>
          <a:graphicData uri="http://schemas.openxmlformats.org/presentationml/2006/ole">
            <p:oleObj spid="_x0000_s54279" name="CS ChemDraw Drawing" r:id="rId7" imgW="3257953" imgH="1183861" progId="ChemDraw.Document.6.0">
              <p:embed/>
            </p:oleObj>
          </a:graphicData>
        </a:graphic>
      </p:graphicFrame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990600" y="5486400"/>
          <a:ext cx="2141537" cy="433387"/>
        </p:xfrm>
        <a:graphic>
          <a:graphicData uri="http://schemas.openxmlformats.org/presentationml/2006/ole">
            <p:oleObj spid="_x0000_s54280" name="CS ChemDraw Drawing" r:id="rId8" imgW="2142256" imgH="434009" progId="ChemDraw.Document.6.0">
              <p:embed/>
            </p:oleObj>
          </a:graphicData>
        </a:graphic>
      </p:graphicFrame>
      <p:graphicFrame>
        <p:nvGraphicFramePr>
          <p:cNvPr id="54281" name="Object 9"/>
          <p:cNvGraphicFramePr>
            <a:graphicFrameLocks noChangeAspect="1"/>
          </p:cNvGraphicFramePr>
          <p:nvPr/>
        </p:nvGraphicFramePr>
        <p:xfrm>
          <a:off x="4648200" y="5105400"/>
          <a:ext cx="3240087" cy="1182687"/>
        </p:xfrm>
        <a:graphic>
          <a:graphicData uri="http://schemas.openxmlformats.org/presentationml/2006/ole">
            <p:oleObj spid="_x0000_s54281" name="CS ChemDraw Drawing" r:id="rId9" imgW="3239536" imgH="1182388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Mechanism of Action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752601"/>
            <a:ext cx="7696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It s action is similar to </a:t>
            </a:r>
            <a:r>
              <a:rPr lang="en-US" sz="2400" b="1" dirty="0" err="1" smtClean="0">
                <a:solidFill>
                  <a:schemeClr val="bg1"/>
                </a:solidFill>
              </a:rPr>
              <a:t>sulphonamides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Bacteria use 4-amino benzoic acid (PABA) to form folic acid as a part of its metabolism</a:t>
            </a: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</a:rPr>
              <a:t>Dapsone</a:t>
            </a:r>
            <a:r>
              <a:rPr lang="en-US" sz="2400" b="1" dirty="0" smtClean="0">
                <a:solidFill>
                  <a:schemeClr val="bg1"/>
                </a:solidFill>
              </a:rPr>
              <a:t>  mimics 4-amino benzoic acid (PABA)</a:t>
            </a: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bg1"/>
                </a:solidFill>
              </a:rPr>
              <a:t>Dapsone</a:t>
            </a:r>
            <a:r>
              <a:rPr lang="en-US" sz="2400" b="1" dirty="0" smtClean="0">
                <a:solidFill>
                  <a:schemeClr val="bg1"/>
                </a:solidFill>
              </a:rPr>
              <a:t> is absorbed by the bacteria and its enzyme action is inhibited.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199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CS ChemDraw Drawing</vt:lpstr>
      <vt:lpstr>Slide 1</vt:lpstr>
      <vt:lpstr>Anti Leprosy Drug</vt:lpstr>
      <vt:lpstr>Action of Micobacterium leprae</vt:lpstr>
      <vt:lpstr>Action of M. leprae</vt:lpstr>
      <vt:lpstr>Use of sulpha-drug</vt:lpstr>
      <vt:lpstr>Synthesis</vt:lpstr>
      <vt:lpstr>Mechanism of Action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55</cp:revision>
  <dcterms:created xsi:type="dcterms:W3CDTF">2006-08-16T00:00:00Z</dcterms:created>
  <dcterms:modified xsi:type="dcterms:W3CDTF">2022-09-01T06:28:01Z</dcterms:modified>
</cp:coreProperties>
</file>