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41148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Dr. Abir B. Majumder (Ph.D., IIT Delhi)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Project Scientist IIT Delhi (2009-2010)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Lecturer IIIT Hyderabad(2010-2015)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Assistant Professor, KGT Mahavidyalaya 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(2015 onwards)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9906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Pharmaceutical Chemistry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Anti Bacterial Drugs: The </a:t>
            </a:r>
            <a:r>
              <a:rPr lang="en-US" dirty="0" err="1" smtClean="0">
                <a:solidFill>
                  <a:schemeClr val="bg1"/>
                </a:solidFill>
              </a:rPr>
              <a:t>Sulphonamides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1828800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Sulphonamides</a:t>
            </a:r>
            <a:r>
              <a:rPr lang="en-US" dirty="0" smtClean="0">
                <a:solidFill>
                  <a:schemeClr val="bg1"/>
                </a:solidFill>
              </a:rPr>
              <a:t>  were the first antibacterial drugs which were used systematically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The first </a:t>
            </a:r>
            <a:r>
              <a:rPr lang="en-US" dirty="0" err="1" smtClean="0">
                <a:solidFill>
                  <a:schemeClr val="bg1"/>
                </a:solidFill>
              </a:rPr>
              <a:t>sulphonamide</a:t>
            </a:r>
            <a:r>
              <a:rPr lang="en-US" dirty="0" smtClean="0">
                <a:solidFill>
                  <a:schemeClr val="bg1"/>
                </a:solidFill>
              </a:rPr>
              <a:t>  was “ </a:t>
            </a:r>
            <a:r>
              <a:rPr lang="en-US" dirty="0" err="1" smtClean="0">
                <a:solidFill>
                  <a:schemeClr val="bg1"/>
                </a:solidFill>
              </a:rPr>
              <a:t>Prontosil</a:t>
            </a:r>
            <a:r>
              <a:rPr lang="en-US" dirty="0" smtClean="0">
                <a:solidFill>
                  <a:schemeClr val="bg1"/>
                </a:solidFill>
              </a:rPr>
              <a:t>” .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It was the first </a:t>
            </a:r>
            <a:r>
              <a:rPr lang="en-US" dirty="0" err="1" smtClean="0">
                <a:solidFill>
                  <a:schemeClr val="bg1"/>
                </a:solidFill>
              </a:rPr>
              <a:t>prodrug</a:t>
            </a:r>
            <a:r>
              <a:rPr lang="en-US" dirty="0" smtClean="0">
                <a:solidFill>
                  <a:schemeClr val="bg1"/>
                </a:solidFill>
              </a:rPr>
              <a:t> which could be used against a range of bacterial infections including streptococcus viz. blood infections , child bed fever and </a:t>
            </a:r>
            <a:r>
              <a:rPr lang="en-US" dirty="0" err="1" smtClean="0">
                <a:solidFill>
                  <a:schemeClr val="bg1"/>
                </a:solidFill>
              </a:rPr>
              <a:t>erysipelus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2286000" y="3048000"/>
          <a:ext cx="4005263" cy="1117600"/>
        </p:xfrm>
        <a:graphic>
          <a:graphicData uri="http://schemas.openxmlformats.org/presentationml/2006/ole">
            <p:oleObj spid="_x0000_s21506" name="CS ChemDraw Drawing" r:id="rId3" imgW="4004575" imgH="1118336" progId="ChemDraw.Document.6.0">
              <p:embed/>
            </p:oleObj>
          </a:graphicData>
        </a:graphic>
      </p:graphicFrame>
      <p:sp>
        <p:nvSpPr>
          <p:cNvPr id="21508" name="AutoShape 4" descr="Erysipelas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Bullous erysipelas - Stock Image - C026/7546 - Science Photo Libra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828800"/>
            <a:ext cx="3276600" cy="24574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4953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Erysipelus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8600" y="457200"/>
            <a:ext cx="4953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Prontosil</a:t>
            </a:r>
            <a:r>
              <a:rPr lang="en-US" dirty="0" smtClean="0">
                <a:solidFill>
                  <a:schemeClr val="bg1"/>
                </a:solidFill>
              </a:rPr>
              <a:t> is a pro drug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Inside the body the compound decomposes into </a:t>
            </a:r>
            <a:r>
              <a:rPr lang="en-US" dirty="0" err="1" smtClean="0">
                <a:solidFill>
                  <a:schemeClr val="bg1"/>
                </a:solidFill>
              </a:rPr>
              <a:t>sulphanilamide</a:t>
            </a:r>
            <a:r>
              <a:rPr lang="en-US" dirty="0" smtClean="0">
                <a:solidFill>
                  <a:schemeClr val="bg1"/>
                </a:solidFill>
              </a:rPr>
              <a:t>  which is biologically most active.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4114800" y="2057400"/>
          <a:ext cx="4005263" cy="1117600"/>
        </p:xfrm>
        <a:graphic>
          <a:graphicData uri="http://schemas.openxmlformats.org/presentationml/2006/ole">
            <p:oleObj spid="_x0000_s23557" name="CS ChemDraw Drawing" r:id="rId4" imgW="4004575" imgH="1118336" progId="ChemDraw.Document.6.0">
              <p:embed/>
            </p:oleObj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4419600" y="3733800"/>
          <a:ext cx="898525" cy="911225"/>
        </p:xfrm>
        <a:graphic>
          <a:graphicData uri="http://schemas.openxmlformats.org/presentationml/2006/ole">
            <p:oleObj spid="_x0000_s23559" name="CS ChemDraw Drawing" r:id="rId5" imgW="898746" imgH="910719" progId="ChemDraw.Document.6.0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0" y="5791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Sulphanilamide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3560" name="Object 8"/>
          <p:cNvGraphicFramePr>
            <a:graphicFrameLocks noChangeAspect="1"/>
          </p:cNvGraphicFramePr>
          <p:nvPr/>
        </p:nvGraphicFramePr>
        <p:xfrm>
          <a:off x="5791200" y="4343400"/>
          <a:ext cx="2292350" cy="868363"/>
        </p:xfrm>
        <a:graphic>
          <a:graphicData uri="http://schemas.openxmlformats.org/presentationml/2006/ole">
            <p:oleObj spid="_x0000_s23560" name="CS ChemDraw Drawing" r:id="rId6" imgW="2291801" imgH="868017" progId="ChemDraw.Document.6.0">
              <p:embed/>
            </p:oleObj>
          </a:graphicData>
        </a:graphic>
      </p:graphicFrame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5159375" y="3276600"/>
          <a:ext cx="3984625" cy="2570163"/>
        </p:xfrm>
        <a:graphic>
          <a:graphicData uri="http://schemas.openxmlformats.org/presentationml/2006/ole">
            <p:oleObj spid="_x0000_s23561" name="CS ChemDraw Drawing" r:id="rId7" imgW="3985053" imgH="2570554" progId="ChemDraw.Document.6.0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800600" y="54102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Cell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685800"/>
            <a:ext cx="6705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Sulphonamides</a:t>
            </a:r>
            <a:r>
              <a:rPr lang="en-US" dirty="0" smtClean="0">
                <a:solidFill>
                  <a:schemeClr val="bg1"/>
                </a:solidFill>
              </a:rPr>
              <a:t>  are structurally  similar to p-amino benzoic acid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Thus </a:t>
            </a:r>
            <a:r>
              <a:rPr lang="en-US" dirty="0" err="1" smtClean="0">
                <a:solidFill>
                  <a:schemeClr val="bg1"/>
                </a:solidFill>
              </a:rPr>
              <a:t>sulphanilamides</a:t>
            </a:r>
            <a:r>
              <a:rPr lang="en-US" dirty="0" smtClean="0">
                <a:solidFill>
                  <a:schemeClr val="bg1"/>
                </a:solidFill>
              </a:rPr>
              <a:t> act as a </a:t>
            </a:r>
            <a:r>
              <a:rPr lang="en-US" dirty="0" err="1" smtClean="0">
                <a:solidFill>
                  <a:schemeClr val="bg1"/>
                </a:solidFill>
              </a:rPr>
              <a:t>mmic</a:t>
            </a:r>
            <a:r>
              <a:rPr lang="en-US" dirty="0" smtClean="0">
                <a:solidFill>
                  <a:schemeClr val="bg1"/>
                </a:solidFill>
              </a:rPr>
              <a:t> of PABA. Bacteria uses PABA to </a:t>
            </a:r>
            <a:r>
              <a:rPr lang="en-US" dirty="0" err="1" smtClean="0">
                <a:solidFill>
                  <a:schemeClr val="bg1"/>
                </a:solidFill>
              </a:rPr>
              <a:t>synthesise</a:t>
            </a:r>
            <a:r>
              <a:rPr lang="en-US" dirty="0" smtClean="0">
                <a:solidFill>
                  <a:schemeClr val="bg1"/>
                </a:solidFill>
              </a:rPr>
              <a:t> folic acid as a part of their metabolism. </a:t>
            </a:r>
            <a:r>
              <a:rPr lang="en-US" dirty="0" err="1" smtClean="0">
                <a:solidFill>
                  <a:schemeClr val="bg1"/>
                </a:solidFill>
              </a:rPr>
              <a:t>Sulphanilamides</a:t>
            </a:r>
            <a:r>
              <a:rPr lang="en-US" dirty="0" smtClean="0">
                <a:solidFill>
                  <a:schemeClr val="bg1"/>
                </a:solidFill>
              </a:rPr>
              <a:t> are taken up by bacteria and the process of  folic acid synthesis by bacterial enzyme is inhibited.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828800" y="1905000"/>
          <a:ext cx="2292350" cy="868363"/>
        </p:xfrm>
        <a:graphic>
          <a:graphicData uri="http://schemas.openxmlformats.org/presentationml/2006/ole">
            <p:oleObj spid="_x0000_s24578" name="CS ChemDraw Drawing" r:id="rId3" imgW="2291801" imgH="868017" progId="ChemDraw.Document.6.0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5562600" y="1828800"/>
          <a:ext cx="2220913" cy="835025"/>
        </p:xfrm>
        <a:graphic>
          <a:graphicData uri="http://schemas.openxmlformats.org/presentationml/2006/ole">
            <p:oleObj spid="_x0000_s24579" name="CS ChemDraw Drawing" r:id="rId4" imgW="2221449" imgH="834887" progId="ChemDraw.Document.6.0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33600" y="2971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Suphanilamide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2200" y="2895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PABA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8" name="Picture 8" descr="Funny and cute virus bacteria germ cartoon Vector Image"/>
          <p:cNvPicPr>
            <a:picLocks noChangeAspect="1" noChangeArrowheads="1"/>
          </p:cNvPicPr>
          <p:nvPr/>
        </p:nvPicPr>
        <p:blipFill>
          <a:blip r:embed="rId3" cstate="print"/>
          <a:srcRect b="7874"/>
          <a:stretch>
            <a:fillRect/>
          </a:stretch>
        </p:blipFill>
        <p:spPr bwMode="auto">
          <a:xfrm>
            <a:off x="1676400" y="2743200"/>
            <a:ext cx="1600199" cy="1592111"/>
          </a:xfrm>
          <a:prstGeom prst="rect">
            <a:avLst/>
          </a:prstGeom>
          <a:noFill/>
        </p:spPr>
      </p:pic>
      <p:pic>
        <p:nvPicPr>
          <p:cNvPr id="25612" name="Picture 12" descr="Spiky Bacteria Cartoon Icons PNG - Free PNG and Icons Download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35494" y="2667000"/>
            <a:ext cx="1800702" cy="1143000"/>
          </a:xfrm>
          <a:prstGeom prst="rect">
            <a:avLst/>
          </a:prstGeom>
          <a:noFill/>
        </p:spPr>
      </p:pic>
      <p:pic>
        <p:nvPicPr>
          <p:cNvPr id="25602" name="Picture 2" descr="Green bacteria cartoon character icon Royalty Free Vector"/>
          <p:cNvPicPr>
            <a:picLocks noChangeAspect="1" noChangeArrowheads="1"/>
          </p:cNvPicPr>
          <p:nvPr/>
        </p:nvPicPr>
        <p:blipFill>
          <a:blip r:embed="rId5" cstate="print"/>
          <a:srcRect b="9974"/>
          <a:stretch>
            <a:fillRect/>
          </a:stretch>
        </p:blipFill>
        <p:spPr bwMode="auto">
          <a:xfrm>
            <a:off x="1447800" y="2590800"/>
            <a:ext cx="1981200" cy="1926157"/>
          </a:xfrm>
          <a:prstGeom prst="rect">
            <a:avLst/>
          </a:prstGeom>
          <a:noFill/>
        </p:spPr>
      </p:pic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381000" y="5486401"/>
          <a:ext cx="1676400" cy="635036"/>
        </p:xfrm>
        <a:graphic>
          <a:graphicData uri="http://schemas.openxmlformats.org/presentationml/2006/ole">
            <p:oleObj spid="_x0000_s25603" name="CS ChemDraw Drawing" r:id="rId6" imgW="2291801" imgH="868017" progId="ChemDraw.Document.6.0">
              <p:embed/>
            </p:oleObj>
          </a:graphicData>
        </a:graphic>
      </p:graphicFrame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3048000" y="1133849"/>
          <a:ext cx="1676400" cy="630298"/>
        </p:xfrm>
        <a:graphic>
          <a:graphicData uri="http://schemas.openxmlformats.org/presentationml/2006/ole">
            <p:oleObj spid="_x0000_s25604" name="CS ChemDraw Drawing" r:id="rId7" imgW="2221449" imgH="834887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03 -0.04976 L -0.19896 0.03959 C -0.20799 0.05834 -0.21302 0.08635 -0.21302 0.11551 C -0.21302 0.14885 -0.20799 0.17547 -0.19896 0.19422 L -0.15903 0.28357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7 0.00556 L 0.56736 -0.0166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" y="-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10463 L 0.02986 -0.1838 C 0.03368 -0.20047 0.04496 -0.22014 0.05746 -0.23936 C 0.07205 -0.26019 0.08732 -0.27338 0.09913 -0.28033 L 0.15781 -0.31343 " pathEditMode="relative" rAng="-2761935" ptsTypes="FffFF">
                                      <p:cBhvr>
                                        <p:cTn id="24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-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5 0.11736 L 0.0823 0.21227 C 0.10209 0.2338 0.13195 0.24607 0.16268 0.24607 C 0.19827 0.24607 0.22657 0.2338 0.24653 0.21227 L 0.34167 0.11736 " pathEditMode="relative" rAng="0" ptsTypes="FffFF">
                                      <p:cBhvr>
                                        <p:cTn id="28" dur="2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" y="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838200" y="1600200"/>
          <a:ext cx="2789237" cy="2520950"/>
        </p:xfrm>
        <a:graphic>
          <a:graphicData uri="http://schemas.openxmlformats.org/presentationml/2006/ole">
            <p:oleObj spid="_x0000_s44034" name="CS ChemDraw Drawing" r:id="rId3" imgW="2789795" imgH="2521594" progId="ChemDraw.Document.6.0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95400" y="49530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Trimethoprim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3048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Trimethoprim</a:t>
            </a:r>
            <a:r>
              <a:rPr lang="en-US" b="1" dirty="0" smtClean="0">
                <a:solidFill>
                  <a:schemeClr val="bg1"/>
                </a:solidFill>
              </a:rPr>
              <a:t>: Compound and use: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1752600"/>
            <a:ext cx="4419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err="1" smtClean="0">
                <a:solidFill>
                  <a:schemeClr val="bg1"/>
                </a:solidFill>
              </a:rPr>
              <a:t>Trimethoprim</a:t>
            </a:r>
            <a:r>
              <a:rPr lang="en-US" b="1" dirty="0" smtClean="0">
                <a:solidFill>
                  <a:schemeClr val="bg1"/>
                </a:solidFill>
              </a:rPr>
              <a:t> is a not a </a:t>
            </a:r>
            <a:r>
              <a:rPr lang="en-US" b="1" dirty="0" err="1" smtClean="0">
                <a:solidFill>
                  <a:schemeClr val="bg1"/>
                </a:solidFill>
              </a:rPr>
              <a:t>sulpha</a:t>
            </a:r>
            <a:r>
              <a:rPr lang="en-US" b="1" dirty="0" smtClean="0">
                <a:solidFill>
                  <a:schemeClr val="bg1"/>
                </a:solidFill>
              </a:rPr>
              <a:t> drug.</a:t>
            </a:r>
          </a:p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It  acts as a </a:t>
            </a:r>
            <a:r>
              <a:rPr lang="en-US" b="1" dirty="0" err="1" smtClean="0">
                <a:solidFill>
                  <a:schemeClr val="bg1"/>
                </a:solidFill>
              </a:rPr>
              <a:t>dihydrofolate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reductase</a:t>
            </a:r>
            <a:r>
              <a:rPr lang="en-US" b="1" dirty="0" smtClean="0">
                <a:solidFill>
                  <a:schemeClr val="bg1"/>
                </a:solidFill>
              </a:rPr>
              <a:t> inhibitor.</a:t>
            </a:r>
          </a:p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It prevents bacteria to form folic acid.</a:t>
            </a:r>
          </a:p>
          <a:p>
            <a:pPr>
              <a:buFont typeface="Arial" pitchFamily="34" charset="0"/>
              <a:buChar char="•"/>
            </a:pPr>
            <a:endParaRPr lang="en-US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Hence </a:t>
            </a:r>
            <a:r>
              <a:rPr lang="en-US" b="1" dirty="0" err="1" smtClean="0">
                <a:solidFill>
                  <a:schemeClr val="bg1"/>
                </a:solidFill>
              </a:rPr>
              <a:t>sulphonamides</a:t>
            </a:r>
            <a:r>
              <a:rPr lang="en-US" b="1" dirty="0" smtClean="0">
                <a:solidFill>
                  <a:schemeClr val="bg1"/>
                </a:solidFill>
              </a:rPr>
              <a:t> are given with it as a combination 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0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Short acting </a:t>
            </a:r>
            <a:r>
              <a:rPr lang="en-US" sz="3600" b="1" dirty="0" err="1" smtClean="0">
                <a:solidFill>
                  <a:schemeClr val="bg1"/>
                </a:solidFill>
              </a:rPr>
              <a:t>sulphonamides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1676401"/>
            <a:ext cx="39624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These are effective  very soon after being administered.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For a long treatment these are repeated periodically.</a:t>
            </a:r>
          </a:p>
          <a:p>
            <a:pPr>
              <a:buFont typeface="Arial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Short acting </a:t>
            </a:r>
            <a:r>
              <a:rPr lang="en-US" sz="2000" b="1" dirty="0" err="1" smtClean="0">
                <a:solidFill>
                  <a:schemeClr val="bg1"/>
                </a:solidFill>
              </a:rPr>
              <a:t>suphonamides</a:t>
            </a:r>
            <a:r>
              <a:rPr lang="en-US" sz="2000" b="1" dirty="0" smtClean="0">
                <a:solidFill>
                  <a:schemeClr val="bg1"/>
                </a:solidFill>
              </a:rPr>
              <a:t> are used  for </a:t>
            </a:r>
            <a:r>
              <a:rPr lang="en-US" sz="2000" b="1" dirty="0" err="1" smtClean="0">
                <a:solidFill>
                  <a:schemeClr val="bg1"/>
                </a:solidFill>
              </a:rPr>
              <a:t>urinarey</a:t>
            </a:r>
            <a:r>
              <a:rPr lang="en-US" sz="2000" b="1" dirty="0" smtClean="0">
                <a:solidFill>
                  <a:schemeClr val="bg1"/>
                </a:solidFill>
              </a:rPr>
              <a:t> tract infection as these are excreted  in high concentration  with urea.</a:t>
            </a:r>
          </a:p>
          <a:p>
            <a:pPr>
              <a:buFont typeface="Arial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Urea binds it via H-bonding.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990600" y="1642014"/>
          <a:ext cx="2903750" cy="3920586"/>
        </p:xfrm>
        <a:graphic>
          <a:graphicData uri="http://schemas.openxmlformats.org/presentationml/2006/ole">
            <p:oleObj spid="_x0000_s45058" name="CS ChemDraw Drawing" r:id="rId3" imgW="1758447" imgH="2375452" progId="ChemDraw.Document.6.0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5715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Sulpha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diazines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655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Intermediate acting </a:t>
            </a:r>
            <a:r>
              <a:rPr lang="en-US" sz="3200" b="1" dirty="0" err="1" smtClean="0">
                <a:solidFill>
                  <a:schemeClr val="bg1"/>
                </a:solidFill>
              </a:rPr>
              <a:t>sulphonamides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066800"/>
            <a:ext cx="64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Sulphamethoxazole</a:t>
            </a:r>
            <a:r>
              <a:rPr lang="en-US" dirty="0" smtClean="0">
                <a:solidFill>
                  <a:schemeClr val="bg1"/>
                </a:solidFill>
              </a:rPr>
              <a:t> is the main </a:t>
            </a:r>
            <a:r>
              <a:rPr lang="en-US" sz="2000" dirty="0" smtClean="0">
                <a:solidFill>
                  <a:schemeClr val="bg1"/>
                </a:solidFill>
              </a:rPr>
              <a:t>representative</a:t>
            </a:r>
            <a:r>
              <a:rPr lang="en-US" dirty="0" smtClean="0">
                <a:solidFill>
                  <a:schemeClr val="bg1"/>
                </a:solidFill>
              </a:rPr>
              <a:t>  of this group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2971800" y="1752600"/>
          <a:ext cx="2766317" cy="2327543"/>
        </p:xfrm>
        <a:graphic>
          <a:graphicData uri="http://schemas.openxmlformats.org/presentationml/2006/ole">
            <p:oleObj spid="_x0000_s46082" name="CS ChemDraw Drawing" r:id="rId3" imgW="2793110" imgH="2349684" progId="ChemDraw.Document.6.0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1600" y="4419600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err="1" smtClean="0">
                <a:solidFill>
                  <a:schemeClr val="bg1"/>
                </a:solidFill>
              </a:rPr>
              <a:t>Sulphamethoxazole</a:t>
            </a:r>
            <a:r>
              <a:rPr lang="en-US" sz="2000" dirty="0" smtClean="0">
                <a:solidFill>
                  <a:schemeClr val="bg1"/>
                </a:solidFill>
              </a:rPr>
              <a:t> with </a:t>
            </a:r>
            <a:r>
              <a:rPr lang="en-US" sz="2000" dirty="0" err="1" smtClean="0">
                <a:solidFill>
                  <a:schemeClr val="bg1"/>
                </a:solidFill>
              </a:rPr>
              <a:t>trimethoprim</a:t>
            </a:r>
            <a:r>
              <a:rPr lang="en-US" sz="2000" dirty="0" smtClean="0">
                <a:solidFill>
                  <a:schemeClr val="bg1"/>
                </a:solidFill>
              </a:rPr>
              <a:t> together produce  a </a:t>
            </a:r>
            <a:r>
              <a:rPr lang="en-US" sz="2000" dirty="0" err="1" smtClean="0">
                <a:solidFill>
                  <a:schemeClr val="bg1"/>
                </a:solidFill>
              </a:rPr>
              <a:t>bacteriocidal</a:t>
            </a:r>
            <a:r>
              <a:rPr lang="en-US" sz="2000" dirty="0" smtClean="0">
                <a:solidFill>
                  <a:schemeClr val="bg1"/>
                </a:solidFill>
              </a:rPr>
              <a:t> effect against a wide range of gram positive and gram negative bacteria and protozoa. The combo is named as Co-</a:t>
            </a:r>
            <a:r>
              <a:rPr lang="en-US" sz="2000" dirty="0" err="1" smtClean="0">
                <a:solidFill>
                  <a:schemeClr val="bg1"/>
                </a:solidFill>
              </a:rPr>
              <a:t>trimoxazole</a:t>
            </a:r>
            <a:r>
              <a:rPr lang="en-US" sz="2000" dirty="0" smtClean="0">
                <a:solidFill>
                  <a:schemeClr val="bg1"/>
                </a:solidFill>
              </a:rPr>
              <a:t> (5:1) 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The combo is used to treat infections  of urinary, respiratory and gastrointestinal tracts.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655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Intermediate acting </a:t>
            </a:r>
            <a:r>
              <a:rPr lang="en-US" sz="3200" b="1" dirty="0" err="1" smtClean="0">
                <a:solidFill>
                  <a:schemeClr val="bg1"/>
                </a:solidFill>
              </a:rPr>
              <a:t>sulphonamides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0" y="12192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Synthesis of </a:t>
            </a:r>
            <a:r>
              <a:rPr lang="en-US" b="1" dirty="0" err="1" smtClean="0">
                <a:solidFill>
                  <a:schemeClr val="bg1"/>
                </a:solidFill>
              </a:rPr>
              <a:t>sulphamethoxazole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457200" y="1524000"/>
          <a:ext cx="1368425" cy="2649537"/>
        </p:xfrm>
        <a:graphic>
          <a:graphicData uri="http://schemas.openxmlformats.org/presentationml/2006/ole">
            <p:oleObj spid="_x0000_s47107" name="CS ChemDraw Drawing" r:id="rId3" imgW="1368009" imgH="2650067" progId="ChemDraw.Document.6.0">
              <p:embed/>
            </p:oleObj>
          </a:graphicData>
        </a:graphic>
      </p:graphicFrame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2362200" y="1828800"/>
          <a:ext cx="1146175" cy="1562100"/>
        </p:xfrm>
        <a:graphic>
          <a:graphicData uri="http://schemas.openxmlformats.org/presentationml/2006/ole">
            <p:oleObj spid="_x0000_s47109" name="CS ChemDraw Drawing" r:id="rId4" imgW="1145532" imgH="1561548" progId="ChemDraw.Document.6.0">
              <p:embed/>
            </p:oleObj>
          </a:graphicData>
        </a:graphic>
      </p:graphicFrame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990600" y="2057400"/>
          <a:ext cx="1312863" cy="693737"/>
        </p:xfrm>
        <a:graphic>
          <a:graphicData uri="http://schemas.openxmlformats.org/presentationml/2006/ole">
            <p:oleObj spid="_x0000_s47110" name="CS ChemDraw Drawing" r:id="rId5" imgW="1313495" imgH="693162" progId="ChemDraw.Document.6.0">
              <p:embed/>
            </p:oleObj>
          </a:graphicData>
        </a:graphic>
      </p:graphicFrame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3810000" y="3124200"/>
          <a:ext cx="1474787" cy="115887"/>
        </p:xfrm>
        <a:graphic>
          <a:graphicData uri="http://schemas.openxmlformats.org/presentationml/2006/ole">
            <p:oleObj spid="_x0000_s47112" name="CS ChemDraw Drawing" r:id="rId6" imgW="1474827" imgH="115588" progId="ChemDraw.Document.6.0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4038600" y="2438400"/>
            <a:ext cx="975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Pyridine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7113" name="Object 9"/>
          <p:cNvGraphicFramePr>
            <a:graphicFrameLocks noChangeAspect="1"/>
          </p:cNvGraphicFramePr>
          <p:nvPr/>
        </p:nvGraphicFramePr>
        <p:xfrm>
          <a:off x="5943600" y="1600200"/>
          <a:ext cx="2170113" cy="2838450"/>
        </p:xfrm>
        <a:graphic>
          <a:graphicData uri="http://schemas.openxmlformats.org/presentationml/2006/ole">
            <p:oleObj spid="_x0000_s47113" name="CS ChemDraw Drawing" r:id="rId7" imgW="2169881" imgH="2838910" progId="ChemDraw.Document.6.0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191000" y="33528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-</a:t>
            </a:r>
            <a:r>
              <a:rPr lang="en-US" b="1" dirty="0" err="1" smtClean="0">
                <a:solidFill>
                  <a:schemeClr val="bg1"/>
                </a:solidFill>
              </a:rPr>
              <a:t>HCl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7114" name="Object 10"/>
          <p:cNvGraphicFramePr>
            <a:graphicFrameLocks noChangeAspect="1"/>
          </p:cNvGraphicFramePr>
          <p:nvPr/>
        </p:nvGraphicFramePr>
        <p:xfrm>
          <a:off x="6781800" y="4343400"/>
          <a:ext cx="2171700" cy="2287587"/>
        </p:xfrm>
        <a:graphic>
          <a:graphicData uri="http://schemas.openxmlformats.org/presentationml/2006/ole">
            <p:oleObj spid="_x0000_s47114" name="CS ChemDraw Drawing" r:id="rId8" imgW="2171355" imgH="2287472" progId="ChemDraw.Document.6.0">
              <p:embed/>
            </p:oleObj>
          </a:graphicData>
        </a:graphic>
      </p:graphicFrame>
      <p:graphicFrame>
        <p:nvGraphicFramePr>
          <p:cNvPr id="47115" name="Object 11"/>
          <p:cNvGraphicFramePr>
            <a:graphicFrameLocks noChangeAspect="1"/>
          </p:cNvGraphicFramePr>
          <p:nvPr/>
        </p:nvGraphicFramePr>
        <p:xfrm>
          <a:off x="4800600" y="5638800"/>
          <a:ext cx="1233615" cy="212792"/>
        </p:xfrm>
        <a:graphic>
          <a:graphicData uri="http://schemas.openxmlformats.org/presentationml/2006/ole">
            <p:oleObj spid="_x0000_s47115" name="CS ChemDraw Drawing" r:id="rId9" imgW="681058" imgH="117061" progId="ChemDraw.Document.6.0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876800" y="5181600"/>
            <a:ext cx="990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NaOH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4572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Sulphonamides</a:t>
            </a:r>
            <a:r>
              <a:rPr lang="en-US" sz="2800" b="1" dirty="0" smtClean="0">
                <a:solidFill>
                  <a:schemeClr val="bg1"/>
                </a:solidFill>
              </a:rPr>
              <a:t> For Topical Use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990600" y="1219200"/>
          <a:ext cx="1676400" cy="2287587"/>
        </p:xfrm>
        <a:graphic>
          <a:graphicData uri="http://schemas.openxmlformats.org/presentationml/2006/ole">
            <p:oleObj spid="_x0000_s48130" name="CS ChemDraw Drawing" r:id="rId3" imgW="1675940" imgH="2287104" progId="ChemDraw.Document.6.0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43400" y="1447800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Sulphacetamide</a:t>
            </a:r>
            <a:r>
              <a:rPr lang="en-US" b="1" dirty="0" smtClean="0">
                <a:solidFill>
                  <a:schemeClr val="bg1"/>
                </a:solidFill>
              </a:rPr>
              <a:t>: </a:t>
            </a:r>
            <a:r>
              <a:rPr lang="en-US" b="1" dirty="0" err="1" smtClean="0">
                <a:solidFill>
                  <a:schemeClr val="bg1"/>
                </a:solidFill>
              </a:rPr>
              <a:t>Sulphacetamide</a:t>
            </a:r>
            <a:r>
              <a:rPr lang="en-US" b="1" dirty="0" smtClean="0">
                <a:solidFill>
                  <a:schemeClr val="bg1"/>
                </a:solidFill>
              </a:rPr>
              <a:t> sodium ( a water soluble form) is exclusively used  for </a:t>
            </a:r>
            <a:r>
              <a:rPr lang="en-US" b="1" dirty="0" err="1" smtClean="0">
                <a:solidFill>
                  <a:schemeClr val="bg1"/>
                </a:solidFill>
              </a:rPr>
              <a:t>opthalmic</a:t>
            </a:r>
            <a:r>
              <a:rPr lang="en-US" b="1" dirty="0" smtClean="0">
                <a:solidFill>
                  <a:schemeClr val="bg1"/>
                </a:solidFill>
              </a:rPr>
              <a:t> use as ointment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8144" name="Object 16"/>
          <p:cNvGraphicFramePr>
            <a:graphicFrameLocks noChangeAspect="1"/>
          </p:cNvGraphicFramePr>
          <p:nvPr/>
        </p:nvGraphicFramePr>
        <p:xfrm>
          <a:off x="838200" y="3962400"/>
          <a:ext cx="1747837" cy="2428875"/>
        </p:xfrm>
        <a:graphic>
          <a:graphicData uri="http://schemas.openxmlformats.org/presentationml/2006/ole">
            <p:oleObj spid="_x0000_s48144" name="CS ChemDraw Drawing" r:id="rId4" imgW="1747766" imgH="2428829" progId="ChemDraw.Document.6.0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286000" y="53340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Silver </a:t>
            </a:r>
            <a:r>
              <a:rPr lang="en-US" b="1" dirty="0" err="1" smtClean="0">
                <a:solidFill>
                  <a:schemeClr val="bg1"/>
                </a:solidFill>
              </a:rPr>
              <a:t>sulpha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diazine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8146" name="Object 18"/>
          <p:cNvGraphicFramePr>
            <a:graphicFrameLocks noChangeAspect="1"/>
          </p:cNvGraphicFramePr>
          <p:nvPr/>
        </p:nvGraphicFramePr>
        <p:xfrm>
          <a:off x="5943600" y="3962400"/>
          <a:ext cx="963613" cy="2490787"/>
        </p:xfrm>
        <a:graphic>
          <a:graphicData uri="http://schemas.openxmlformats.org/presentationml/2006/ole">
            <p:oleObj spid="_x0000_s48146" name="CS ChemDraw Drawing" r:id="rId5" imgW="964310" imgH="2491409" progId="ChemDraw.Document.6.0">
              <p:embed/>
            </p:oleObj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086600" y="5410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Mafenide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19600" y="27432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Silver </a:t>
            </a:r>
            <a:r>
              <a:rPr lang="en-US" b="1" dirty="0" err="1" smtClean="0">
                <a:solidFill>
                  <a:schemeClr val="bg1"/>
                </a:solidFill>
              </a:rPr>
              <a:t>sulphadiazine</a:t>
            </a:r>
            <a:r>
              <a:rPr lang="en-US" b="1" dirty="0" smtClean="0">
                <a:solidFill>
                  <a:schemeClr val="bg1"/>
                </a:solidFill>
              </a:rPr>
              <a:t> and </a:t>
            </a:r>
            <a:r>
              <a:rPr lang="en-US" b="1" dirty="0" err="1" smtClean="0">
                <a:solidFill>
                  <a:schemeClr val="bg1"/>
                </a:solidFill>
              </a:rPr>
              <a:t>Mafenide</a:t>
            </a:r>
            <a:r>
              <a:rPr lang="en-US" b="1" dirty="0" smtClean="0">
                <a:solidFill>
                  <a:schemeClr val="bg1"/>
                </a:solidFill>
              </a:rPr>
              <a:t> acetate is used in burns as antibacterial agents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3657600" y="3962400"/>
          <a:ext cx="1676400" cy="2287588"/>
        </p:xfrm>
        <a:graphic>
          <a:graphicData uri="http://schemas.openxmlformats.org/presentationml/2006/ole">
            <p:oleObj spid="_x0000_s49157" name="CS ChemDraw Drawing" r:id="rId3" imgW="1676308" imgH="2287472" progId="ChemDraw.Document.6.0">
              <p:embed/>
            </p:oleObj>
          </a:graphicData>
        </a:graphic>
      </p:graphicFrame>
      <p:graphicFrame>
        <p:nvGraphicFramePr>
          <p:cNvPr id="49158" name="Object 6"/>
          <p:cNvGraphicFramePr>
            <a:graphicFrameLocks noChangeAspect="1"/>
          </p:cNvGraphicFramePr>
          <p:nvPr/>
        </p:nvGraphicFramePr>
        <p:xfrm>
          <a:off x="3048000" y="1371600"/>
          <a:ext cx="1073150" cy="1168400"/>
        </p:xfrm>
        <a:graphic>
          <a:graphicData uri="http://schemas.openxmlformats.org/presentationml/2006/ole">
            <p:oleObj spid="_x0000_s49158" name="CS ChemDraw Drawing" r:id="rId4" imgW="1073706" imgH="1168400" progId="ChemDraw.Document.6.0">
              <p:embed/>
            </p:oleObj>
          </a:graphicData>
        </a:graphic>
      </p:graphicFrame>
      <p:graphicFrame>
        <p:nvGraphicFramePr>
          <p:cNvPr id="49159" name="Object 7"/>
          <p:cNvGraphicFramePr>
            <a:graphicFrameLocks noChangeAspect="1"/>
          </p:cNvGraphicFramePr>
          <p:nvPr/>
        </p:nvGraphicFramePr>
        <p:xfrm>
          <a:off x="7239000" y="4114800"/>
          <a:ext cx="1447800" cy="2014538"/>
        </p:xfrm>
        <a:graphic>
          <a:graphicData uri="http://schemas.openxmlformats.org/presentationml/2006/ole">
            <p:oleObj spid="_x0000_s49159" name="CS ChemDraw Drawing" r:id="rId5" imgW="1675940" imgH="2331278" progId="ChemDraw.Document.6.0">
              <p:embed/>
            </p:oleObj>
          </a:graphicData>
        </a:graphic>
      </p:graphicFrame>
      <p:graphicFrame>
        <p:nvGraphicFramePr>
          <p:cNvPr id="49160" name="Object 8"/>
          <p:cNvGraphicFramePr>
            <a:graphicFrameLocks noChangeAspect="1"/>
          </p:cNvGraphicFramePr>
          <p:nvPr/>
        </p:nvGraphicFramePr>
        <p:xfrm>
          <a:off x="5257800" y="4953000"/>
          <a:ext cx="1916113" cy="361950"/>
        </p:xfrm>
        <a:graphic>
          <a:graphicData uri="http://schemas.openxmlformats.org/presentationml/2006/ole">
            <p:oleObj spid="_x0000_s49160" name="CS ChemDraw Drawing" r:id="rId6" imgW="1915360" imgH="362226" progId="ChemDraw.Document.6.0">
              <p:embed/>
            </p:oleObj>
          </a:graphicData>
        </a:graphic>
      </p:graphicFrame>
      <p:graphicFrame>
        <p:nvGraphicFramePr>
          <p:cNvPr id="49161" name="Object 9"/>
          <p:cNvGraphicFramePr>
            <a:graphicFrameLocks noChangeAspect="1"/>
          </p:cNvGraphicFramePr>
          <p:nvPr/>
        </p:nvGraphicFramePr>
        <p:xfrm>
          <a:off x="5638800" y="1143000"/>
          <a:ext cx="1438275" cy="2438400"/>
        </p:xfrm>
        <a:graphic>
          <a:graphicData uri="http://schemas.openxmlformats.org/presentationml/2006/ole">
            <p:oleObj spid="_x0000_s49161" name="CS ChemDraw Drawing" r:id="rId7" imgW="1675940" imgH="2843696" progId="ChemDraw.Document.6.0">
              <p:embed/>
            </p:oleObj>
          </a:graphicData>
        </a:graphic>
      </p:graphicFrame>
      <p:graphicFrame>
        <p:nvGraphicFramePr>
          <p:cNvPr id="49162" name="Object 10"/>
          <p:cNvGraphicFramePr>
            <a:graphicFrameLocks noChangeAspect="1"/>
          </p:cNvGraphicFramePr>
          <p:nvPr/>
        </p:nvGraphicFramePr>
        <p:xfrm>
          <a:off x="1600200" y="4800600"/>
          <a:ext cx="1916113" cy="363538"/>
        </p:xfrm>
        <a:graphic>
          <a:graphicData uri="http://schemas.openxmlformats.org/presentationml/2006/ole">
            <p:oleObj spid="_x0000_s49162" name="CS ChemDraw Drawing" r:id="rId8" imgW="1915360" imgH="363699" progId="ChemDraw.Document.6.0">
              <p:embed/>
            </p:oleObj>
          </a:graphicData>
        </a:graphic>
      </p:graphicFrame>
      <p:graphicFrame>
        <p:nvGraphicFramePr>
          <p:cNvPr id="49163" name="Object 11"/>
          <p:cNvGraphicFramePr>
            <a:graphicFrameLocks noChangeAspect="1"/>
          </p:cNvGraphicFramePr>
          <p:nvPr/>
        </p:nvGraphicFramePr>
        <p:xfrm>
          <a:off x="1676400" y="1295400"/>
          <a:ext cx="1160463" cy="2287588"/>
        </p:xfrm>
        <a:graphic>
          <a:graphicData uri="http://schemas.openxmlformats.org/presentationml/2006/ole">
            <p:oleObj spid="_x0000_s49163" name="CS ChemDraw Drawing" r:id="rId9" imgW="1160634" imgH="2287104" progId="ChemDraw.Document.6.0">
              <p:embed/>
            </p:oleObj>
          </a:graphicData>
        </a:graphic>
      </p:graphicFrame>
      <p:graphicFrame>
        <p:nvGraphicFramePr>
          <p:cNvPr id="49164" name="Object 12"/>
          <p:cNvGraphicFramePr>
            <a:graphicFrameLocks noChangeAspect="1"/>
          </p:cNvGraphicFramePr>
          <p:nvPr/>
        </p:nvGraphicFramePr>
        <p:xfrm>
          <a:off x="3124200" y="2590800"/>
          <a:ext cx="1647179" cy="152400"/>
        </p:xfrm>
        <a:graphic>
          <a:graphicData uri="http://schemas.openxmlformats.org/presentationml/2006/ole">
            <p:oleObj spid="_x0000_s49164" name="CS ChemDraw Drawing" r:id="rId10" imgW="1252350" imgH="115220" progId="ChemDraw.Document.6.0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124200" y="457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Synthesis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355</Words>
  <Application>Microsoft Office PowerPoint</Application>
  <PresentationFormat>On-screen Show (4:3)</PresentationFormat>
  <Paragraphs>83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CS ChemDraw Drawing</vt:lpstr>
      <vt:lpstr>Slide 1</vt:lpstr>
      <vt:lpstr>Anti Bacterial Drugs: The Sulphonamides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ABIR</dc:creator>
  <cp:lastModifiedBy>ABIR</cp:lastModifiedBy>
  <cp:revision>53</cp:revision>
  <dcterms:created xsi:type="dcterms:W3CDTF">2006-08-16T00:00:00Z</dcterms:created>
  <dcterms:modified xsi:type="dcterms:W3CDTF">2022-08-26T09:06:53Z</dcterms:modified>
</cp:coreProperties>
</file>