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bin" ContentType="application/vnd.openxmlformats-officedocument.oleObject"/>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60" r:id="rId4"/>
    <p:sldId id="257" r:id="rId5"/>
    <p:sldId id="264" r:id="rId6"/>
    <p:sldId id="265" r:id="rId7"/>
    <p:sldId id="258" r:id="rId8"/>
    <p:sldId id="263" r:id="rId9"/>
    <p:sldId id="261" r:id="rId10"/>
    <p:sldId id="262"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9" d="100"/>
          <a:sy n="69" d="100"/>
        </p:scale>
        <p:origin x="-1110"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image" Target="../media/image1.emf"/><Relationship Id="rId5" Type="http://schemas.openxmlformats.org/officeDocument/2006/relationships/image" Target="../media/image5.emf"/><Relationship Id="rId4" Type="http://schemas.openxmlformats.org/officeDocument/2006/relationships/image" Target="../media/image4.e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emf"/><Relationship Id="rId1" Type="http://schemas.openxmlformats.org/officeDocument/2006/relationships/image" Target="../media/image12.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9/22/2023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9/22/2023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9/22/2023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9/22/2023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9/22/2023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9/22/2023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9/22/2023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9/22/2023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9/22/2023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9/22/2023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9/22/2023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7" Type="http://schemas.openxmlformats.org/officeDocument/2006/relationships/oleObject" Target="../embeddings/oleObject5.bin"/><Relationship Id="rId2" Type="http://schemas.openxmlformats.org/officeDocument/2006/relationships/slideLayout" Target="../slideLayouts/slideLayout5.xml"/><Relationship Id="rId1" Type="http://schemas.openxmlformats.org/officeDocument/2006/relationships/vmlDrawing" Target="../drawings/vmlDrawing1.vml"/><Relationship Id="rId6" Type="http://schemas.openxmlformats.org/officeDocument/2006/relationships/oleObject" Target="../embeddings/oleObject4.bin"/><Relationship Id="rId5" Type="http://schemas.openxmlformats.org/officeDocument/2006/relationships/oleObject" Target="../embeddings/oleObject3.bin"/><Relationship Id="rId4" Type="http://schemas.openxmlformats.org/officeDocument/2006/relationships/oleObject" Target="../embeddings/oleObject2.bin"/></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oleObject" Target="../embeddings/oleObject8.bin"/><Relationship Id="rId4" Type="http://schemas.openxmlformats.org/officeDocument/2006/relationships/oleObject" Target="../embeddings/oleObject7.bin"/></Relationships>
</file>

<file path=ppt/slides/_rels/slide10.xml.rels><?xml version="1.0" encoding="UTF-8" standalone="yes"?>
<Relationships xmlns="http://schemas.openxmlformats.org/package/2006/relationships"><Relationship Id="rId3" Type="http://schemas.openxmlformats.org/officeDocument/2006/relationships/hyperlink" Target="https://youtu.be/OnLsLByuo0E" TargetMode="External"/><Relationship Id="rId2" Type="http://schemas.openxmlformats.org/officeDocument/2006/relationships/hyperlink" Target="https://youtu.be/-I-NN2PSAU8"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0" y="4114800"/>
            <a:ext cx="4572000" cy="1477328"/>
          </a:xfrm>
          <a:prstGeom prst="rect">
            <a:avLst/>
          </a:prstGeom>
        </p:spPr>
        <p:txBody>
          <a:bodyPr>
            <a:spAutoFit/>
          </a:bodyPr>
          <a:lstStyle/>
          <a:p>
            <a:pPr algn="ctr"/>
            <a:r>
              <a:rPr lang="en-US" b="1" dirty="0" smtClean="0">
                <a:solidFill>
                  <a:schemeClr val="bg1"/>
                </a:solidFill>
              </a:rPr>
              <a:t>Dr. Abir B. Majumder (Ph.D., IIT Delhi)</a:t>
            </a:r>
          </a:p>
          <a:p>
            <a:pPr algn="ctr"/>
            <a:r>
              <a:rPr lang="en-US" b="1" dirty="0" smtClean="0">
                <a:solidFill>
                  <a:schemeClr val="bg1"/>
                </a:solidFill>
              </a:rPr>
              <a:t>Project Scientist IIT Delhi (2009-2010)</a:t>
            </a:r>
          </a:p>
          <a:p>
            <a:pPr algn="ctr"/>
            <a:r>
              <a:rPr lang="en-US" b="1" dirty="0" smtClean="0">
                <a:solidFill>
                  <a:schemeClr val="bg1"/>
                </a:solidFill>
              </a:rPr>
              <a:t>Lecturer IIIT Hyderabad(2010-2015)</a:t>
            </a:r>
          </a:p>
          <a:p>
            <a:pPr algn="ctr"/>
            <a:r>
              <a:rPr lang="en-US" b="1" dirty="0" smtClean="0">
                <a:solidFill>
                  <a:schemeClr val="bg1"/>
                </a:solidFill>
              </a:rPr>
              <a:t>Assistant Professor, KGT Mahavidyalaya </a:t>
            </a:r>
          </a:p>
          <a:p>
            <a:pPr algn="ctr"/>
            <a:r>
              <a:rPr lang="en-US" b="1" dirty="0" smtClean="0">
                <a:solidFill>
                  <a:schemeClr val="bg1"/>
                </a:solidFill>
              </a:rPr>
              <a:t>(2015 onwards)</a:t>
            </a:r>
            <a:endParaRPr lang="en-US" b="1" dirty="0">
              <a:solidFill>
                <a:schemeClr val="bg1"/>
              </a:solidFill>
            </a:endParaRPr>
          </a:p>
        </p:txBody>
      </p:sp>
      <p:sp>
        <p:nvSpPr>
          <p:cNvPr id="3" name="TextBox 2"/>
          <p:cNvSpPr txBox="1"/>
          <p:nvPr/>
        </p:nvSpPr>
        <p:spPr>
          <a:xfrm>
            <a:off x="1676400" y="990600"/>
            <a:ext cx="5867400" cy="707886"/>
          </a:xfrm>
          <a:prstGeom prst="rect">
            <a:avLst/>
          </a:prstGeom>
          <a:noFill/>
        </p:spPr>
        <p:txBody>
          <a:bodyPr wrap="square" rtlCol="0">
            <a:spAutoFit/>
          </a:bodyPr>
          <a:lstStyle/>
          <a:p>
            <a:pPr algn="ctr"/>
            <a:r>
              <a:rPr lang="en-US" sz="4000" dirty="0" smtClean="0">
                <a:solidFill>
                  <a:schemeClr val="bg1"/>
                </a:solidFill>
              </a:rPr>
              <a:t>Pharmaceutical Chemistry</a:t>
            </a:r>
            <a:endParaRPr lang="en-US" sz="4000" dirty="0">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Antiseptics and Disinfectants</a:t>
            </a:r>
            <a:endParaRPr lang="en-US" dirty="0">
              <a:solidFill>
                <a:schemeClr val="bg1"/>
              </a:solidFill>
            </a:endParaRPr>
          </a:p>
        </p:txBody>
      </p:sp>
      <p:sp>
        <p:nvSpPr>
          <p:cNvPr id="4" name="Text Placeholder 3"/>
          <p:cNvSpPr>
            <a:spLocks noGrp="1"/>
          </p:cNvSpPr>
          <p:nvPr>
            <p:ph type="body" idx="1"/>
          </p:nvPr>
        </p:nvSpPr>
        <p:spPr/>
        <p:txBody>
          <a:bodyPr/>
          <a:lstStyle/>
          <a:p>
            <a:pPr algn="ctr"/>
            <a:r>
              <a:rPr lang="en-US" dirty="0" smtClean="0">
                <a:solidFill>
                  <a:schemeClr val="bg1"/>
                </a:solidFill>
              </a:rPr>
              <a:t>Antiseptics</a:t>
            </a:r>
            <a:endParaRPr lang="en-US" dirty="0">
              <a:solidFill>
                <a:schemeClr val="bg1"/>
              </a:solidFill>
            </a:endParaRPr>
          </a:p>
        </p:txBody>
      </p:sp>
      <p:sp>
        <p:nvSpPr>
          <p:cNvPr id="5" name="Content Placeholder 4"/>
          <p:cNvSpPr>
            <a:spLocks noGrp="1"/>
          </p:cNvSpPr>
          <p:nvPr>
            <p:ph sz="half" idx="2"/>
          </p:nvPr>
        </p:nvSpPr>
        <p:spPr/>
        <p:txBody>
          <a:bodyPr>
            <a:normAutofit lnSpcReduction="10000"/>
          </a:bodyPr>
          <a:lstStyle/>
          <a:p>
            <a:r>
              <a:rPr lang="en-US" dirty="0" smtClean="0">
                <a:solidFill>
                  <a:schemeClr val="bg1"/>
                </a:solidFill>
              </a:rPr>
              <a:t>These are chemicals applied externally</a:t>
            </a:r>
          </a:p>
          <a:p>
            <a:r>
              <a:rPr lang="en-US" dirty="0" smtClean="0">
                <a:solidFill>
                  <a:schemeClr val="bg1"/>
                </a:solidFill>
              </a:rPr>
              <a:t>Prevents or kills the growth of micro organisms</a:t>
            </a:r>
          </a:p>
          <a:p>
            <a:r>
              <a:rPr lang="en-US" dirty="0" smtClean="0">
                <a:solidFill>
                  <a:schemeClr val="bg1"/>
                </a:solidFill>
              </a:rPr>
              <a:t>Directly applied on living tissues for wounds, cuts, ulcers</a:t>
            </a:r>
          </a:p>
          <a:p>
            <a:r>
              <a:rPr lang="en-US" dirty="0" smtClean="0">
                <a:solidFill>
                  <a:schemeClr val="bg1"/>
                </a:solidFill>
              </a:rPr>
              <a:t>Example: Dettol; widely used antiseptic composed of  Chloroxylenol and alpha terpeneol</a:t>
            </a:r>
          </a:p>
          <a:p>
            <a:endParaRPr lang="en-US" dirty="0"/>
          </a:p>
        </p:txBody>
      </p:sp>
      <p:sp>
        <p:nvSpPr>
          <p:cNvPr id="6" name="Text Placeholder 5"/>
          <p:cNvSpPr>
            <a:spLocks noGrp="1"/>
          </p:cNvSpPr>
          <p:nvPr>
            <p:ph type="body" sz="quarter" idx="3"/>
          </p:nvPr>
        </p:nvSpPr>
        <p:spPr/>
        <p:txBody>
          <a:bodyPr/>
          <a:lstStyle/>
          <a:p>
            <a:pPr algn="ctr"/>
            <a:r>
              <a:rPr lang="en-US" dirty="0" smtClean="0">
                <a:solidFill>
                  <a:schemeClr val="bg1"/>
                </a:solidFill>
              </a:rPr>
              <a:t>Disinfectants</a:t>
            </a:r>
            <a:endParaRPr lang="en-US" dirty="0">
              <a:solidFill>
                <a:schemeClr val="bg1"/>
              </a:solidFill>
            </a:endParaRPr>
          </a:p>
        </p:txBody>
      </p:sp>
      <p:sp>
        <p:nvSpPr>
          <p:cNvPr id="7" name="Content Placeholder 6"/>
          <p:cNvSpPr>
            <a:spLocks noGrp="1"/>
          </p:cNvSpPr>
          <p:nvPr>
            <p:ph sz="quarter" idx="4"/>
          </p:nvPr>
        </p:nvSpPr>
        <p:spPr/>
        <p:txBody>
          <a:bodyPr/>
          <a:lstStyle/>
          <a:p>
            <a:r>
              <a:rPr lang="en-US" dirty="0" smtClean="0">
                <a:solidFill>
                  <a:schemeClr val="bg1"/>
                </a:solidFill>
              </a:rPr>
              <a:t>These are chemicals , more toxic  in nature</a:t>
            </a:r>
          </a:p>
          <a:p>
            <a:r>
              <a:rPr lang="en-US" dirty="0" smtClean="0">
                <a:solidFill>
                  <a:schemeClr val="bg1"/>
                </a:solidFill>
              </a:rPr>
              <a:t>Prevents or kills the growth of micro organisms</a:t>
            </a:r>
          </a:p>
          <a:p>
            <a:r>
              <a:rPr lang="en-US" dirty="0" smtClean="0">
                <a:solidFill>
                  <a:schemeClr val="bg1"/>
                </a:solidFill>
              </a:rPr>
              <a:t>Directly applied on non living objects viz. on floor, drainage, instruments</a:t>
            </a:r>
          </a:p>
          <a:p>
            <a:r>
              <a:rPr lang="en-US" dirty="0" smtClean="0">
                <a:solidFill>
                  <a:schemeClr val="bg1"/>
                </a:solidFill>
              </a:rPr>
              <a:t>Example: Halazone used for water purification</a:t>
            </a:r>
            <a:endParaRPr lang="en-US" dirty="0">
              <a:solidFill>
                <a:schemeClr val="bg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457200"/>
            <a:ext cx="4040188" cy="639762"/>
          </a:xfrm>
        </p:spPr>
        <p:txBody>
          <a:bodyPr/>
          <a:lstStyle/>
          <a:p>
            <a:pPr algn="ctr"/>
            <a:r>
              <a:rPr lang="en-US" dirty="0" smtClean="0">
                <a:solidFill>
                  <a:schemeClr val="bg1"/>
                </a:solidFill>
              </a:rPr>
              <a:t>Antiseptics</a:t>
            </a:r>
            <a:endParaRPr lang="en-US" dirty="0">
              <a:solidFill>
                <a:schemeClr val="bg1"/>
              </a:solidFill>
            </a:endParaRPr>
          </a:p>
        </p:txBody>
      </p:sp>
      <p:sp>
        <p:nvSpPr>
          <p:cNvPr id="5" name="Text Placeholder 4"/>
          <p:cNvSpPr>
            <a:spLocks noGrp="1"/>
          </p:cNvSpPr>
          <p:nvPr>
            <p:ph type="body" sz="quarter" idx="3"/>
          </p:nvPr>
        </p:nvSpPr>
        <p:spPr>
          <a:xfrm>
            <a:off x="4572000" y="533400"/>
            <a:ext cx="4041775" cy="639762"/>
          </a:xfrm>
        </p:spPr>
        <p:txBody>
          <a:bodyPr/>
          <a:lstStyle/>
          <a:p>
            <a:pPr algn="ctr"/>
            <a:r>
              <a:rPr lang="en-US" dirty="0" smtClean="0">
                <a:solidFill>
                  <a:schemeClr val="bg1"/>
                </a:solidFill>
              </a:rPr>
              <a:t>Disinfectants</a:t>
            </a:r>
            <a:endParaRPr lang="en-US" dirty="0">
              <a:solidFill>
                <a:schemeClr val="bg1"/>
              </a:solidFill>
            </a:endParaRPr>
          </a:p>
        </p:txBody>
      </p:sp>
      <p:graphicFrame>
        <p:nvGraphicFramePr>
          <p:cNvPr id="1026" name="Object 2"/>
          <p:cNvGraphicFramePr>
            <a:graphicFrameLocks noChangeAspect="1"/>
          </p:cNvGraphicFramePr>
          <p:nvPr/>
        </p:nvGraphicFramePr>
        <p:xfrm>
          <a:off x="5334000" y="1371600"/>
          <a:ext cx="2524125" cy="1887537"/>
        </p:xfrm>
        <a:graphic>
          <a:graphicData uri="http://schemas.openxmlformats.org/presentationml/2006/ole">
            <p:oleObj spid="_x0000_s1026" name="CS ChemDraw Drawing" r:id="rId3" imgW="2524591" imgH="1888067" progId="ChemDraw.Document.6.0">
              <p:embed/>
            </p:oleObj>
          </a:graphicData>
        </a:graphic>
      </p:graphicFrame>
      <p:graphicFrame>
        <p:nvGraphicFramePr>
          <p:cNvPr id="1027" name="Object 3"/>
          <p:cNvGraphicFramePr>
            <a:graphicFrameLocks noChangeAspect="1"/>
          </p:cNvGraphicFramePr>
          <p:nvPr/>
        </p:nvGraphicFramePr>
        <p:xfrm>
          <a:off x="5486400" y="4038600"/>
          <a:ext cx="2392363" cy="1544637"/>
        </p:xfrm>
        <a:graphic>
          <a:graphicData uri="http://schemas.openxmlformats.org/presentationml/2006/ole">
            <p:oleObj spid="_x0000_s1027" name="CS ChemDraw Drawing" r:id="rId4" imgW="2392358" imgH="1544983" progId="ChemDraw.Document.6.0">
              <p:embed/>
            </p:oleObj>
          </a:graphicData>
        </a:graphic>
      </p:graphicFrame>
      <p:sp>
        <p:nvSpPr>
          <p:cNvPr id="9" name="TextBox 8"/>
          <p:cNvSpPr txBox="1"/>
          <p:nvPr/>
        </p:nvSpPr>
        <p:spPr>
          <a:xfrm>
            <a:off x="5638800" y="3352800"/>
            <a:ext cx="2057400" cy="646331"/>
          </a:xfrm>
          <a:prstGeom prst="rect">
            <a:avLst/>
          </a:prstGeom>
          <a:noFill/>
        </p:spPr>
        <p:txBody>
          <a:bodyPr wrap="square" rtlCol="0">
            <a:spAutoFit/>
          </a:bodyPr>
          <a:lstStyle/>
          <a:p>
            <a:r>
              <a:rPr lang="en-US" b="1" dirty="0" smtClean="0">
                <a:solidFill>
                  <a:schemeClr val="bg1"/>
                </a:solidFill>
              </a:rPr>
              <a:t>Halazone: Used for disinfecting water</a:t>
            </a:r>
            <a:endParaRPr lang="en-US" b="1" dirty="0">
              <a:solidFill>
                <a:schemeClr val="bg1"/>
              </a:solidFill>
            </a:endParaRPr>
          </a:p>
        </p:txBody>
      </p:sp>
      <p:sp>
        <p:nvSpPr>
          <p:cNvPr id="10" name="TextBox 9"/>
          <p:cNvSpPr txBox="1"/>
          <p:nvPr/>
        </p:nvSpPr>
        <p:spPr>
          <a:xfrm>
            <a:off x="5334000" y="5867400"/>
            <a:ext cx="2895600" cy="646331"/>
          </a:xfrm>
          <a:prstGeom prst="rect">
            <a:avLst/>
          </a:prstGeom>
          <a:noFill/>
        </p:spPr>
        <p:txBody>
          <a:bodyPr wrap="square" rtlCol="0">
            <a:spAutoFit/>
          </a:bodyPr>
          <a:lstStyle/>
          <a:p>
            <a:r>
              <a:rPr lang="en-US" dirty="0" smtClean="0">
                <a:solidFill>
                  <a:schemeClr val="bg1"/>
                </a:solidFill>
              </a:rPr>
              <a:t>Dichloramine T: Used for disinfecting instruments </a:t>
            </a:r>
            <a:endParaRPr lang="en-US" dirty="0">
              <a:solidFill>
                <a:schemeClr val="bg1"/>
              </a:solidFill>
            </a:endParaRPr>
          </a:p>
        </p:txBody>
      </p:sp>
      <p:graphicFrame>
        <p:nvGraphicFramePr>
          <p:cNvPr id="1028" name="Object 4"/>
          <p:cNvGraphicFramePr>
            <a:graphicFrameLocks noChangeAspect="1"/>
          </p:cNvGraphicFramePr>
          <p:nvPr/>
        </p:nvGraphicFramePr>
        <p:xfrm>
          <a:off x="1066800" y="4191000"/>
          <a:ext cx="2935287" cy="1698625"/>
        </p:xfrm>
        <a:graphic>
          <a:graphicData uri="http://schemas.openxmlformats.org/presentationml/2006/ole">
            <p:oleObj spid="_x0000_s1028" name="CS ChemDraw Drawing" r:id="rId5" imgW="2934920" imgH="1698855" progId="ChemDraw.Document.6.0">
              <p:embed/>
            </p:oleObj>
          </a:graphicData>
        </a:graphic>
      </p:graphicFrame>
      <p:graphicFrame>
        <p:nvGraphicFramePr>
          <p:cNvPr id="1029" name="Object 5"/>
          <p:cNvGraphicFramePr>
            <a:graphicFrameLocks noChangeAspect="1"/>
          </p:cNvGraphicFramePr>
          <p:nvPr/>
        </p:nvGraphicFramePr>
        <p:xfrm>
          <a:off x="3048000" y="1371600"/>
          <a:ext cx="1082675" cy="1879600"/>
        </p:xfrm>
        <a:graphic>
          <a:graphicData uri="http://schemas.openxmlformats.org/presentationml/2006/ole">
            <p:oleObj spid="_x0000_s1029" name="CS ChemDraw Drawing" r:id="rId6" imgW="1083283" imgH="1878864" progId="ChemDraw.Document.6.0">
              <p:embed/>
            </p:oleObj>
          </a:graphicData>
        </a:graphic>
      </p:graphicFrame>
      <p:graphicFrame>
        <p:nvGraphicFramePr>
          <p:cNvPr id="1030" name="Object 6"/>
          <p:cNvGraphicFramePr>
            <a:graphicFrameLocks noChangeAspect="1"/>
          </p:cNvGraphicFramePr>
          <p:nvPr/>
        </p:nvGraphicFramePr>
        <p:xfrm>
          <a:off x="838200" y="1524000"/>
          <a:ext cx="1743075" cy="1660525"/>
        </p:xfrm>
        <a:graphic>
          <a:graphicData uri="http://schemas.openxmlformats.org/presentationml/2006/ole">
            <p:oleObj spid="_x0000_s1030" name="CS ChemDraw Drawing" r:id="rId7" imgW="1743345" imgH="1660571" progId="ChemDraw.Document.6.0">
              <p:embed/>
            </p:oleObj>
          </a:graphicData>
        </a:graphic>
      </p:graphicFrame>
      <p:sp>
        <p:nvSpPr>
          <p:cNvPr id="14" name="TextBox 13"/>
          <p:cNvSpPr txBox="1"/>
          <p:nvPr/>
        </p:nvSpPr>
        <p:spPr>
          <a:xfrm>
            <a:off x="914400" y="3352800"/>
            <a:ext cx="1600200" cy="646331"/>
          </a:xfrm>
          <a:prstGeom prst="rect">
            <a:avLst/>
          </a:prstGeom>
          <a:noFill/>
        </p:spPr>
        <p:txBody>
          <a:bodyPr wrap="square" rtlCol="0">
            <a:spAutoFit/>
          </a:bodyPr>
          <a:lstStyle/>
          <a:p>
            <a:r>
              <a:rPr lang="en-US" dirty="0" smtClean="0">
                <a:solidFill>
                  <a:schemeClr val="bg1"/>
                </a:solidFill>
              </a:rPr>
              <a:t>Chloroxylenol: Used in Dettol</a:t>
            </a:r>
            <a:endParaRPr lang="en-US" dirty="0">
              <a:solidFill>
                <a:schemeClr val="bg1"/>
              </a:solidFill>
            </a:endParaRPr>
          </a:p>
        </p:txBody>
      </p:sp>
      <p:sp>
        <p:nvSpPr>
          <p:cNvPr id="15" name="TextBox 14"/>
          <p:cNvSpPr txBox="1"/>
          <p:nvPr/>
        </p:nvSpPr>
        <p:spPr>
          <a:xfrm>
            <a:off x="2743200" y="3352800"/>
            <a:ext cx="1828800" cy="646331"/>
          </a:xfrm>
          <a:prstGeom prst="rect">
            <a:avLst/>
          </a:prstGeom>
          <a:noFill/>
        </p:spPr>
        <p:txBody>
          <a:bodyPr wrap="square" rtlCol="0">
            <a:spAutoFit/>
          </a:bodyPr>
          <a:lstStyle/>
          <a:p>
            <a:r>
              <a:rPr lang="en-US" dirty="0" smtClean="0">
                <a:solidFill>
                  <a:schemeClr val="bg1"/>
                </a:solidFill>
              </a:rPr>
              <a:t>Alpha terpeneol: Used in Dettol</a:t>
            </a:r>
            <a:endParaRPr lang="en-US" dirty="0">
              <a:solidFill>
                <a:schemeClr val="bg1"/>
              </a:solidFill>
            </a:endParaRPr>
          </a:p>
        </p:txBody>
      </p:sp>
      <p:sp>
        <p:nvSpPr>
          <p:cNvPr id="16" name="TextBox 15"/>
          <p:cNvSpPr txBox="1"/>
          <p:nvPr/>
        </p:nvSpPr>
        <p:spPr>
          <a:xfrm>
            <a:off x="1066800" y="5943600"/>
            <a:ext cx="2286000" cy="646331"/>
          </a:xfrm>
          <a:prstGeom prst="rect">
            <a:avLst/>
          </a:prstGeom>
          <a:noFill/>
        </p:spPr>
        <p:txBody>
          <a:bodyPr wrap="square" rtlCol="0">
            <a:spAutoFit/>
          </a:bodyPr>
          <a:lstStyle/>
          <a:p>
            <a:pPr algn="ctr"/>
            <a:r>
              <a:rPr lang="en-US" dirty="0" smtClean="0">
                <a:solidFill>
                  <a:schemeClr val="bg1"/>
                </a:solidFill>
              </a:rPr>
              <a:t>Bithiol: Used as antiseptic in soaps</a:t>
            </a:r>
            <a:endParaRPr lang="en-US" dirty="0">
              <a:solidFill>
                <a:schemeClr val="bg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543800" cy="685800"/>
          </a:xfrm>
        </p:spPr>
        <p:txBody>
          <a:bodyPr>
            <a:normAutofit fontScale="90000"/>
          </a:bodyPr>
          <a:lstStyle/>
          <a:p>
            <a:r>
              <a:rPr lang="en-US" b="1" dirty="0" smtClean="0">
                <a:solidFill>
                  <a:schemeClr val="bg1"/>
                </a:solidFill>
              </a:rPr>
              <a:t>Cardiovascular drugs</a:t>
            </a:r>
            <a:endParaRPr lang="en-US" b="1" dirty="0">
              <a:solidFill>
                <a:schemeClr val="bg1"/>
              </a:solidFill>
            </a:endParaRPr>
          </a:p>
        </p:txBody>
      </p:sp>
      <p:sp>
        <p:nvSpPr>
          <p:cNvPr id="3" name="Content Placeholder 2"/>
          <p:cNvSpPr>
            <a:spLocks noGrp="1"/>
          </p:cNvSpPr>
          <p:nvPr>
            <p:ph idx="1"/>
          </p:nvPr>
        </p:nvSpPr>
        <p:spPr>
          <a:xfrm>
            <a:off x="457200" y="1066800"/>
            <a:ext cx="8229600" cy="4525963"/>
          </a:xfrm>
        </p:spPr>
        <p:txBody>
          <a:bodyPr>
            <a:normAutofit/>
          </a:bodyPr>
          <a:lstStyle/>
          <a:p>
            <a:r>
              <a:rPr lang="en-US" sz="2400" b="1" dirty="0" smtClean="0">
                <a:solidFill>
                  <a:schemeClr val="bg1"/>
                </a:solidFill>
              </a:rPr>
              <a:t>Cardiovascular drugs are meant for better functioning of heart and or circulation of blood for oxygen transport. It consists of three subclasses</a:t>
            </a:r>
          </a:p>
          <a:p>
            <a:pPr>
              <a:buNone/>
            </a:pPr>
            <a:endParaRPr lang="en-US" sz="2400" b="1" dirty="0" smtClean="0">
              <a:solidFill>
                <a:schemeClr val="bg1"/>
              </a:solidFill>
            </a:endParaRPr>
          </a:p>
          <a:p>
            <a:pPr>
              <a:buNone/>
            </a:pPr>
            <a:endParaRPr lang="en-US" sz="2400" b="1" dirty="0" smtClean="0">
              <a:solidFill>
                <a:schemeClr val="bg1"/>
              </a:solidFill>
            </a:endParaRPr>
          </a:p>
          <a:p>
            <a:pPr>
              <a:buNone/>
            </a:pPr>
            <a:r>
              <a:rPr lang="en-US" sz="2400" b="1" dirty="0" smtClean="0">
                <a:solidFill>
                  <a:schemeClr val="bg1"/>
                </a:solidFill>
              </a:rPr>
              <a:t>Anti arrhythmic drugs (Beta Blockers and ACE inhibitors) :  These are used to suppress abnormal rhythm. </a:t>
            </a:r>
          </a:p>
          <a:p>
            <a:endParaRPr lang="en-US" sz="2400" b="1" dirty="0" smtClean="0">
              <a:solidFill>
                <a:schemeClr val="bg1"/>
              </a:solidFill>
            </a:endParaRPr>
          </a:p>
          <a:p>
            <a:pPr>
              <a:buNone/>
            </a:pPr>
            <a:r>
              <a:rPr lang="en-US" sz="2400" b="1" dirty="0" smtClean="0">
                <a:solidFill>
                  <a:schemeClr val="bg1"/>
                </a:solidFill>
              </a:rPr>
              <a:t>Quinidine (blocks sodium ion influx causing slower heart rate) </a:t>
            </a:r>
          </a:p>
          <a:p>
            <a:pPr>
              <a:buNone/>
            </a:pPr>
            <a:r>
              <a:rPr lang="en-US" sz="2400" b="1" dirty="0" smtClean="0">
                <a:solidFill>
                  <a:schemeClr val="bg1"/>
                </a:solidFill>
              </a:rPr>
              <a:t>  </a:t>
            </a:r>
            <a:endParaRPr lang="en-US" sz="2400" b="1" dirty="0">
              <a:solidFill>
                <a:schemeClr val="bg1"/>
              </a:solidFill>
            </a:endParaRPr>
          </a:p>
        </p:txBody>
      </p:sp>
      <p:pic>
        <p:nvPicPr>
          <p:cNvPr id="15362" name="Picture 2" descr="Quinidine - Wikipedia"/>
          <p:cNvPicPr>
            <a:picLocks noChangeAspect="1" noChangeArrowheads="1"/>
          </p:cNvPicPr>
          <p:nvPr/>
        </p:nvPicPr>
        <p:blipFill>
          <a:blip r:embed="rId2" cstate="print">
            <a:lum bright="100000" contrast="24000"/>
          </a:blip>
          <a:srcRect/>
          <a:stretch>
            <a:fillRect/>
          </a:stretch>
        </p:blipFill>
        <p:spPr bwMode="auto">
          <a:xfrm>
            <a:off x="1600200" y="4819903"/>
            <a:ext cx="2438400" cy="2038097"/>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bg1"/>
                </a:solidFill>
              </a:rPr>
              <a:t>Beta Blocker</a:t>
            </a:r>
            <a:endParaRPr lang="en-US" b="1" dirty="0">
              <a:solidFill>
                <a:schemeClr val="bg1"/>
              </a:solidFill>
            </a:endParaRPr>
          </a:p>
        </p:txBody>
      </p:sp>
      <p:pic>
        <p:nvPicPr>
          <p:cNvPr id="4" name="Picture 2" descr="Propranolol =99 TLC,powder 318-98-9"/>
          <p:cNvPicPr>
            <a:picLocks noChangeAspect="1" noChangeArrowheads="1"/>
          </p:cNvPicPr>
          <p:nvPr/>
        </p:nvPicPr>
        <p:blipFill>
          <a:blip r:embed="rId2"/>
          <a:srcRect/>
          <a:stretch>
            <a:fillRect/>
          </a:stretch>
        </p:blipFill>
        <p:spPr bwMode="auto">
          <a:xfrm>
            <a:off x="762000" y="2286000"/>
            <a:ext cx="2762250" cy="1552576"/>
          </a:xfrm>
          <a:prstGeom prst="rect">
            <a:avLst/>
          </a:prstGeom>
          <a:noFill/>
        </p:spPr>
      </p:pic>
      <p:sp>
        <p:nvSpPr>
          <p:cNvPr id="5" name="Rectangle 4"/>
          <p:cNvSpPr/>
          <p:nvPr/>
        </p:nvSpPr>
        <p:spPr>
          <a:xfrm>
            <a:off x="762000" y="4724400"/>
            <a:ext cx="2672142" cy="369332"/>
          </a:xfrm>
          <a:prstGeom prst="rect">
            <a:avLst/>
          </a:prstGeom>
        </p:spPr>
        <p:txBody>
          <a:bodyPr wrap="none">
            <a:spAutoFit/>
          </a:bodyPr>
          <a:lstStyle/>
          <a:p>
            <a:r>
              <a:rPr lang="en-US" b="1" dirty="0" smtClean="0">
                <a:solidFill>
                  <a:schemeClr val="bg1"/>
                </a:solidFill>
              </a:rPr>
              <a:t>Propranolol: Beta Blocker </a:t>
            </a:r>
            <a:endParaRPr lang="en-US" b="1" dirty="0">
              <a:solidFill>
                <a:schemeClr val="bg1"/>
              </a:solidFill>
            </a:endParaRPr>
          </a:p>
        </p:txBody>
      </p:sp>
      <p:sp>
        <p:nvSpPr>
          <p:cNvPr id="6" name="Rectangle 5"/>
          <p:cNvSpPr/>
          <p:nvPr/>
        </p:nvSpPr>
        <p:spPr>
          <a:xfrm>
            <a:off x="3886200" y="1981200"/>
            <a:ext cx="4572000" cy="2308324"/>
          </a:xfrm>
          <a:prstGeom prst="rect">
            <a:avLst/>
          </a:prstGeom>
        </p:spPr>
        <p:txBody>
          <a:bodyPr>
            <a:spAutoFit/>
          </a:bodyPr>
          <a:lstStyle/>
          <a:p>
            <a:r>
              <a:rPr lang="en-US" sz="2400" b="1" dirty="0" smtClean="0">
                <a:solidFill>
                  <a:schemeClr val="bg1"/>
                </a:solidFill>
              </a:rPr>
              <a:t>These block the function of hormones viz. adrenaline and nor adrenaline. These hormones are responsible for a very fast heart beat by forcing the heart muscle to pump with extreme rapidity</a:t>
            </a:r>
            <a:endParaRPr lang="en-US" sz="2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solidFill>
                  <a:schemeClr val="bg1"/>
                </a:solidFill>
              </a:rPr>
              <a:t>ACE (Angiotensin Converting Enzyme) Inhibitors</a:t>
            </a:r>
            <a:endParaRPr lang="en-US" sz="3600" dirty="0">
              <a:solidFill>
                <a:schemeClr val="bg1"/>
              </a:solidFill>
            </a:endParaRPr>
          </a:p>
        </p:txBody>
      </p:sp>
      <p:sp>
        <p:nvSpPr>
          <p:cNvPr id="3" name="Content Placeholder 2"/>
          <p:cNvSpPr>
            <a:spLocks noGrp="1"/>
          </p:cNvSpPr>
          <p:nvPr>
            <p:ph idx="1"/>
          </p:nvPr>
        </p:nvSpPr>
        <p:spPr>
          <a:xfrm>
            <a:off x="5181600" y="1600200"/>
            <a:ext cx="3505200" cy="4525963"/>
          </a:xfrm>
        </p:spPr>
        <p:txBody>
          <a:bodyPr/>
          <a:lstStyle/>
          <a:p>
            <a:pPr>
              <a:buNone/>
            </a:pPr>
            <a:r>
              <a:rPr lang="en-US" dirty="0" smtClean="0">
                <a:solidFill>
                  <a:schemeClr val="bg1"/>
                </a:solidFill>
              </a:rPr>
              <a:t>   ACE inhibitors </a:t>
            </a:r>
            <a:r>
              <a:rPr lang="en-US" b="1" dirty="0" smtClean="0">
                <a:solidFill>
                  <a:schemeClr val="bg1"/>
                </a:solidFill>
              </a:rPr>
              <a:t>prevent an enzyme in the body from producing angiotensin II, a substance that narrows blood vessels</a:t>
            </a:r>
            <a:endParaRPr lang="en-US" dirty="0">
              <a:solidFill>
                <a:schemeClr val="bg1"/>
              </a:solidFill>
            </a:endParaRPr>
          </a:p>
        </p:txBody>
      </p:sp>
      <p:pic>
        <p:nvPicPr>
          <p:cNvPr id="21508" name="Picture 4" descr="Captopril | C9H15NO3S - PubChem"/>
          <p:cNvPicPr>
            <a:picLocks noChangeAspect="1" noChangeArrowheads="1"/>
          </p:cNvPicPr>
          <p:nvPr/>
        </p:nvPicPr>
        <p:blipFill>
          <a:blip r:embed="rId2"/>
          <a:srcRect/>
          <a:stretch>
            <a:fillRect/>
          </a:stretch>
        </p:blipFill>
        <p:spPr bwMode="auto">
          <a:xfrm>
            <a:off x="838200" y="1752600"/>
            <a:ext cx="2857500" cy="2857500"/>
          </a:xfrm>
          <a:prstGeom prst="rect">
            <a:avLst/>
          </a:prstGeom>
          <a:noFill/>
        </p:spPr>
      </p:pic>
      <p:sp>
        <p:nvSpPr>
          <p:cNvPr id="6" name="TextBox 5"/>
          <p:cNvSpPr txBox="1"/>
          <p:nvPr/>
        </p:nvSpPr>
        <p:spPr>
          <a:xfrm>
            <a:off x="1143000" y="5029200"/>
            <a:ext cx="1600200" cy="461665"/>
          </a:xfrm>
          <a:prstGeom prst="rect">
            <a:avLst/>
          </a:prstGeom>
          <a:noFill/>
        </p:spPr>
        <p:txBody>
          <a:bodyPr wrap="square" rtlCol="0">
            <a:spAutoFit/>
          </a:bodyPr>
          <a:lstStyle/>
          <a:p>
            <a:r>
              <a:rPr lang="en-US" sz="2400" b="1" dirty="0" smtClean="0">
                <a:solidFill>
                  <a:schemeClr val="bg1"/>
                </a:solidFill>
              </a:rPr>
              <a:t>Captopril</a:t>
            </a:r>
            <a:endParaRPr lang="en-US" sz="2400" b="1" dirty="0">
              <a:solidFill>
                <a:schemeClr val="bg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bg1"/>
                </a:solidFill>
              </a:rPr>
              <a:t>Cardiovascular drugs cont..</a:t>
            </a:r>
            <a:endParaRPr lang="en-US" dirty="0"/>
          </a:p>
        </p:txBody>
      </p:sp>
      <p:sp>
        <p:nvSpPr>
          <p:cNvPr id="3" name="Content Placeholder 2"/>
          <p:cNvSpPr>
            <a:spLocks noGrp="1"/>
          </p:cNvSpPr>
          <p:nvPr>
            <p:ph idx="1"/>
          </p:nvPr>
        </p:nvSpPr>
        <p:spPr/>
        <p:txBody>
          <a:bodyPr>
            <a:normAutofit/>
          </a:bodyPr>
          <a:lstStyle/>
          <a:p>
            <a:pPr>
              <a:buNone/>
            </a:pPr>
            <a:r>
              <a:rPr lang="en-US" sz="2800" b="1" dirty="0" smtClean="0">
                <a:solidFill>
                  <a:schemeClr val="bg1"/>
                </a:solidFill>
              </a:rPr>
              <a:t>    Anti-anginal  drugs:  These widen the blood vessels and help in better transport of oxygen. </a:t>
            </a:r>
          </a:p>
          <a:p>
            <a:pPr>
              <a:buNone/>
            </a:pPr>
            <a:r>
              <a:rPr lang="en-US" sz="2800" b="1" dirty="0" smtClean="0">
                <a:solidFill>
                  <a:schemeClr val="bg1"/>
                </a:solidFill>
              </a:rPr>
              <a:t>    Glyceryl nitrates fall in this category.  Isosorbide dinitrate, marketed as Sorbitrate  is a widely popular drug of this class. </a:t>
            </a:r>
            <a:endParaRPr lang="en-US" sz="2800" b="1" dirty="0">
              <a:solidFill>
                <a:schemeClr val="bg1"/>
              </a:solidFill>
            </a:endParaRPr>
          </a:p>
        </p:txBody>
      </p:sp>
      <p:pic>
        <p:nvPicPr>
          <p:cNvPr id="16386" name="Picture 2" descr="Isosorbide dinitrate - Wikipedia"/>
          <p:cNvPicPr>
            <a:picLocks noChangeAspect="1" noChangeArrowheads="1"/>
          </p:cNvPicPr>
          <p:nvPr/>
        </p:nvPicPr>
        <p:blipFill>
          <a:blip r:embed="rId2" cstate="print">
            <a:lum bright="100000" contrast="28000"/>
          </a:blip>
          <a:srcRect/>
          <a:stretch>
            <a:fillRect/>
          </a:stretch>
        </p:blipFill>
        <p:spPr bwMode="auto">
          <a:xfrm>
            <a:off x="5791200" y="3886200"/>
            <a:ext cx="1918322" cy="1828800"/>
          </a:xfrm>
          <a:prstGeom prst="rect">
            <a:avLst/>
          </a:prstGeom>
          <a:noFill/>
        </p:spPr>
      </p:pic>
      <p:sp>
        <p:nvSpPr>
          <p:cNvPr id="5" name="TextBox 4"/>
          <p:cNvSpPr txBox="1"/>
          <p:nvPr/>
        </p:nvSpPr>
        <p:spPr>
          <a:xfrm>
            <a:off x="6019800" y="5943600"/>
            <a:ext cx="1828800" cy="381000"/>
          </a:xfrm>
          <a:prstGeom prst="rect">
            <a:avLst/>
          </a:prstGeom>
          <a:noFill/>
        </p:spPr>
        <p:txBody>
          <a:bodyPr wrap="square" rtlCol="0">
            <a:spAutoFit/>
          </a:bodyPr>
          <a:lstStyle/>
          <a:p>
            <a:r>
              <a:rPr lang="en-US" b="1" dirty="0" smtClean="0">
                <a:solidFill>
                  <a:schemeClr val="bg1"/>
                </a:solidFill>
              </a:rPr>
              <a:t>Sorbitrate</a:t>
            </a:r>
            <a:endParaRPr lang="en-US" b="1" dirty="0">
              <a:solidFill>
                <a:schemeClr val="bg1"/>
              </a:solidFill>
            </a:endParaRPr>
          </a:p>
        </p:txBody>
      </p:sp>
      <p:pic>
        <p:nvPicPr>
          <p:cNvPr id="16388" name="Picture 4" descr="Nitroglycerin - Wikipedia"/>
          <p:cNvPicPr>
            <a:picLocks noChangeAspect="1" noChangeArrowheads="1"/>
          </p:cNvPicPr>
          <p:nvPr/>
        </p:nvPicPr>
        <p:blipFill>
          <a:blip r:embed="rId3">
            <a:lum bright="100000" contrast="28000"/>
          </a:blip>
          <a:srcRect/>
          <a:stretch>
            <a:fillRect/>
          </a:stretch>
        </p:blipFill>
        <p:spPr bwMode="auto">
          <a:xfrm>
            <a:off x="1371600" y="3886200"/>
            <a:ext cx="2970451" cy="1653551"/>
          </a:xfrm>
          <a:prstGeom prst="rect">
            <a:avLst/>
          </a:prstGeom>
          <a:noFill/>
        </p:spPr>
      </p:pic>
      <p:sp>
        <p:nvSpPr>
          <p:cNvPr id="7" name="TextBox 6"/>
          <p:cNvSpPr txBox="1"/>
          <p:nvPr/>
        </p:nvSpPr>
        <p:spPr>
          <a:xfrm>
            <a:off x="1828800" y="5943600"/>
            <a:ext cx="2286000" cy="369332"/>
          </a:xfrm>
          <a:prstGeom prst="rect">
            <a:avLst/>
          </a:prstGeom>
          <a:noFill/>
        </p:spPr>
        <p:txBody>
          <a:bodyPr wrap="square" rtlCol="0">
            <a:spAutoFit/>
          </a:bodyPr>
          <a:lstStyle/>
          <a:p>
            <a:r>
              <a:rPr lang="en-US" b="1" dirty="0" smtClean="0">
                <a:solidFill>
                  <a:schemeClr val="bg1"/>
                </a:solidFill>
              </a:rPr>
              <a:t>Glyceryl trinitrate</a:t>
            </a:r>
            <a:endParaRPr lang="en-US" b="1" dirty="0">
              <a:solidFill>
                <a:schemeClr val="bg1"/>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Cardiovascular drugs: cont..</a:t>
            </a:r>
            <a:endParaRPr lang="en-US" dirty="0">
              <a:solidFill>
                <a:schemeClr val="bg1"/>
              </a:solidFill>
            </a:endParaRPr>
          </a:p>
        </p:txBody>
      </p:sp>
      <p:sp>
        <p:nvSpPr>
          <p:cNvPr id="3" name="Content Placeholder 2"/>
          <p:cNvSpPr>
            <a:spLocks noGrp="1"/>
          </p:cNvSpPr>
          <p:nvPr>
            <p:ph idx="1"/>
          </p:nvPr>
        </p:nvSpPr>
        <p:spPr/>
        <p:txBody>
          <a:bodyPr/>
          <a:lstStyle/>
          <a:p>
            <a:pPr>
              <a:buNone/>
            </a:pPr>
            <a:r>
              <a:rPr lang="en-US" b="1" dirty="0" smtClean="0">
                <a:solidFill>
                  <a:schemeClr val="bg1"/>
                </a:solidFill>
              </a:rPr>
              <a:t>   Anti hypertensive drugs: </a:t>
            </a:r>
            <a:r>
              <a:rPr lang="en-US" sz="2400" b="1" dirty="0" smtClean="0">
                <a:solidFill>
                  <a:schemeClr val="bg1"/>
                </a:solidFill>
              </a:rPr>
              <a:t>These are used to reduce the blood  pressure. A well known </a:t>
            </a:r>
            <a:r>
              <a:rPr lang="en-US" sz="2400" b="1" dirty="0" smtClean="0">
                <a:solidFill>
                  <a:schemeClr val="bg1"/>
                </a:solidFill>
              </a:rPr>
              <a:t>natural drug </a:t>
            </a:r>
            <a:r>
              <a:rPr lang="en-US" sz="2400" b="1" dirty="0" smtClean="0">
                <a:solidFill>
                  <a:schemeClr val="bg1"/>
                </a:solidFill>
              </a:rPr>
              <a:t>for this </a:t>
            </a:r>
            <a:r>
              <a:rPr lang="en-US" sz="2400" b="1" dirty="0" smtClean="0">
                <a:solidFill>
                  <a:schemeClr val="bg1"/>
                </a:solidFill>
              </a:rPr>
              <a:t>purpose is </a:t>
            </a:r>
            <a:r>
              <a:rPr lang="en-US" sz="2400" b="1" dirty="0" err="1" smtClean="0">
                <a:solidFill>
                  <a:schemeClr val="bg1"/>
                </a:solidFill>
              </a:rPr>
              <a:t>reserpine</a:t>
            </a:r>
            <a:r>
              <a:rPr lang="en-US" sz="2400" b="1" dirty="0" smtClean="0">
                <a:solidFill>
                  <a:schemeClr val="bg1"/>
                </a:solidFill>
              </a:rPr>
              <a:t>. </a:t>
            </a:r>
            <a:r>
              <a:rPr lang="en-US" sz="2400" b="1" dirty="0" smtClean="0">
                <a:solidFill>
                  <a:schemeClr val="bg1"/>
                </a:solidFill>
              </a:rPr>
              <a:t>Calcium channel blockers fall in this class. Calcium influx into the heart muscle cells and help those to contract with force. This class of drugs block calcium ion influx. Calcium ion comes into the blood stream from bones. </a:t>
            </a:r>
          </a:p>
          <a:p>
            <a:pPr>
              <a:buNone/>
            </a:pPr>
            <a:endParaRPr lang="en-US" sz="2400" b="1" dirty="0" smtClean="0">
              <a:solidFill>
                <a:schemeClr val="bg1"/>
              </a:solidFill>
            </a:endParaRPr>
          </a:p>
          <a:p>
            <a:pPr>
              <a:buNone/>
            </a:pPr>
            <a:endParaRPr lang="en-US" sz="2400" b="1" dirty="0" smtClean="0">
              <a:solidFill>
                <a:schemeClr val="bg1"/>
              </a:solidFill>
            </a:endParaRPr>
          </a:p>
          <a:p>
            <a:pPr>
              <a:buNone/>
            </a:pPr>
            <a:endParaRPr lang="en-US" sz="2400" b="1" dirty="0" smtClean="0">
              <a:solidFill>
                <a:schemeClr val="bg1"/>
              </a:solidFill>
            </a:endParaRPr>
          </a:p>
          <a:p>
            <a:pPr>
              <a:buNone/>
            </a:pPr>
            <a:r>
              <a:rPr lang="en-US" sz="2000" b="1" dirty="0" smtClean="0">
                <a:solidFill>
                  <a:schemeClr val="bg1"/>
                </a:solidFill>
              </a:rPr>
              <a:t>     Reserpine</a:t>
            </a:r>
          </a:p>
          <a:p>
            <a:endParaRPr lang="en-US" dirty="0"/>
          </a:p>
        </p:txBody>
      </p:sp>
      <p:pic>
        <p:nvPicPr>
          <p:cNvPr id="4" name="Picture 4" descr="Reserpine - Wikipedia"/>
          <p:cNvPicPr>
            <a:picLocks noChangeAspect="1" noChangeArrowheads="1"/>
          </p:cNvPicPr>
          <p:nvPr/>
        </p:nvPicPr>
        <p:blipFill>
          <a:blip r:embed="rId2">
            <a:lum bright="100000" contrast="25000"/>
          </a:blip>
          <a:srcRect/>
          <a:stretch>
            <a:fillRect/>
          </a:stretch>
        </p:blipFill>
        <p:spPr bwMode="auto">
          <a:xfrm>
            <a:off x="685800" y="4038600"/>
            <a:ext cx="4038601" cy="1716406"/>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Cardiovascular Drugs cont..</a:t>
            </a:r>
            <a:endParaRPr lang="en-US" dirty="0">
              <a:solidFill>
                <a:schemeClr val="bg1"/>
              </a:solidFill>
            </a:endParaRPr>
          </a:p>
        </p:txBody>
      </p:sp>
      <p:sp>
        <p:nvSpPr>
          <p:cNvPr id="3" name="Content Placeholder 2"/>
          <p:cNvSpPr>
            <a:spLocks noGrp="1"/>
          </p:cNvSpPr>
          <p:nvPr>
            <p:ph idx="1"/>
          </p:nvPr>
        </p:nvSpPr>
        <p:spPr/>
        <p:txBody>
          <a:bodyPr>
            <a:normAutofit/>
          </a:bodyPr>
          <a:lstStyle/>
          <a:p>
            <a:r>
              <a:rPr lang="en-US" sz="2400" dirty="0" smtClean="0">
                <a:solidFill>
                  <a:schemeClr val="bg1"/>
                </a:solidFill>
              </a:rPr>
              <a:t>Anti anginal agents: These widen the blood vessels and help in better oxygen transport preventing heart attack (angina pectoris). Glyceryl nitrates fall in this class. </a:t>
            </a:r>
            <a:endParaRPr lang="en-US" sz="2400" dirty="0">
              <a:solidFill>
                <a:schemeClr val="bg1"/>
              </a:solidFill>
            </a:endParaRPr>
          </a:p>
        </p:txBody>
      </p:sp>
      <p:graphicFrame>
        <p:nvGraphicFramePr>
          <p:cNvPr id="2051" name="Object 3"/>
          <p:cNvGraphicFramePr>
            <a:graphicFrameLocks noChangeAspect="1"/>
          </p:cNvGraphicFramePr>
          <p:nvPr/>
        </p:nvGraphicFramePr>
        <p:xfrm>
          <a:off x="3200400" y="3429000"/>
          <a:ext cx="1703387" cy="1733550"/>
        </p:xfrm>
        <a:graphic>
          <a:graphicData uri="http://schemas.openxmlformats.org/presentationml/2006/ole">
            <p:oleObj spid="_x0000_s2051" name="CS ChemDraw Drawing" r:id="rId3" imgW="1703565" imgH="1733826" progId="ChemDraw.Document.6.0">
              <p:embed/>
            </p:oleObj>
          </a:graphicData>
        </a:graphic>
      </p:graphicFrame>
      <p:graphicFrame>
        <p:nvGraphicFramePr>
          <p:cNvPr id="2052" name="Object 4"/>
          <p:cNvGraphicFramePr>
            <a:graphicFrameLocks noChangeAspect="1"/>
          </p:cNvGraphicFramePr>
          <p:nvPr/>
        </p:nvGraphicFramePr>
        <p:xfrm>
          <a:off x="1066800" y="3505200"/>
          <a:ext cx="1293813" cy="1506537"/>
        </p:xfrm>
        <a:graphic>
          <a:graphicData uri="http://schemas.openxmlformats.org/presentationml/2006/ole">
            <p:oleObj spid="_x0000_s2052" name="CS ChemDraw Drawing" r:id="rId4" imgW="1293604" imgH="1507067" progId="ChemDraw.Document.6.0">
              <p:embed/>
            </p:oleObj>
          </a:graphicData>
        </a:graphic>
      </p:graphicFrame>
      <p:graphicFrame>
        <p:nvGraphicFramePr>
          <p:cNvPr id="2054" name="Object 6"/>
          <p:cNvGraphicFramePr>
            <a:graphicFrameLocks noChangeAspect="1"/>
          </p:cNvGraphicFramePr>
          <p:nvPr/>
        </p:nvGraphicFramePr>
        <p:xfrm>
          <a:off x="5410200" y="3276600"/>
          <a:ext cx="2254250" cy="1839913"/>
        </p:xfrm>
        <a:graphic>
          <a:graphicData uri="http://schemas.openxmlformats.org/presentationml/2006/ole">
            <p:oleObj spid="_x0000_s2054" name="CS ChemDraw Drawing" r:id="rId5" imgW="2253862" imgH="1840580" progId="ChemDraw.Document.6.0">
              <p:embed/>
            </p:oleObj>
          </a:graphicData>
        </a:graphic>
      </p:graphicFrame>
      <p:sp>
        <p:nvSpPr>
          <p:cNvPr id="9" name="TextBox 8"/>
          <p:cNvSpPr txBox="1"/>
          <p:nvPr/>
        </p:nvSpPr>
        <p:spPr>
          <a:xfrm>
            <a:off x="533400" y="5410200"/>
            <a:ext cx="2209800" cy="369332"/>
          </a:xfrm>
          <a:prstGeom prst="rect">
            <a:avLst/>
          </a:prstGeom>
          <a:noFill/>
        </p:spPr>
        <p:txBody>
          <a:bodyPr wrap="square" rtlCol="0">
            <a:spAutoFit/>
          </a:bodyPr>
          <a:lstStyle/>
          <a:p>
            <a:r>
              <a:rPr lang="en-US" dirty="0" smtClean="0">
                <a:solidFill>
                  <a:schemeClr val="bg1"/>
                </a:solidFill>
              </a:rPr>
              <a:t>Glycerin or Glycerol</a:t>
            </a:r>
            <a:endParaRPr lang="en-US" dirty="0">
              <a:solidFill>
                <a:schemeClr val="bg1"/>
              </a:solidFill>
            </a:endParaRPr>
          </a:p>
        </p:txBody>
      </p:sp>
      <p:sp>
        <p:nvSpPr>
          <p:cNvPr id="10" name="TextBox 9"/>
          <p:cNvSpPr txBox="1"/>
          <p:nvPr/>
        </p:nvSpPr>
        <p:spPr>
          <a:xfrm>
            <a:off x="3048000" y="5410200"/>
            <a:ext cx="2133600" cy="369332"/>
          </a:xfrm>
          <a:prstGeom prst="rect">
            <a:avLst/>
          </a:prstGeom>
          <a:noFill/>
        </p:spPr>
        <p:txBody>
          <a:bodyPr wrap="square" rtlCol="0">
            <a:spAutoFit/>
          </a:bodyPr>
          <a:lstStyle/>
          <a:p>
            <a:r>
              <a:rPr lang="en-US" dirty="0" smtClean="0">
                <a:solidFill>
                  <a:schemeClr val="bg1"/>
                </a:solidFill>
              </a:rPr>
              <a:t>Glyceryl trinitrate</a:t>
            </a:r>
            <a:endParaRPr lang="en-US" dirty="0">
              <a:solidFill>
                <a:schemeClr val="bg1"/>
              </a:solidFill>
            </a:endParaRPr>
          </a:p>
        </p:txBody>
      </p:sp>
      <p:sp>
        <p:nvSpPr>
          <p:cNvPr id="11" name="TextBox 10"/>
          <p:cNvSpPr txBox="1"/>
          <p:nvPr/>
        </p:nvSpPr>
        <p:spPr>
          <a:xfrm>
            <a:off x="5410200" y="5334000"/>
            <a:ext cx="2590800" cy="646331"/>
          </a:xfrm>
          <a:prstGeom prst="rect">
            <a:avLst/>
          </a:prstGeom>
          <a:noFill/>
        </p:spPr>
        <p:txBody>
          <a:bodyPr wrap="square" rtlCol="0">
            <a:spAutoFit/>
          </a:bodyPr>
          <a:lstStyle/>
          <a:p>
            <a:pPr algn="ctr"/>
            <a:r>
              <a:rPr lang="en-US" dirty="0" smtClean="0">
                <a:solidFill>
                  <a:schemeClr val="bg1"/>
                </a:solidFill>
              </a:rPr>
              <a:t>Sorbitrate </a:t>
            </a:r>
          </a:p>
          <a:p>
            <a:pPr algn="ctr"/>
            <a:r>
              <a:rPr lang="en-US" dirty="0" smtClean="0">
                <a:solidFill>
                  <a:schemeClr val="bg1"/>
                </a:solidFill>
              </a:rPr>
              <a:t> (isosorbid nitrate)</a:t>
            </a:r>
            <a:endParaRPr lang="en-US" dirty="0">
              <a:solidFill>
                <a:schemeClr val="bg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Heart and drugs</a:t>
            </a:r>
            <a:endParaRPr lang="en-US" dirty="0">
              <a:solidFill>
                <a:schemeClr val="bg1"/>
              </a:solidFill>
            </a:endParaRPr>
          </a:p>
        </p:txBody>
      </p:sp>
      <p:sp>
        <p:nvSpPr>
          <p:cNvPr id="4" name="Rectangle 3"/>
          <p:cNvSpPr/>
          <p:nvPr/>
        </p:nvSpPr>
        <p:spPr>
          <a:xfrm>
            <a:off x="2771699" y="3244334"/>
            <a:ext cx="3066802" cy="1754326"/>
          </a:xfrm>
          <a:prstGeom prst="rect">
            <a:avLst/>
          </a:prstGeom>
        </p:spPr>
        <p:txBody>
          <a:bodyPr wrap="none">
            <a:spAutoFit/>
          </a:bodyPr>
          <a:lstStyle/>
          <a:p>
            <a:r>
              <a:rPr lang="en-US" dirty="0" smtClean="0">
                <a:solidFill>
                  <a:schemeClr val="bg1"/>
                </a:solidFill>
                <a:hlinkClick r:id="rId2"/>
              </a:rPr>
              <a:t>https://youtu.be/-I-NN2PSAU8</a:t>
            </a:r>
            <a:endParaRPr lang="en-US" dirty="0" smtClean="0">
              <a:solidFill>
                <a:schemeClr val="bg1"/>
              </a:solidFill>
            </a:endParaRPr>
          </a:p>
          <a:p>
            <a:endParaRPr lang="en-US" dirty="0" smtClean="0">
              <a:solidFill>
                <a:schemeClr val="bg1"/>
              </a:solidFill>
            </a:endParaRPr>
          </a:p>
          <a:p>
            <a:endParaRPr lang="en-US" dirty="0" smtClean="0">
              <a:solidFill>
                <a:schemeClr val="bg1"/>
              </a:solidFill>
            </a:endParaRPr>
          </a:p>
          <a:p>
            <a:endParaRPr lang="en-US" dirty="0" smtClean="0">
              <a:solidFill>
                <a:schemeClr val="bg1"/>
              </a:solidFill>
            </a:endParaRPr>
          </a:p>
          <a:p>
            <a:endParaRPr lang="en-US" dirty="0" smtClean="0">
              <a:solidFill>
                <a:schemeClr val="bg1"/>
              </a:solidFill>
            </a:endParaRPr>
          </a:p>
          <a:p>
            <a:endParaRPr lang="en-US" dirty="0">
              <a:solidFill>
                <a:schemeClr val="bg1"/>
              </a:solidFill>
            </a:endParaRPr>
          </a:p>
        </p:txBody>
      </p:sp>
      <p:sp>
        <p:nvSpPr>
          <p:cNvPr id="5" name="Rectangle 4"/>
          <p:cNvSpPr/>
          <p:nvPr/>
        </p:nvSpPr>
        <p:spPr>
          <a:xfrm>
            <a:off x="2743200" y="4038600"/>
            <a:ext cx="3095463" cy="646331"/>
          </a:xfrm>
          <a:prstGeom prst="rect">
            <a:avLst/>
          </a:prstGeom>
        </p:spPr>
        <p:txBody>
          <a:bodyPr wrap="none">
            <a:spAutoFit/>
          </a:bodyPr>
          <a:lstStyle/>
          <a:p>
            <a:r>
              <a:rPr lang="en-US" dirty="0" smtClean="0">
                <a:solidFill>
                  <a:schemeClr val="bg1"/>
                </a:solidFill>
                <a:hlinkClick r:id="rId3"/>
              </a:rPr>
              <a:t>https://youtu.be/OnLsLByuo0E</a:t>
            </a:r>
            <a:endParaRPr lang="en-US" dirty="0" smtClean="0">
              <a:solidFill>
                <a:schemeClr val="bg1"/>
              </a:solidFill>
            </a:endParaRPr>
          </a:p>
          <a:p>
            <a:endParaRPr lang="en-US" dirty="0">
              <a:solidFill>
                <a:schemeClr val="bg1"/>
              </a:solidFil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246</TotalTime>
  <Words>428</Words>
  <Application>Microsoft Office PowerPoint</Application>
  <PresentationFormat>On-screen Show (4:3)</PresentationFormat>
  <Paragraphs>61</Paragraphs>
  <Slides>10</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10</vt:i4>
      </vt:variant>
    </vt:vector>
  </HeadingPairs>
  <TitlesOfParts>
    <vt:vector size="12" baseType="lpstr">
      <vt:lpstr>Office Theme</vt:lpstr>
      <vt:lpstr>CS ChemDraw Drawing</vt:lpstr>
      <vt:lpstr>Slide 1</vt:lpstr>
      <vt:lpstr>Antiseptics and Disinfectants</vt:lpstr>
      <vt:lpstr>Slide 3</vt:lpstr>
      <vt:lpstr>Cardiovascular drugs</vt:lpstr>
      <vt:lpstr>Beta Blocker</vt:lpstr>
      <vt:lpstr>ACE (Angiotensin Converting Enzyme) Inhibitors</vt:lpstr>
      <vt:lpstr>Cardiovascular drugs cont..</vt:lpstr>
      <vt:lpstr>Cardiovascular drugs: cont..</vt:lpstr>
      <vt:lpstr>Cardiovascular Drugs cont..</vt:lpstr>
      <vt:lpstr>Heart and drugs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ABIR</dc:creator>
  <cp:lastModifiedBy>ABIR</cp:lastModifiedBy>
  <cp:revision>31</cp:revision>
  <dcterms:created xsi:type="dcterms:W3CDTF">2006-08-16T00:00:00Z</dcterms:created>
  <dcterms:modified xsi:type="dcterms:W3CDTF">2023-09-22T03:57:00Z</dcterms:modified>
</cp:coreProperties>
</file>