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Abir B Majumder" userId="030cc2de2a1d21e3" providerId="LiveId" clId="{A7012279-D3BA-4CCA-962E-5809A942A037}"/>
    <pc:docChg chg="modSld modMainMaster">
      <pc:chgData name="Dr Abir B Majumder" userId="030cc2de2a1d21e3" providerId="LiveId" clId="{A7012279-D3BA-4CCA-962E-5809A942A037}" dt="2025-07-25T04:25:09.422" v="722"/>
      <pc:docMkLst>
        <pc:docMk/>
      </pc:docMkLst>
      <pc:sldChg chg="setBg">
        <pc:chgData name="Dr Abir B Majumder" userId="030cc2de2a1d21e3" providerId="LiveId" clId="{A7012279-D3BA-4CCA-962E-5809A942A037}" dt="2025-07-25T04:25:09.422" v="722"/>
        <pc:sldMkLst>
          <pc:docMk/>
          <pc:sldMk cId="0" sldId="256"/>
        </pc:sldMkLst>
      </pc:sldChg>
      <pc:sldChg chg="setBg">
        <pc:chgData name="Dr Abir B Majumder" userId="030cc2de2a1d21e3" providerId="LiveId" clId="{A7012279-D3BA-4CCA-962E-5809A942A037}" dt="2025-07-25T04:14:55.877" v="506"/>
        <pc:sldMkLst>
          <pc:docMk/>
          <pc:sldMk cId="0" sldId="263"/>
        </pc:sldMkLst>
      </pc:sldChg>
      <pc:sldMasterChg chg="setBg modSldLayout">
        <pc:chgData name="Dr Abir B Majumder" userId="030cc2de2a1d21e3" providerId="LiveId" clId="{A7012279-D3BA-4CCA-962E-5809A942A037}" dt="2025-07-25T04:25:09.422" v="722"/>
        <pc:sldMasterMkLst>
          <pc:docMk/>
          <pc:sldMasterMk cId="0" sldId="2147483648"/>
        </pc:sldMasterMkLst>
        <pc:sldLayoutChg chg="setBg">
          <pc:chgData name="Dr Abir B Majumder" userId="030cc2de2a1d21e3" providerId="LiveId" clId="{A7012279-D3BA-4CCA-962E-5809A942A037}" dt="2025-07-25T04:25:09.422" v="722"/>
          <pc:sldLayoutMkLst>
            <pc:docMk/>
            <pc:sldMasterMk cId="0" sldId="2147483648"/>
            <pc:sldLayoutMk cId="0" sldId="2147483649"/>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0"/>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1"/>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2"/>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3"/>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4"/>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5"/>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6"/>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7"/>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8"/>
          </pc:sldLayoutMkLst>
        </pc:sldLayoutChg>
        <pc:sldLayoutChg chg="setBg">
          <pc:chgData name="Dr Abir B Majumder" userId="030cc2de2a1d21e3" providerId="LiveId" clId="{A7012279-D3BA-4CCA-962E-5809A942A037}" dt="2025-07-25T04:25:09.422" v="722"/>
          <pc:sldLayoutMkLst>
            <pc:docMk/>
            <pc:sldMasterMk cId="0" sldId="2147483648"/>
            <pc:sldLayoutMk cId="0"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ake drugs kill more than 250,000 children a year, doctors warn | Science |  The Guardian"/>
          <p:cNvPicPr>
            <a:picLocks noChangeAspect="1" noChangeArrowheads="1"/>
          </p:cNvPicPr>
          <p:nvPr/>
        </p:nvPicPr>
        <p:blipFill>
          <a:blip r:embed="rId2" cstate="print">
            <a:lum bright="2000"/>
          </a:blip>
          <a:srcRect/>
          <a:stretch>
            <a:fillRect/>
          </a:stretch>
        </p:blipFill>
        <p:spPr bwMode="auto">
          <a:xfrm>
            <a:off x="3352800" y="1828800"/>
            <a:ext cx="2438400" cy="2438400"/>
          </a:xfrm>
          <a:prstGeom prst="rect">
            <a:avLst/>
          </a:prstGeom>
          <a:noFill/>
          <a:effectLst>
            <a:outerShdw blurRad="50800" dist="50800" dir="5400000" algn="ctr" rotWithShape="0">
              <a:srgbClr val="000000">
                <a:alpha val="93000"/>
              </a:srgbClr>
            </a:outerShdw>
          </a:effectLst>
        </p:spPr>
      </p:pic>
      <p:sp>
        <p:nvSpPr>
          <p:cNvPr id="2" name="Title 1"/>
          <p:cNvSpPr>
            <a:spLocks noGrp="1"/>
          </p:cNvSpPr>
          <p:nvPr>
            <p:ph type="ctrTitle"/>
          </p:nvPr>
        </p:nvSpPr>
        <p:spPr>
          <a:xfrm>
            <a:off x="685800" y="457200"/>
            <a:ext cx="7772400" cy="1470025"/>
          </a:xfrm>
        </p:spPr>
        <p:txBody>
          <a:bodyPr>
            <a:normAutofit/>
          </a:bodyPr>
          <a:lstStyle/>
          <a:p>
            <a:r>
              <a:rPr lang="en-US" sz="4000" b="1" dirty="0">
                <a:solidFill>
                  <a:schemeClr val="bg1"/>
                </a:solidFill>
              </a:rPr>
              <a:t>Drugs and Pharmaceuticals</a:t>
            </a:r>
          </a:p>
        </p:txBody>
      </p:sp>
      <p:sp>
        <p:nvSpPr>
          <p:cNvPr id="3" name="Subtitle 2"/>
          <p:cNvSpPr>
            <a:spLocks noGrp="1"/>
          </p:cNvSpPr>
          <p:nvPr>
            <p:ph type="subTitle" idx="1"/>
          </p:nvPr>
        </p:nvSpPr>
        <p:spPr>
          <a:xfrm>
            <a:off x="1371600" y="4648200"/>
            <a:ext cx="6400800" cy="1752600"/>
          </a:xfrm>
        </p:spPr>
        <p:txBody>
          <a:bodyPr/>
          <a:lstStyle/>
          <a:p>
            <a:r>
              <a:rPr lang="en-US" b="1" dirty="0">
                <a:solidFill>
                  <a:srgbClr val="00B050"/>
                </a:solidFill>
              </a:rPr>
              <a:t>Lecture module -01</a:t>
            </a:r>
          </a:p>
          <a:p>
            <a:r>
              <a:rPr lang="en-US" b="1" dirty="0">
                <a:solidFill>
                  <a:schemeClr val="accent3">
                    <a:lumMod val="75000"/>
                  </a:schemeClr>
                </a:solidFill>
              </a:rPr>
              <a:t>Dr. </a:t>
            </a:r>
            <a:r>
              <a:rPr lang="en-US" b="1" dirty="0" err="1">
                <a:solidFill>
                  <a:schemeClr val="accent3">
                    <a:lumMod val="75000"/>
                  </a:schemeClr>
                </a:solidFill>
              </a:rPr>
              <a:t>Abir</a:t>
            </a:r>
            <a:r>
              <a:rPr lang="en-US" b="1" dirty="0">
                <a:solidFill>
                  <a:schemeClr val="accent3">
                    <a:lumMod val="75000"/>
                  </a:schemeClr>
                </a:solidFill>
              </a:rPr>
              <a:t> B. </a:t>
            </a:r>
            <a:r>
              <a:rPr lang="en-US" b="1" dirty="0" err="1">
                <a:solidFill>
                  <a:schemeClr val="accent3">
                    <a:lumMod val="75000"/>
                  </a:schemeClr>
                </a:solidFill>
              </a:rPr>
              <a:t>Majumder</a:t>
            </a:r>
            <a:endParaRPr lang="en-US" b="1" dirty="0">
              <a:solidFill>
                <a:schemeClr val="accent3">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What are Drugs ?</a:t>
            </a:r>
          </a:p>
        </p:txBody>
      </p:sp>
      <p:sp>
        <p:nvSpPr>
          <p:cNvPr id="3" name="Content Placeholder 2"/>
          <p:cNvSpPr>
            <a:spLocks noGrp="1"/>
          </p:cNvSpPr>
          <p:nvPr>
            <p:ph idx="1"/>
          </p:nvPr>
        </p:nvSpPr>
        <p:spPr/>
        <p:txBody>
          <a:bodyPr>
            <a:normAutofit lnSpcReduction="10000"/>
          </a:bodyPr>
          <a:lstStyle/>
          <a:p>
            <a:r>
              <a:rPr lang="en-US" b="1" dirty="0">
                <a:solidFill>
                  <a:schemeClr val="bg1"/>
                </a:solidFill>
              </a:rPr>
              <a:t>The molecules /compounds  which exert various physiological effects of therapeutic value. </a:t>
            </a:r>
          </a:p>
          <a:p>
            <a:r>
              <a:rPr lang="en-US" b="1" dirty="0">
                <a:solidFill>
                  <a:schemeClr val="bg1"/>
                </a:solidFill>
              </a:rPr>
              <a:t>Ideally on administration a drug should be localized in its action and specifically should hit the areas where it is needed on our body.</a:t>
            </a:r>
          </a:p>
          <a:p>
            <a:r>
              <a:rPr lang="en-US" b="1" dirty="0">
                <a:solidFill>
                  <a:schemeClr val="bg1"/>
                </a:solidFill>
              </a:rPr>
              <a:t>In reality, the drug molecules are distributed through out anywhere in the tissues of the host.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bg1"/>
                </a:solidFill>
              </a:rPr>
              <a:t>Are all biologically active agents drugs? Drugs and Disinfectants</a:t>
            </a:r>
          </a:p>
        </p:txBody>
      </p:sp>
      <p:sp>
        <p:nvSpPr>
          <p:cNvPr id="3" name="Content Placeholder 2"/>
          <p:cNvSpPr>
            <a:spLocks noGrp="1"/>
          </p:cNvSpPr>
          <p:nvPr>
            <p:ph idx="1"/>
          </p:nvPr>
        </p:nvSpPr>
        <p:spPr/>
        <p:txBody>
          <a:bodyPr>
            <a:normAutofit fontScale="92500"/>
          </a:bodyPr>
          <a:lstStyle/>
          <a:p>
            <a:r>
              <a:rPr lang="en-US" b="1" dirty="0">
                <a:solidFill>
                  <a:schemeClr val="bg1"/>
                </a:solidFill>
              </a:rPr>
              <a:t>These compounds/ molecules are biologically active ( as drugs) </a:t>
            </a:r>
          </a:p>
          <a:p>
            <a:r>
              <a:rPr lang="en-US" b="1" dirty="0">
                <a:solidFill>
                  <a:schemeClr val="bg1"/>
                </a:solidFill>
              </a:rPr>
              <a:t>These have the potential to destroy the microorganism and the host tissue cell at large</a:t>
            </a:r>
          </a:p>
          <a:p>
            <a:r>
              <a:rPr lang="en-US" b="1" dirty="0">
                <a:solidFill>
                  <a:schemeClr val="bg1"/>
                </a:solidFill>
              </a:rPr>
              <a:t>These are not considered as therapeutic agents</a:t>
            </a:r>
          </a:p>
          <a:p>
            <a:r>
              <a:rPr lang="en-US" b="1" dirty="0">
                <a:solidFill>
                  <a:schemeClr val="bg1"/>
                </a:solidFill>
              </a:rPr>
              <a:t>These compounds are applied externally</a:t>
            </a:r>
          </a:p>
          <a:p>
            <a:r>
              <a:rPr lang="en-US" b="1" dirty="0">
                <a:solidFill>
                  <a:schemeClr val="bg1"/>
                </a:solidFill>
              </a:rPr>
              <a:t>These are termed as disinfectants . Examples are: Formaldehyde, Phenol, Iodine</a:t>
            </a:r>
          </a:p>
          <a:p>
            <a:endParaRPr lang="en-US" b="1"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chemeClr val="bg1"/>
                </a:solidFill>
              </a:rPr>
              <a:t>How drugs are invented?</a:t>
            </a:r>
          </a:p>
        </p:txBody>
      </p:sp>
      <p:sp>
        <p:nvSpPr>
          <p:cNvPr id="3" name="Content Placeholder 2"/>
          <p:cNvSpPr>
            <a:spLocks noGrp="1"/>
          </p:cNvSpPr>
          <p:nvPr>
            <p:ph idx="1"/>
          </p:nvPr>
        </p:nvSpPr>
        <p:spPr>
          <a:xfrm>
            <a:off x="228600" y="1066800"/>
            <a:ext cx="8915400" cy="5562600"/>
          </a:xfrm>
        </p:spPr>
        <p:txBody>
          <a:bodyPr>
            <a:normAutofit fontScale="85000" lnSpcReduction="10000"/>
          </a:bodyPr>
          <a:lstStyle/>
          <a:p>
            <a:r>
              <a:rPr lang="en-US" b="1" dirty="0">
                <a:solidFill>
                  <a:schemeClr val="bg1"/>
                </a:solidFill>
              </a:rPr>
              <a:t>Trial and Error method:  This involves  the trial of all kinds of compounds, natural and synthetic. This is the most primitive one.</a:t>
            </a:r>
          </a:p>
          <a:p>
            <a:r>
              <a:rPr lang="en-US" b="1" dirty="0">
                <a:solidFill>
                  <a:schemeClr val="bg1"/>
                </a:solidFill>
              </a:rPr>
              <a:t>By synthesizing bioactive mimic: The method with a complete knowledge of cell system and the compounds that interfere with it, and thereby synthesizing  similar compounds.</a:t>
            </a:r>
          </a:p>
          <a:p>
            <a:r>
              <a:rPr lang="en-US" b="1" dirty="0">
                <a:solidFill>
                  <a:schemeClr val="bg1"/>
                </a:solidFill>
              </a:rPr>
              <a:t>By synthesizing a compound of required activity: The  method in which one starts with a compound known to have some required activity (information gained from previous methods: 1 and 2) and then the structural changes are done systematically. Each small change can bring enormous gain in curative activity of the drug. This method is the most fruitful in drug designing. </a:t>
            </a:r>
          </a:p>
          <a:p>
            <a:pPr>
              <a:buNone/>
            </a:pPr>
            <a:endParaRPr lang="en-US" b="1" dirty="0">
              <a:solidFill>
                <a:schemeClr val="bg1"/>
              </a:solidFill>
            </a:endParaRPr>
          </a:p>
          <a:p>
            <a:endParaRPr lang="en-US" b="1" dirty="0">
              <a:solidFill>
                <a:schemeClr val="bg1"/>
              </a:solidFill>
            </a:endParaRPr>
          </a:p>
          <a:p>
            <a:endParaRPr lang="en-US" b="1" dirty="0">
              <a:solidFill>
                <a:schemeClr val="bg1"/>
              </a:solidFill>
            </a:endParaRPr>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Drugs Classification</a:t>
            </a:r>
          </a:p>
        </p:txBody>
      </p:sp>
      <p:sp>
        <p:nvSpPr>
          <p:cNvPr id="3" name="Content Placeholder 2"/>
          <p:cNvSpPr>
            <a:spLocks noGrp="1"/>
          </p:cNvSpPr>
          <p:nvPr>
            <p:ph idx="1"/>
          </p:nvPr>
        </p:nvSpPr>
        <p:spPr>
          <a:xfrm>
            <a:off x="457200" y="1600200"/>
            <a:ext cx="8229600" cy="4800600"/>
          </a:xfrm>
        </p:spPr>
        <p:txBody>
          <a:bodyPr>
            <a:normAutofit/>
          </a:bodyPr>
          <a:lstStyle/>
          <a:p>
            <a:r>
              <a:rPr lang="en-US" b="1" dirty="0">
                <a:solidFill>
                  <a:schemeClr val="bg1"/>
                </a:solidFill>
              </a:rPr>
              <a:t>Anesthetics</a:t>
            </a:r>
          </a:p>
          <a:p>
            <a:r>
              <a:rPr lang="en-US" b="1" dirty="0">
                <a:solidFill>
                  <a:schemeClr val="bg1"/>
                </a:solidFill>
              </a:rPr>
              <a:t>Neurologically active drugs</a:t>
            </a:r>
          </a:p>
          <a:p>
            <a:r>
              <a:rPr lang="en-US" b="1" dirty="0">
                <a:solidFill>
                  <a:schemeClr val="bg1"/>
                </a:solidFill>
              </a:rPr>
              <a:t>Analgesic</a:t>
            </a:r>
          </a:p>
          <a:p>
            <a:r>
              <a:rPr lang="en-US" b="1" dirty="0">
                <a:solidFill>
                  <a:schemeClr val="bg1"/>
                </a:solidFill>
              </a:rPr>
              <a:t>Anti Fertility drugs</a:t>
            </a:r>
          </a:p>
          <a:p>
            <a:r>
              <a:rPr lang="en-US" b="1" dirty="0">
                <a:solidFill>
                  <a:schemeClr val="bg1"/>
                </a:solidFill>
              </a:rPr>
              <a:t>Non Steroidal Anti-Inflammatory drug</a:t>
            </a:r>
          </a:p>
          <a:p>
            <a:r>
              <a:rPr lang="en-US" b="1" dirty="0">
                <a:solidFill>
                  <a:schemeClr val="bg1"/>
                </a:solidFill>
              </a:rPr>
              <a:t>Cardiovascular drug</a:t>
            </a:r>
          </a:p>
          <a:p>
            <a:r>
              <a:rPr lang="en-US" b="1" dirty="0">
                <a:solidFill>
                  <a:schemeClr val="bg1"/>
                </a:solidFill>
              </a:rPr>
              <a:t>Antibiotics</a:t>
            </a:r>
          </a:p>
          <a:p>
            <a:r>
              <a:rPr lang="en-US" b="1" dirty="0">
                <a:solidFill>
                  <a:schemeClr val="bg1"/>
                </a:solidFill>
              </a:rPr>
              <a:t>Vitamins</a:t>
            </a:r>
          </a:p>
          <a:p>
            <a:endParaRPr lang="en-US" b="1" dirty="0">
              <a:solidFill>
                <a:schemeClr val="bg1"/>
              </a:solidFill>
            </a:endParaRPr>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a:solidFill>
                  <a:schemeClr val="bg1"/>
                </a:solidFill>
              </a:rPr>
              <a:t>Anesthetic</a:t>
            </a:r>
          </a:p>
        </p:txBody>
      </p:sp>
      <p:sp>
        <p:nvSpPr>
          <p:cNvPr id="3" name="Content Placeholder 2"/>
          <p:cNvSpPr>
            <a:spLocks noGrp="1"/>
          </p:cNvSpPr>
          <p:nvPr>
            <p:ph idx="1"/>
          </p:nvPr>
        </p:nvSpPr>
        <p:spPr>
          <a:xfrm>
            <a:off x="228600" y="914400"/>
            <a:ext cx="8458200" cy="5486400"/>
          </a:xfrm>
        </p:spPr>
        <p:txBody>
          <a:bodyPr>
            <a:normAutofit fontScale="70000" lnSpcReduction="20000"/>
          </a:bodyPr>
          <a:lstStyle/>
          <a:p>
            <a:pPr>
              <a:buNone/>
            </a:pPr>
            <a:r>
              <a:rPr lang="en-US" sz="2900" b="1" dirty="0">
                <a:solidFill>
                  <a:schemeClr val="bg1"/>
                </a:solidFill>
              </a:rPr>
              <a:t>      These are chemical substances which produce insensibility to pain and other sensations.</a:t>
            </a:r>
          </a:p>
          <a:p>
            <a:pPr>
              <a:buNone/>
            </a:pPr>
            <a:r>
              <a:rPr lang="en-US" sz="2900" b="1" dirty="0">
                <a:solidFill>
                  <a:schemeClr val="bg1"/>
                </a:solidFill>
              </a:rPr>
              <a:t>      Classifications: </a:t>
            </a:r>
          </a:p>
          <a:p>
            <a:pPr>
              <a:buNone/>
            </a:pPr>
            <a:r>
              <a:rPr lang="en-US" sz="2900" b="1" dirty="0">
                <a:solidFill>
                  <a:schemeClr val="bg1"/>
                </a:solidFill>
              </a:rPr>
              <a:t>      General  anesthetic:  These are mostly volatile in nature.  and are used in minor surgeries. These are mostly muscle relaxants. Example: Ether, chloroform, trichloroethylene, ethyl chloride. </a:t>
            </a:r>
          </a:p>
          <a:p>
            <a:pPr>
              <a:buNone/>
            </a:pPr>
            <a:r>
              <a:rPr lang="en-US" sz="2900" b="1" dirty="0">
                <a:solidFill>
                  <a:schemeClr val="bg1"/>
                </a:solidFill>
              </a:rPr>
              <a:t>     </a:t>
            </a:r>
          </a:p>
          <a:p>
            <a:pPr>
              <a:buNone/>
            </a:pPr>
            <a:r>
              <a:rPr lang="en-US" sz="2900" b="1" dirty="0">
                <a:solidFill>
                  <a:schemeClr val="bg1"/>
                </a:solidFill>
              </a:rPr>
              <a:t>      Non volatile anesthetic:  These are liquid at room temperature. One very good example of this class is  sodium thiopental “Fatal Plus” used in veterinary  Euthanasia (a process to allow a suffering pet to death). </a:t>
            </a:r>
          </a:p>
          <a:p>
            <a:pPr>
              <a:buNone/>
            </a:pPr>
            <a:endParaRPr lang="en-US" b="1" dirty="0">
              <a:solidFill>
                <a:schemeClr val="bg1"/>
              </a:solidFill>
            </a:endParaRPr>
          </a:p>
          <a:p>
            <a:pPr>
              <a:buNone/>
            </a:pPr>
            <a:endParaRPr lang="en-US" b="1" dirty="0">
              <a:solidFill>
                <a:schemeClr val="bg1"/>
              </a:solidFill>
            </a:endParaRPr>
          </a:p>
          <a:p>
            <a:pPr>
              <a:buNone/>
            </a:pPr>
            <a:endParaRPr lang="en-US" b="1" dirty="0">
              <a:solidFill>
                <a:schemeClr val="bg1"/>
              </a:solidFill>
            </a:endParaRPr>
          </a:p>
          <a:p>
            <a:pPr>
              <a:buNone/>
            </a:pPr>
            <a:endParaRPr lang="en-US" b="1" dirty="0">
              <a:solidFill>
                <a:schemeClr val="bg1"/>
              </a:solidFill>
            </a:endParaRPr>
          </a:p>
          <a:p>
            <a:pPr>
              <a:buNone/>
            </a:pPr>
            <a:endParaRPr lang="en-US" b="1" dirty="0">
              <a:solidFill>
                <a:schemeClr val="bg1"/>
              </a:solidFill>
            </a:endParaRPr>
          </a:p>
          <a:p>
            <a:pPr>
              <a:buNone/>
            </a:pPr>
            <a:r>
              <a:rPr lang="en-US" b="1" dirty="0">
                <a:solidFill>
                  <a:schemeClr val="bg1"/>
                </a:solidFill>
              </a:rPr>
              <a:t>      Local anesthetic:  These anesthetics act locally, for example Cocaine.</a:t>
            </a:r>
          </a:p>
          <a:p>
            <a:pPr>
              <a:buNone/>
            </a:pPr>
            <a:endParaRPr lang="en-US" b="1" dirty="0">
              <a:solidFill>
                <a:schemeClr val="bg1"/>
              </a:solidFill>
            </a:endParaRPr>
          </a:p>
          <a:p>
            <a:pPr>
              <a:buNone/>
            </a:pPr>
            <a:endParaRPr lang="en-US" b="1" dirty="0">
              <a:solidFill>
                <a:schemeClr val="bg1"/>
              </a:solidFill>
            </a:endParaRPr>
          </a:p>
        </p:txBody>
      </p:sp>
      <p:pic>
        <p:nvPicPr>
          <p:cNvPr id="5" name="Picture 2" descr="USP Monographs: Thiopental Sodium"/>
          <p:cNvPicPr>
            <a:picLocks noChangeAspect="1" noChangeArrowheads="1"/>
          </p:cNvPicPr>
          <p:nvPr/>
        </p:nvPicPr>
        <p:blipFill>
          <a:blip r:embed="rId2">
            <a:lum bright="100000"/>
          </a:blip>
          <a:srcRect/>
          <a:stretch>
            <a:fillRect/>
          </a:stretch>
        </p:blipFill>
        <p:spPr bwMode="auto">
          <a:xfrm>
            <a:off x="914400" y="3810000"/>
            <a:ext cx="1887822" cy="1306373"/>
          </a:xfrm>
          <a:prstGeom prst="rect">
            <a:avLst/>
          </a:prstGeom>
          <a:noFill/>
        </p:spPr>
      </p:pic>
      <p:pic>
        <p:nvPicPr>
          <p:cNvPr id="8" name="Picture 2" descr="Cocaine intoxication - Wikipedia"/>
          <p:cNvPicPr>
            <a:picLocks noChangeAspect="1" noChangeArrowheads="1"/>
          </p:cNvPicPr>
          <p:nvPr/>
        </p:nvPicPr>
        <p:blipFill>
          <a:blip r:embed="rId3" cstate="print">
            <a:lum bright="100000" contrast="17000"/>
          </a:blip>
          <a:srcRect/>
          <a:stretch>
            <a:fillRect/>
          </a:stretch>
        </p:blipFill>
        <p:spPr bwMode="auto">
          <a:xfrm>
            <a:off x="2362200" y="5726348"/>
            <a:ext cx="2290021" cy="11316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additive="base">
                                        <p:cTn id="4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solidFill>
                  <a:schemeClr val="bg1"/>
                </a:solidFill>
              </a:rPr>
            </a:br>
            <a:r>
              <a:rPr lang="en-US" b="1" dirty="0">
                <a:solidFill>
                  <a:schemeClr val="bg1"/>
                </a:solidFill>
              </a:rPr>
              <a:t>Neurologically active drugs</a:t>
            </a:r>
            <a:br>
              <a:rPr lang="en-US" b="1" dirty="0">
                <a:solidFill>
                  <a:schemeClr val="bg1"/>
                </a:solidFill>
              </a:rPr>
            </a:br>
            <a:br>
              <a:rPr lang="en-US" b="1" dirty="0">
                <a:solidFill>
                  <a:schemeClr val="bg1"/>
                </a:solidFill>
              </a:rPr>
            </a:br>
            <a:endParaRPr lang="en-US" dirty="0"/>
          </a:p>
        </p:txBody>
      </p:sp>
      <p:sp>
        <p:nvSpPr>
          <p:cNvPr id="3" name="Content Placeholder 2"/>
          <p:cNvSpPr>
            <a:spLocks noGrp="1"/>
          </p:cNvSpPr>
          <p:nvPr>
            <p:ph idx="1"/>
          </p:nvPr>
        </p:nvSpPr>
        <p:spPr>
          <a:xfrm>
            <a:off x="609600" y="1143000"/>
            <a:ext cx="7620000" cy="3200399"/>
          </a:xfrm>
        </p:spPr>
        <p:txBody>
          <a:bodyPr>
            <a:normAutofit fontScale="77500" lnSpcReduction="20000"/>
          </a:bodyPr>
          <a:lstStyle/>
          <a:p>
            <a:r>
              <a:rPr lang="en-US" sz="2600" b="1" dirty="0">
                <a:solidFill>
                  <a:schemeClr val="bg1"/>
                </a:solidFill>
              </a:rPr>
              <a:t>These affect the message transfer mechanism from nerves to the receptor. There are two major classes:</a:t>
            </a:r>
          </a:p>
          <a:p>
            <a:r>
              <a:rPr lang="en-US" sz="2600" b="1" dirty="0">
                <a:solidFill>
                  <a:schemeClr val="bg1"/>
                </a:solidFill>
              </a:rPr>
              <a:t>A) Tranquilizers                                              B) Analgesics</a:t>
            </a:r>
          </a:p>
          <a:p>
            <a:pPr>
              <a:buNone/>
            </a:pPr>
            <a:r>
              <a:rPr lang="en-US" sz="2600" b="1" dirty="0">
                <a:solidFill>
                  <a:schemeClr val="bg1"/>
                </a:solidFill>
              </a:rPr>
              <a:t>                                             </a:t>
            </a:r>
            <a:r>
              <a:rPr lang="en-US" sz="2600" b="1" u="sng" dirty="0">
                <a:solidFill>
                  <a:schemeClr val="bg1"/>
                </a:solidFill>
              </a:rPr>
              <a:t>Tranquilizers</a:t>
            </a:r>
          </a:p>
          <a:p>
            <a:pPr>
              <a:buNone/>
            </a:pPr>
            <a:r>
              <a:rPr lang="en-US" sz="2600" b="1" dirty="0">
                <a:solidFill>
                  <a:schemeClr val="bg1"/>
                </a:solidFill>
              </a:rPr>
              <a:t>      These are used for the treatment of stress, mild or severe mental disorder. </a:t>
            </a:r>
          </a:p>
          <a:p>
            <a:r>
              <a:rPr lang="en-US" sz="2600" b="1" dirty="0" err="1">
                <a:solidFill>
                  <a:schemeClr val="bg1"/>
                </a:solidFill>
              </a:rPr>
              <a:t>Chlorodiazepoxide</a:t>
            </a:r>
            <a:r>
              <a:rPr lang="en-US" sz="2600" b="1" dirty="0">
                <a:solidFill>
                  <a:schemeClr val="bg1"/>
                </a:solidFill>
              </a:rPr>
              <a:t> is a mild drug used to relieve tension. </a:t>
            </a:r>
            <a:r>
              <a:rPr lang="en-US" sz="2600" b="1" dirty="0" err="1">
                <a:solidFill>
                  <a:schemeClr val="bg1"/>
                </a:solidFill>
              </a:rPr>
              <a:t>Equanil</a:t>
            </a:r>
            <a:r>
              <a:rPr lang="en-US" sz="2600" b="1" dirty="0">
                <a:solidFill>
                  <a:schemeClr val="bg1"/>
                </a:solidFill>
              </a:rPr>
              <a:t> is used to control depression.</a:t>
            </a:r>
          </a:p>
          <a:p>
            <a:r>
              <a:rPr lang="en-US" sz="2600" b="1" dirty="0">
                <a:solidFill>
                  <a:schemeClr val="bg1"/>
                </a:solidFill>
              </a:rPr>
              <a:t>Derivatives of </a:t>
            </a:r>
            <a:r>
              <a:rPr lang="en-US" sz="2600" b="1" dirty="0" err="1">
                <a:solidFill>
                  <a:schemeClr val="bg1"/>
                </a:solidFill>
              </a:rPr>
              <a:t>barbituric</a:t>
            </a:r>
            <a:r>
              <a:rPr lang="en-US" sz="2600" b="1" dirty="0">
                <a:solidFill>
                  <a:schemeClr val="bg1"/>
                </a:solidFill>
              </a:rPr>
              <a:t> acid viz. </a:t>
            </a:r>
            <a:r>
              <a:rPr lang="en-US" sz="2600" b="1" dirty="0" err="1">
                <a:solidFill>
                  <a:schemeClr val="bg1"/>
                </a:solidFill>
              </a:rPr>
              <a:t>veronal</a:t>
            </a:r>
            <a:r>
              <a:rPr lang="en-US" sz="2600" b="1" dirty="0">
                <a:solidFill>
                  <a:schemeClr val="bg1"/>
                </a:solidFill>
              </a:rPr>
              <a:t> , </a:t>
            </a:r>
            <a:r>
              <a:rPr lang="en-US" sz="2600" b="1" dirty="0" err="1">
                <a:solidFill>
                  <a:schemeClr val="bg1"/>
                </a:solidFill>
              </a:rPr>
              <a:t>nembutal</a:t>
            </a:r>
            <a:r>
              <a:rPr lang="en-US" sz="2600" b="1" dirty="0">
                <a:solidFill>
                  <a:schemeClr val="bg1"/>
                </a:solidFill>
              </a:rPr>
              <a:t> are important class of tranquilizers which are used to produce sleep and are termed as hypnotic drugs.</a:t>
            </a:r>
          </a:p>
          <a:p>
            <a:pPr>
              <a:buNone/>
            </a:pPr>
            <a:endParaRPr lang="en-US" b="1" dirty="0">
              <a:solidFill>
                <a:schemeClr val="bg1"/>
              </a:solidFill>
            </a:endParaRPr>
          </a:p>
          <a:p>
            <a:pPr>
              <a:buNone/>
            </a:pPr>
            <a:endParaRPr lang="en-US" b="1" dirty="0">
              <a:solidFill>
                <a:schemeClr val="bg1"/>
              </a:solidFill>
            </a:endParaRPr>
          </a:p>
        </p:txBody>
      </p:sp>
      <p:pic>
        <p:nvPicPr>
          <p:cNvPr id="1026" name="Picture 2" descr="Chlordiazepoxide - Wikipedia"/>
          <p:cNvPicPr>
            <a:picLocks noChangeAspect="1" noChangeArrowheads="1"/>
          </p:cNvPicPr>
          <p:nvPr/>
        </p:nvPicPr>
        <p:blipFill>
          <a:blip r:embed="rId2" cstate="print">
            <a:lum bright="100000" contrast="36000"/>
          </a:blip>
          <a:srcRect/>
          <a:stretch>
            <a:fillRect/>
          </a:stretch>
        </p:blipFill>
        <p:spPr bwMode="auto">
          <a:xfrm>
            <a:off x="914400" y="4800600"/>
            <a:ext cx="1799374" cy="1880346"/>
          </a:xfrm>
          <a:prstGeom prst="rect">
            <a:avLst/>
          </a:prstGeom>
          <a:noFill/>
        </p:spPr>
      </p:pic>
      <p:pic>
        <p:nvPicPr>
          <p:cNvPr id="1030" name="Picture 6" descr="Equanil is &quot;……….&quot;"/>
          <p:cNvPicPr>
            <a:picLocks noChangeAspect="1" noChangeArrowheads="1"/>
          </p:cNvPicPr>
          <p:nvPr/>
        </p:nvPicPr>
        <p:blipFill>
          <a:blip r:embed="rId3" cstate="print">
            <a:lum bright="92000" contrast="44000"/>
          </a:blip>
          <a:srcRect b="14175"/>
          <a:stretch>
            <a:fillRect/>
          </a:stretch>
        </p:blipFill>
        <p:spPr bwMode="auto">
          <a:xfrm>
            <a:off x="2819400" y="4495800"/>
            <a:ext cx="3460018" cy="865109"/>
          </a:xfrm>
          <a:prstGeom prst="rect">
            <a:avLst/>
          </a:prstGeom>
          <a:noFill/>
        </p:spPr>
      </p:pic>
      <p:sp>
        <p:nvSpPr>
          <p:cNvPr id="7" name="TextBox 6"/>
          <p:cNvSpPr txBox="1"/>
          <p:nvPr/>
        </p:nvSpPr>
        <p:spPr>
          <a:xfrm>
            <a:off x="0" y="6019800"/>
            <a:ext cx="1600200" cy="307777"/>
          </a:xfrm>
          <a:prstGeom prst="rect">
            <a:avLst/>
          </a:prstGeom>
          <a:noFill/>
        </p:spPr>
        <p:txBody>
          <a:bodyPr wrap="square" rtlCol="0">
            <a:spAutoFit/>
          </a:bodyPr>
          <a:lstStyle/>
          <a:p>
            <a:r>
              <a:rPr lang="en-US" sz="1400" b="1" dirty="0" err="1">
                <a:solidFill>
                  <a:schemeClr val="bg1"/>
                </a:solidFill>
              </a:rPr>
              <a:t>Chlorodiazepoxide</a:t>
            </a:r>
            <a:endParaRPr lang="en-US" sz="1400" dirty="0"/>
          </a:p>
        </p:txBody>
      </p:sp>
      <p:sp>
        <p:nvSpPr>
          <p:cNvPr id="8" name="TextBox 7"/>
          <p:cNvSpPr txBox="1"/>
          <p:nvPr/>
        </p:nvSpPr>
        <p:spPr>
          <a:xfrm>
            <a:off x="3886200" y="5410200"/>
            <a:ext cx="1600200" cy="307777"/>
          </a:xfrm>
          <a:prstGeom prst="rect">
            <a:avLst/>
          </a:prstGeom>
          <a:noFill/>
        </p:spPr>
        <p:txBody>
          <a:bodyPr wrap="square" rtlCol="0">
            <a:spAutoFit/>
          </a:bodyPr>
          <a:lstStyle/>
          <a:p>
            <a:pPr algn="ctr"/>
            <a:r>
              <a:rPr lang="en-US" sz="1400" b="1" dirty="0" err="1">
                <a:solidFill>
                  <a:schemeClr val="bg1"/>
                </a:solidFill>
              </a:rPr>
              <a:t>Equanil</a:t>
            </a:r>
            <a:endParaRPr lang="en-US" sz="1400" dirty="0"/>
          </a:p>
        </p:txBody>
      </p:sp>
      <p:pic>
        <p:nvPicPr>
          <p:cNvPr id="1032" name="Picture 8" descr="Veronal | C8H12N2O3 | ChemSpider"/>
          <p:cNvPicPr>
            <a:picLocks noChangeAspect="1" noChangeArrowheads="1"/>
          </p:cNvPicPr>
          <p:nvPr/>
        </p:nvPicPr>
        <p:blipFill>
          <a:blip r:embed="rId4">
            <a:lum bright="87000" contrast="33000"/>
          </a:blip>
          <a:srcRect/>
          <a:stretch>
            <a:fillRect/>
          </a:stretch>
        </p:blipFill>
        <p:spPr bwMode="auto">
          <a:xfrm>
            <a:off x="6324600" y="4876800"/>
            <a:ext cx="1314450" cy="1314450"/>
          </a:xfrm>
          <a:prstGeom prst="rect">
            <a:avLst/>
          </a:prstGeom>
          <a:noFill/>
        </p:spPr>
      </p:pic>
      <p:sp>
        <p:nvSpPr>
          <p:cNvPr id="10" name="TextBox 9"/>
          <p:cNvSpPr txBox="1"/>
          <p:nvPr/>
        </p:nvSpPr>
        <p:spPr>
          <a:xfrm>
            <a:off x="6096000" y="6172200"/>
            <a:ext cx="1600200" cy="307777"/>
          </a:xfrm>
          <a:prstGeom prst="rect">
            <a:avLst/>
          </a:prstGeom>
          <a:noFill/>
        </p:spPr>
        <p:txBody>
          <a:bodyPr wrap="square" rtlCol="0">
            <a:spAutoFit/>
          </a:bodyPr>
          <a:lstStyle/>
          <a:p>
            <a:pPr algn="ctr"/>
            <a:r>
              <a:rPr lang="en-US" sz="1400" b="1" dirty="0" err="1">
                <a:solidFill>
                  <a:schemeClr val="bg1"/>
                </a:solidFill>
              </a:rPr>
              <a:t>Veronal</a:t>
            </a:r>
            <a:endParaRPr lang="en-US" sz="1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amond(in)">
                                      <p:cBhvr>
                                        <p:cTn id="25" dur="20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animEffect transition="in" filter="box(in)">
                                      <p:cBhvr>
                                        <p:cTn id="48" dur="500"/>
                                        <p:tgtEl>
                                          <p:spTgt spid="1026"/>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ox(in)">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ntr" presetSubtype="16" fill="hold" nodeType="clickEffect">
                                  <p:stCondLst>
                                    <p:cond delay="0"/>
                                  </p:stCondLst>
                                  <p:childTnLst>
                                    <p:set>
                                      <p:cBhvr>
                                        <p:cTn id="55" dur="1" fill="hold">
                                          <p:stCondLst>
                                            <p:cond delay="0"/>
                                          </p:stCondLst>
                                        </p:cTn>
                                        <p:tgtEl>
                                          <p:spTgt spid="1030"/>
                                        </p:tgtEl>
                                        <p:attrNameLst>
                                          <p:attrName>style.visibility</p:attrName>
                                        </p:attrNameLst>
                                      </p:cBhvr>
                                      <p:to>
                                        <p:strVal val="visible"/>
                                      </p:to>
                                    </p:set>
                                    <p:animEffect transition="in" filter="diamond(in)">
                                      <p:cBhvr>
                                        <p:cTn id="56" dur="2000"/>
                                        <p:tgtEl>
                                          <p:spTgt spid="1030"/>
                                        </p:tgtEl>
                                      </p:cBhvr>
                                    </p:animEffect>
                                  </p:childTnLst>
                                </p:cTn>
                              </p:par>
                              <p:par>
                                <p:cTn id="57" presetID="8" presetClass="entr" presetSubtype="16"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diamond(in)">
                                      <p:cBhvr>
                                        <p:cTn id="59" dur="20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1032"/>
                                        </p:tgtEl>
                                        <p:attrNameLst>
                                          <p:attrName>style.visibility</p:attrName>
                                        </p:attrNameLst>
                                      </p:cBhvr>
                                      <p:to>
                                        <p:strVal val="visible"/>
                                      </p:to>
                                    </p:set>
                                    <p:animEffect transition="in" filter="diamond(in)">
                                      <p:cBhvr>
                                        <p:cTn id="64" dur="2000"/>
                                        <p:tgtEl>
                                          <p:spTgt spid="1032"/>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diamond(in)">
                                      <p:cBhvr>
                                        <p:cTn id="6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bg1"/>
                </a:solidFill>
              </a:rPr>
              <a:t>Neurologically active drugs</a:t>
            </a:r>
            <a:br>
              <a:rPr lang="en-US" b="1" dirty="0">
                <a:solidFill>
                  <a:schemeClr val="bg1"/>
                </a:solidFill>
              </a:rPr>
            </a:br>
            <a:endParaRPr lang="en-US" dirty="0"/>
          </a:p>
        </p:txBody>
      </p:sp>
      <p:sp>
        <p:nvSpPr>
          <p:cNvPr id="3" name="Content Placeholder 2"/>
          <p:cNvSpPr>
            <a:spLocks noGrp="1"/>
          </p:cNvSpPr>
          <p:nvPr>
            <p:ph idx="1"/>
          </p:nvPr>
        </p:nvSpPr>
        <p:spPr>
          <a:xfrm>
            <a:off x="457200" y="914400"/>
            <a:ext cx="8229600" cy="5638800"/>
          </a:xfrm>
        </p:spPr>
        <p:txBody>
          <a:bodyPr>
            <a:normAutofit lnSpcReduction="10000"/>
          </a:bodyPr>
          <a:lstStyle/>
          <a:p>
            <a:pPr algn="ctr">
              <a:buNone/>
            </a:pPr>
            <a:r>
              <a:rPr lang="en-US" sz="2800" b="1" u="sng" dirty="0">
                <a:solidFill>
                  <a:schemeClr val="bg1"/>
                </a:solidFill>
              </a:rPr>
              <a:t>Analgesics</a:t>
            </a:r>
          </a:p>
          <a:p>
            <a:pPr algn="just">
              <a:buNone/>
            </a:pPr>
            <a:r>
              <a:rPr lang="en-US" sz="2800" b="1" dirty="0">
                <a:solidFill>
                  <a:schemeClr val="bg1"/>
                </a:solidFill>
              </a:rPr>
              <a:t>    </a:t>
            </a:r>
            <a:r>
              <a:rPr lang="en-US" sz="2000" b="1" dirty="0">
                <a:solidFill>
                  <a:schemeClr val="bg1"/>
                </a:solidFill>
              </a:rPr>
              <a:t>These reduce or abolish  pain without  causing  unconsciousness or paralysis or other disturbances of the nervous systems. These are classified as non-narcotic and narcotic analgesic. </a:t>
            </a:r>
          </a:p>
          <a:p>
            <a:pPr algn="just">
              <a:buNone/>
            </a:pPr>
            <a:r>
              <a:rPr lang="en-US" sz="2000" b="1" dirty="0">
                <a:solidFill>
                  <a:schemeClr val="bg1"/>
                </a:solidFill>
              </a:rPr>
              <a:t>      Non narcotic analgesic: These are non addictive drugs. These are further divided into following classes:</a:t>
            </a:r>
          </a:p>
          <a:p>
            <a:pPr algn="just">
              <a:buNone/>
            </a:pPr>
            <a:endParaRPr lang="en-US" sz="2000" b="1" dirty="0">
              <a:solidFill>
                <a:schemeClr val="bg1"/>
              </a:solidFill>
            </a:endParaRPr>
          </a:p>
          <a:p>
            <a:pPr algn="just">
              <a:buNone/>
            </a:pPr>
            <a:r>
              <a:rPr lang="en-US" sz="2000" b="1" dirty="0">
                <a:solidFill>
                  <a:schemeClr val="bg1"/>
                </a:solidFill>
              </a:rPr>
              <a:t>   </a:t>
            </a:r>
            <a:r>
              <a:rPr lang="en-US" sz="1800" b="1" dirty="0">
                <a:solidFill>
                  <a:schemeClr val="bg1"/>
                </a:solidFill>
              </a:rPr>
              <a:t>  Anti -Rheumatic : To treat pains associated with rheumatism</a:t>
            </a:r>
          </a:p>
          <a:p>
            <a:pPr algn="just">
              <a:buNone/>
            </a:pPr>
            <a:r>
              <a:rPr lang="en-US" sz="1800" b="1" dirty="0">
                <a:solidFill>
                  <a:schemeClr val="bg1"/>
                </a:solidFill>
              </a:rPr>
              <a:t>     Examples  are Salicylic acid derivatives:  Aspirin, </a:t>
            </a:r>
            <a:r>
              <a:rPr lang="en-US" sz="1800" b="1" dirty="0" err="1">
                <a:solidFill>
                  <a:schemeClr val="bg1"/>
                </a:solidFill>
              </a:rPr>
              <a:t>Salicin</a:t>
            </a:r>
            <a:r>
              <a:rPr lang="en-US" sz="1800" b="1" dirty="0">
                <a:solidFill>
                  <a:schemeClr val="bg1"/>
                </a:solidFill>
              </a:rPr>
              <a:t> </a:t>
            </a:r>
          </a:p>
          <a:p>
            <a:pPr algn="just">
              <a:buNone/>
            </a:pPr>
            <a:r>
              <a:rPr lang="en-US" sz="2000" b="1" dirty="0">
                <a:solidFill>
                  <a:schemeClr val="bg1"/>
                </a:solidFill>
              </a:rPr>
              <a:t>     </a:t>
            </a:r>
          </a:p>
          <a:p>
            <a:pPr algn="just">
              <a:buNone/>
            </a:pPr>
            <a:r>
              <a:rPr lang="en-US" sz="2000" b="1" dirty="0">
                <a:solidFill>
                  <a:schemeClr val="bg1"/>
                </a:solidFill>
              </a:rPr>
              <a:t>     </a:t>
            </a:r>
            <a:r>
              <a:rPr lang="en-US" sz="1800" b="1" dirty="0">
                <a:solidFill>
                  <a:schemeClr val="bg1"/>
                </a:solidFill>
              </a:rPr>
              <a:t>Anti-Pyretic : To combat fever </a:t>
            </a:r>
          </a:p>
          <a:p>
            <a:pPr algn="just">
              <a:buNone/>
            </a:pPr>
            <a:r>
              <a:rPr lang="en-US" sz="1800" b="1" dirty="0">
                <a:solidFill>
                  <a:schemeClr val="bg1"/>
                </a:solidFill>
              </a:rPr>
              <a:t>      Examples are 4-aminophenol derivatives:  </a:t>
            </a:r>
          </a:p>
          <a:p>
            <a:pPr algn="just">
              <a:buNone/>
            </a:pPr>
            <a:r>
              <a:rPr lang="en-US" sz="1800" b="1" dirty="0">
                <a:solidFill>
                  <a:schemeClr val="bg1"/>
                </a:solidFill>
              </a:rPr>
              <a:t>       </a:t>
            </a:r>
            <a:r>
              <a:rPr lang="en-US" sz="1800" b="1" dirty="0" err="1">
                <a:solidFill>
                  <a:schemeClr val="bg1"/>
                </a:solidFill>
              </a:rPr>
              <a:t>Paracetamol</a:t>
            </a:r>
            <a:r>
              <a:rPr lang="en-US" sz="1800" b="1" dirty="0">
                <a:solidFill>
                  <a:schemeClr val="bg1"/>
                </a:solidFill>
              </a:rPr>
              <a:t>, </a:t>
            </a:r>
            <a:r>
              <a:rPr lang="en-US" sz="1800" b="1" dirty="0" err="1">
                <a:solidFill>
                  <a:schemeClr val="bg1"/>
                </a:solidFill>
              </a:rPr>
              <a:t>Phenacetin</a:t>
            </a:r>
            <a:endParaRPr lang="en-US" sz="1800" b="1" dirty="0">
              <a:solidFill>
                <a:schemeClr val="bg1"/>
              </a:solidFill>
            </a:endParaRPr>
          </a:p>
          <a:p>
            <a:pPr algn="just">
              <a:buNone/>
            </a:pPr>
            <a:r>
              <a:rPr lang="en-US" sz="1800" b="1" dirty="0">
                <a:solidFill>
                  <a:schemeClr val="bg1"/>
                </a:solidFill>
              </a:rPr>
              <a:t>     </a:t>
            </a:r>
          </a:p>
          <a:p>
            <a:pPr algn="just">
              <a:buNone/>
            </a:pPr>
            <a:r>
              <a:rPr lang="en-US" sz="2000" b="1" dirty="0">
                <a:solidFill>
                  <a:schemeClr val="bg1"/>
                </a:solidFill>
              </a:rPr>
              <a:t>     </a:t>
            </a:r>
            <a:r>
              <a:rPr lang="en-US" sz="1800" b="1" dirty="0">
                <a:solidFill>
                  <a:schemeClr val="bg1"/>
                </a:solidFill>
              </a:rPr>
              <a:t>Anti-Inflammatory: To reduce inflammation </a:t>
            </a:r>
          </a:p>
          <a:p>
            <a:pPr algn="just">
              <a:buNone/>
            </a:pPr>
            <a:r>
              <a:rPr lang="en-US" sz="1800" b="1" dirty="0">
                <a:solidFill>
                  <a:schemeClr val="bg1"/>
                </a:solidFill>
              </a:rPr>
              <a:t>     Examples are Aryl acetic acid derivatives:</a:t>
            </a:r>
          </a:p>
          <a:p>
            <a:pPr algn="just">
              <a:buNone/>
            </a:pPr>
            <a:r>
              <a:rPr lang="en-US" sz="1800" b="1" dirty="0">
                <a:solidFill>
                  <a:schemeClr val="bg1"/>
                </a:solidFill>
              </a:rPr>
              <a:t>      Ibuprofen (</a:t>
            </a:r>
            <a:r>
              <a:rPr lang="en-US" sz="1800" b="1" dirty="0" err="1">
                <a:solidFill>
                  <a:schemeClr val="bg1"/>
                </a:solidFill>
              </a:rPr>
              <a:t>Brufen</a:t>
            </a:r>
            <a:r>
              <a:rPr lang="en-US" sz="1800" b="1" dirty="0">
                <a:solidFill>
                  <a:schemeClr val="bg1"/>
                </a:solidFill>
              </a:rPr>
              <a:t>)</a:t>
            </a:r>
          </a:p>
        </p:txBody>
      </p:sp>
      <p:pic>
        <p:nvPicPr>
          <p:cNvPr id="20484" name="Picture 4" descr="Ibuprofen | C13H18O2 | ChemSpider"/>
          <p:cNvPicPr>
            <a:picLocks noChangeAspect="1" noChangeArrowheads="1"/>
          </p:cNvPicPr>
          <p:nvPr/>
        </p:nvPicPr>
        <p:blipFill>
          <a:blip r:embed="rId2">
            <a:lum bright="100000" contrast="66000"/>
          </a:blip>
          <a:srcRect/>
          <a:stretch>
            <a:fillRect/>
          </a:stretch>
        </p:blipFill>
        <p:spPr bwMode="auto">
          <a:xfrm>
            <a:off x="5638800" y="5257800"/>
            <a:ext cx="1905000" cy="1905000"/>
          </a:xfrm>
          <a:prstGeom prst="rect">
            <a:avLst/>
          </a:prstGeom>
          <a:noFill/>
        </p:spPr>
      </p:pic>
      <p:pic>
        <p:nvPicPr>
          <p:cNvPr id="20486" name="Picture 6" descr="The structural formula of acetylsalicylic acid | Download Scientific Diagram"/>
          <p:cNvPicPr>
            <a:picLocks noChangeAspect="1" noChangeArrowheads="1"/>
          </p:cNvPicPr>
          <p:nvPr/>
        </p:nvPicPr>
        <p:blipFill>
          <a:blip r:embed="rId3">
            <a:lum bright="100000" contrast="77000"/>
          </a:blip>
          <a:srcRect l="23908" r="19330"/>
          <a:stretch>
            <a:fillRect/>
          </a:stretch>
        </p:blipFill>
        <p:spPr bwMode="auto">
          <a:xfrm>
            <a:off x="7739912" y="3200400"/>
            <a:ext cx="1159002" cy="972955"/>
          </a:xfrm>
          <a:prstGeom prst="rect">
            <a:avLst/>
          </a:prstGeom>
          <a:noFill/>
        </p:spPr>
      </p:pic>
      <p:pic>
        <p:nvPicPr>
          <p:cNvPr id="20488" name="Picture 8" descr="The structure of aspirin is:"/>
          <p:cNvPicPr>
            <a:picLocks noChangeAspect="1" noChangeArrowheads="1"/>
          </p:cNvPicPr>
          <p:nvPr/>
        </p:nvPicPr>
        <p:blipFill>
          <a:blip r:embed="rId4">
            <a:lum bright="100000" contrast="65000"/>
          </a:blip>
          <a:srcRect/>
          <a:stretch>
            <a:fillRect/>
          </a:stretch>
        </p:blipFill>
        <p:spPr bwMode="auto">
          <a:xfrm>
            <a:off x="5410200" y="4863862"/>
            <a:ext cx="1524000" cy="717789"/>
          </a:xfrm>
          <a:prstGeom prst="rect">
            <a:avLst/>
          </a:prstGeom>
          <a:noFill/>
        </p:spPr>
      </p:pic>
      <p:sp>
        <p:nvSpPr>
          <p:cNvPr id="8" name="TextBox 7"/>
          <p:cNvSpPr txBox="1"/>
          <p:nvPr/>
        </p:nvSpPr>
        <p:spPr>
          <a:xfrm>
            <a:off x="8153400" y="4114800"/>
            <a:ext cx="990600" cy="369332"/>
          </a:xfrm>
          <a:prstGeom prst="rect">
            <a:avLst/>
          </a:prstGeom>
          <a:noFill/>
        </p:spPr>
        <p:txBody>
          <a:bodyPr wrap="square" rtlCol="0">
            <a:spAutoFit/>
          </a:bodyPr>
          <a:lstStyle/>
          <a:p>
            <a:r>
              <a:rPr lang="en-US" b="1" dirty="0">
                <a:solidFill>
                  <a:schemeClr val="bg1"/>
                </a:solidFill>
              </a:rPr>
              <a:t>Aspirin</a:t>
            </a:r>
            <a:endParaRPr lang="en-US" dirty="0"/>
          </a:p>
        </p:txBody>
      </p:sp>
      <p:sp>
        <p:nvSpPr>
          <p:cNvPr id="9" name="TextBox 8"/>
          <p:cNvSpPr txBox="1"/>
          <p:nvPr/>
        </p:nvSpPr>
        <p:spPr>
          <a:xfrm>
            <a:off x="7162800" y="5105400"/>
            <a:ext cx="1600200" cy="369332"/>
          </a:xfrm>
          <a:prstGeom prst="rect">
            <a:avLst/>
          </a:prstGeom>
          <a:noFill/>
        </p:spPr>
        <p:txBody>
          <a:bodyPr wrap="square" rtlCol="0">
            <a:spAutoFit/>
          </a:bodyPr>
          <a:lstStyle/>
          <a:p>
            <a:r>
              <a:rPr lang="en-US" b="1" dirty="0" err="1">
                <a:solidFill>
                  <a:schemeClr val="bg1"/>
                </a:solidFill>
              </a:rPr>
              <a:t>Paracetamol</a:t>
            </a:r>
            <a:endParaRPr lang="en-US" dirty="0"/>
          </a:p>
        </p:txBody>
      </p:sp>
      <p:sp>
        <p:nvSpPr>
          <p:cNvPr id="10" name="TextBox 9"/>
          <p:cNvSpPr txBox="1"/>
          <p:nvPr/>
        </p:nvSpPr>
        <p:spPr>
          <a:xfrm>
            <a:off x="7620000" y="6019800"/>
            <a:ext cx="1219200" cy="369332"/>
          </a:xfrm>
          <a:prstGeom prst="rect">
            <a:avLst/>
          </a:prstGeom>
          <a:noFill/>
        </p:spPr>
        <p:txBody>
          <a:bodyPr wrap="square" rtlCol="0">
            <a:spAutoFit/>
          </a:bodyPr>
          <a:lstStyle/>
          <a:p>
            <a:r>
              <a:rPr lang="en-US" b="1" dirty="0">
                <a:solidFill>
                  <a:schemeClr val="bg1"/>
                </a:solidFill>
              </a:rPr>
              <a:t>Ibuprofen</a:t>
            </a:r>
            <a:endParaRPr lang="en-US" dirty="0"/>
          </a:p>
        </p:txBody>
      </p:sp>
      <p:pic>
        <p:nvPicPr>
          <p:cNvPr id="1030" name="Picture 6" descr="Phenacetin (CAS 62-44-2) | Glentham Life Sciences"/>
          <p:cNvPicPr>
            <a:picLocks noChangeAspect="1" noChangeArrowheads="1"/>
          </p:cNvPicPr>
          <p:nvPr/>
        </p:nvPicPr>
        <p:blipFill>
          <a:blip r:embed="rId5">
            <a:lum bright="100000" contrast="98000"/>
          </a:blip>
          <a:srcRect t="15990" b="23259"/>
          <a:stretch>
            <a:fillRect/>
          </a:stretch>
        </p:blipFill>
        <p:spPr bwMode="auto">
          <a:xfrm rot="4705770">
            <a:off x="6362123" y="3187972"/>
            <a:ext cx="1936166" cy="878724"/>
          </a:xfrm>
          <a:prstGeom prst="rect">
            <a:avLst/>
          </a:prstGeom>
          <a:noFill/>
        </p:spPr>
      </p:pic>
      <p:sp>
        <p:nvSpPr>
          <p:cNvPr id="13" name="TextBox 12"/>
          <p:cNvSpPr txBox="1"/>
          <p:nvPr/>
        </p:nvSpPr>
        <p:spPr>
          <a:xfrm>
            <a:off x="7086600" y="4495800"/>
            <a:ext cx="1295400" cy="369332"/>
          </a:xfrm>
          <a:prstGeom prst="rect">
            <a:avLst/>
          </a:prstGeom>
          <a:noFill/>
        </p:spPr>
        <p:txBody>
          <a:bodyPr wrap="square" rtlCol="0">
            <a:spAutoFit/>
          </a:bodyPr>
          <a:lstStyle/>
          <a:p>
            <a:r>
              <a:rPr lang="en-US" b="1" dirty="0" err="1">
                <a:solidFill>
                  <a:schemeClr val="bg1"/>
                </a:solidFill>
              </a:rPr>
              <a:t>Phenacetin</a:t>
            </a:r>
            <a:endParaRPr lang="en-US" b="1"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additive="base">
                                        <p:cTn id="5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additive="base">
                                        <p:cTn id="6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
                                            <p:txEl>
                                              <p:pRg st="10" end="10"/>
                                            </p:txEl>
                                          </p:spTgt>
                                        </p:tgtEl>
                                        <p:attrNameLst>
                                          <p:attrName>style.visibility</p:attrName>
                                        </p:attrNameLst>
                                      </p:cBhvr>
                                      <p:to>
                                        <p:strVal val="visible"/>
                                      </p:to>
                                    </p:set>
                                    <p:anim calcmode="lin" valueType="num">
                                      <p:cBhvr additive="base">
                                        <p:cTn id="66"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 calcmode="lin" valueType="num">
                                      <p:cBhvr additive="base">
                                        <p:cTn id="7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
                                            <p:txEl>
                                              <p:pRg st="12" end="12"/>
                                            </p:txEl>
                                          </p:spTgt>
                                        </p:tgtEl>
                                        <p:attrNameLst>
                                          <p:attrName>style.visibility</p:attrName>
                                        </p:attrNameLst>
                                      </p:cBhvr>
                                      <p:to>
                                        <p:strVal val="visible"/>
                                      </p:to>
                                    </p:set>
                                    <p:anim calcmode="lin" valueType="num">
                                      <p:cBhvr additive="base">
                                        <p:cTn id="78"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 calcmode="lin" valueType="num">
                                      <p:cBhvr additive="base">
                                        <p:cTn id="84"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596</Words>
  <Application>Microsoft Office PowerPoint</Application>
  <PresentationFormat>On-screen Show (4:3)</PresentationFormat>
  <Paragraphs>69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Drugs and Pharmaceuticals</vt:lpstr>
      <vt:lpstr>What are Drugs ?</vt:lpstr>
      <vt:lpstr>Are all biologically active agents drugs? Drugs and Disinfectants</vt:lpstr>
      <vt:lpstr>How drugs are invented?</vt:lpstr>
      <vt:lpstr>Drugs Classification</vt:lpstr>
      <vt:lpstr>Anesthetic</vt:lpstr>
      <vt:lpstr> Neurologically active drugs  </vt:lpstr>
      <vt:lpstr>Neurologically active drugs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and Pharmaceuticals</dc:title>
  <dc:creator>ABIR</dc:creator>
  <cp:lastModifiedBy>Dr Abir B Majumder</cp:lastModifiedBy>
  <cp:revision>42</cp:revision>
  <dcterms:created xsi:type="dcterms:W3CDTF">2006-08-16T00:00:00Z</dcterms:created>
  <dcterms:modified xsi:type="dcterms:W3CDTF">2025-07-25T04:25:42Z</dcterms:modified>
</cp:coreProperties>
</file>