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2" r:id="rId4"/>
    <p:sldId id="263" r:id="rId5"/>
    <p:sldId id="264" r:id="rId6"/>
    <p:sldId id="265" r:id="rId7"/>
    <p:sldId id="266" r:id="rId8"/>
    <p:sldId id="267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1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3" Type="http://schemas.openxmlformats.org/officeDocument/2006/relationships/image" Target="../media/image5.emf"/><Relationship Id="rId7" Type="http://schemas.openxmlformats.org/officeDocument/2006/relationships/image" Target="../media/image9.emf"/><Relationship Id="rId2" Type="http://schemas.openxmlformats.org/officeDocument/2006/relationships/image" Target="../media/image4.emf"/><Relationship Id="rId1" Type="http://schemas.openxmlformats.org/officeDocument/2006/relationships/image" Target="../media/image3.emf"/><Relationship Id="rId6" Type="http://schemas.openxmlformats.org/officeDocument/2006/relationships/image" Target="../media/image8.emf"/><Relationship Id="rId11" Type="http://schemas.openxmlformats.org/officeDocument/2006/relationships/image" Target="../media/image13.emf"/><Relationship Id="rId5" Type="http://schemas.openxmlformats.org/officeDocument/2006/relationships/image" Target="../media/image7.emf"/><Relationship Id="rId10" Type="http://schemas.openxmlformats.org/officeDocument/2006/relationships/image" Target="../media/image12.emf"/><Relationship Id="rId4" Type="http://schemas.openxmlformats.org/officeDocument/2006/relationships/image" Target="../media/image6.emf"/><Relationship Id="rId9" Type="http://schemas.openxmlformats.org/officeDocument/2006/relationships/image" Target="../media/image11.emf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20.emf"/><Relationship Id="rId3" Type="http://schemas.openxmlformats.org/officeDocument/2006/relationships/image" Target="../media/image15.emf"/><Relationship Id="rId7" Type="http://schemas.openxmlformats.org/officeDocument/2006/relationships/image" Target="../media/image19.emf"/><Relationship Id="rId2" Type="http://schemas.openxmlformats.org/officeDocument/2006/relationships/image" Target="../media/image14.emf"/><Relationship Id="rId1" Type="http://schemas.openxmlformats.org/officeDocument/2006/relationships/image" Target="../media/image12.emf"/><Relationship Id="rId6" Type="http://schemas.openxmlformats.org/officeDocument/2006/relationships/image" Target="../media/image18.emf"/><Relationship Id="rId5" Type="http://schemas.openxmlformats.org/officeDocument/2006/relationships/image" Target="../media/image17.emf"/><Relationship Id="rId10" Type="http://schemas.openxmlformats.org/officeDocument/2006/relationships/image" Target="../media/image22.emf"/><Relationship Id="rId4" Type="http://schemas.openxmlformats.org/officeDocument/2006/relationships/image" Target="../media/image16.emf"/><Relationship Id="rId9" Type="http://schemas.openxmlformats.org/officeDocument/2006/relationships/image" Target="../media/image21.emf"/></Relationships>
</file>

<file path=ppt/drawings/_rels/vmlDrawing3.vml.rels><?xml version="1.0" encoding="UTF-8" standalone="yes"?>
<Relationships xmlns="http://schemas.openxmlformats.org/package/2006/relationships"><Relationship Id="rId8" Type="http://schemas.openxmlformats.org/officeDocument/2006/relationships/image" Target="../media/image30.emf"/><Relationship Id="rId13" Type="http://schemas.openxmlformats.org/officeDocument/2006/relationships/image" Target="../media/image35.emf"/><Relationship Id="rId18" Type="http://schemas.openxmlformats.org/officeDocument/2006/relationships/image" Target="../media/image40.emf"/><Relationship Id="rId3" Type="http://schemas.openxmlformats.org/officeDocument/2006/relationships/image" Target="../media/image25.emf"/><Relationship Id="rId21" Type="http://schemas.openxmlformats.org/officeDocument/2006/relationships/image" Target="../media/image42.emf"/><Relationship Id="rId7" Type="http://schemas.openxmlformats.org/officeDocument/2006/relationships/image" Target="../media/image29.emf"/><Relationship Id="rId12" Type="http://schemas.openxmlformats.org/officeDocument/2006/relationships/image" Target="../media/image34.emf"/><Relationship Id="rId17" Type="http://schemas.openxmlformats.org/officeDocument/2006/relationships/image" Target="../media/image39.emf"/><Relationship Id="rId2" Type="http://schemas.openxmlformats.org/officeDocument/2006/relationships/image" Target="../media/image24.emf"/><Relationship Id="rId16" Type="http://schemas.openxmlformats.org/officeDocument/2006/relationships/image" Target="../media/image38.emf"/><Relationship Id="rId20" Type="http://schemas.openxmlformats.org/officeDocument/2006/relationships/image" Target="../media/image21.emf"/><Relationship Id="rId1" Type="http://schemas.openxmlformats.org/officeDocument/2006/relationships/image" Target="../media/image23.emf"/><Relationship Id="rId6" Type="http://schemas.openxmlformats.org/officeDocument/2006/relationships/image" Target="../media/image28.emf"/><Relationship Id="rId11" Type="http://schemas.openxmlformats.org/officeDocument/2006/relationships/image" Target="../media/image33.emf"/><Relationship Id="rId5" Type="http://schemas.openxmlformats.org/officeDocument/2006/relationships/image" Target="../media/image27.emf"/><Relationship Id="rId15" Type="http://schemas.openxmlformats.org/officeDocument/2006/relationships/image" Target="../media/image37.emf"/><Relationship Id="rId10" Type="http://schemas.openxmlformats.org/officeDocument/2006/relationships/image" Target="../media/image32.emf"/><Relationship Id="rId19" Type="http://schemas.openxmlformats.org/officeDocument/2006/relationships/image" Target="../media/image41.emf"/><Relationship Id="rId4" Type="http://schemas.openxmlformats.org/officeDocument/2006/relationships/image" Target="../media/image26.emf"/><Relationship Id="rId9" Type="http://schemas.openxmlformats.org/officeDocument/2006/relationships/image" Target="../media/image31.emf"/><Relationship Id="rId14" Type="http://schemas.openxmlformats.org/officeDocument/2006/relationships/image" Target="../media/image36.emf"/></Relationships>
</file>

<file path=ppt/drawings/_rels/vmlDrawing4.vml.rels><?xml version="1.0" encoding="UTF-8" standalone="yes"?>
<Relationships xmlns="http://schemas.openxmlformats.org/package/2006/relationships"><Relationship Id="rId8" Type="http://schemas.openxmlformats.org/officeDocument/2006/relationships/image" Target="../media/image50.emf"/><Relationship Id="rId3" Type="http://schemas.openxmlformats.org/officeDocument/2006/relationships/image" Target="../media/image45.emf"/><Relationship Id="rId7" Type="http://schemas.openxmlformats.org/officeDocument/2006/relationships/image" Target="../media/image49.emf"/><Relationship Id="rId2" Type="http://schemas.openxmlformats.org/officeDocument/2006/relationships/image" Target="../media/image44.emf"/><Relationship Id="rId1" Type="http://schemas.openxmlformats.org/officeDocument/2006/relationships/image" Target="../media/image43.emf"/><Relationship Id="rId6" Type="http://schemas.openxmlformats.org/officeDocument/2006/relationships/image" Target="../media/image48.emf"/><Relationship Id="rId5" Type="http://schemas.openxmlformats.org/officeDocument/2006/relationships/image" Target="../media/image47.emf"/><Relationship Id="rId4" Type="http://schemas.openxmlformats.org/officeDocument/2006/relationships/image" Target="../media/image46.emf"/></Relationships>
</file>

<file path=ppt/drawings/_rels/vmlDrawing5.vml.rels><?xml version="1.0" encoding="UTF-8" standalone="yes"?>
<Relationships xmlns="http://schemas.openxmlformats.org/package/2006/relationships"><Relationship Id="rId8" Type="http://schemas.openxmlformats.org/officeDocument/2006/relationships/image" Target="../media/image58.emf"/><Relationship Id="rId3" Type="http://schemas.openxmlformats.org/officeDocument/2006/relationships/image" Target="../media/image53.emf"/><Relationship Id="rId7" Type="http://schemas.openxmlformats.org/officeDocument/2006/relationships/image" Target="../media/image57.emf"/><Relationship Id="rId2" Type="http://schemas.openxmlformats.org/officeDocument/2006/relationships/image" Target="../media/image52.emf"/><Relationship Id="rId1" Type="http://schemas.openxmlformats.org/officeDocument/2006/relationships/image" Target="../media/image51.emf"/><Relationship Id="rId6" Type="http://schemas.openxmlformats.org/officeDocument/2006/relationships/image" Target="../media/image56.emf"/><Relationship Id="rId5" Type="http://schemas.openxmlformats.org/officeDocument/2006/relationships/image" Target="../media/image55.emf"/><Relationship Id="rId4" Type="http://schemas.openxmlformats.org/officeDocument/2006/relationships/image" Target="../media/image54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13" Type="http://schemas.openxmlformats.org/officeDocument/2006/relationships/oleObject" Target="../embeddings/oleObject11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5.bin"/><Relationship Id="rId12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11" Type="http://schemas.openxmlformats.org/officeDocument/2006/relationships/oleObject" Target="../embeddings/oleObject9.bin"/><Relationship Id="rId5" Type="http://schemas.openxmlformats.org/officeDocument/2006/relationships/oleObject" Target="../embeddings/oleObject3.bin"/><Relationship Id="rId10" Type="http://schemas.openxmlformats.org/officeDocument/2006/relationships/oleObject" Target="../embeddings/oleObject8.bin"/><Relationship Id="rId4" Type="http://schemas.openxmlformats.org/officeDocument/2006/relationships/oleObject" Target="../embeddings/oleObject2.bin"/><Relationship Id="rId9" Type="http://schemas.openxmlformats.org/officeDocument/2006/relationships/oleObject" Target="../embeddings/oleObject7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.bin"/><Relationship Id="rId3" Type="http://schemas.openxmlformats.org/officeDocument/2006/relationships/oleObject" Target="../embeddings/oleObject12.bin"/><Relationship Id="rId7" Type="http://schemas.openxmlformats.org/officeDocument/2006/relationships/oleObject" Target="../embeddings/oleObject16.bin"/><Relationship Id="rId12" Type="http://schemas.openxmlformats.org/officeDocument/2006/relationships/oleObject" Target="../embeddings/oleObject2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15.bin"/><Relationship Id="rId11" Type="http://schemas.openxmlformats.org/officeDocument/2006/relationships/oleObject" Target="../embeddings/oleObject20.bin"/><Relationship Id="rId5" Type="http://schemas.openxmlformats.org/officeDocument/2006/relationships/oleObject" Target="../embeddings/oleObject14.bin"/><Relationship Id="rId10" Type="http://schemas.openxmlformats.org/officeDocument/2006/relationships/oleObject" Target="../embeddings/oleObject19.bin"/><Relationship Id="rId4" Type="http://schemas.openxmlformats.org/officeDocument/2006/relationships/oleObject" Target="../embeddings/oleObject13.bin"/><Relationship Id="rId9" Type="http://schemas.openxmlformats.org/officeDocument/2006/relationships/oleObject" Target="../embeddings/oleObject18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7.bin"/><Relationship Id="rId13" Type="http://schemas.openxmlformats.org/officeDocument/2006/relationships/oleObject" Target="../embeddings/oleObject32.bin"/><Relationship Id="rId18" Type="http://schemas.openxmlformats.org/officeDocument/2006/relationships/oleObject" Target="../embeddings/oleObject37.bin"/><Relationship Id="rId3" Type="http://schemas.openxmlformats.org/officeDocument/2006/relationships/oleObject" Target="../embeddings/oleObject22.bin"/><Relationship Id="rId21" Type="http://schemas.openxmlformats.org/officeDocument/2006/relationships/oleObject" Target="../embeddings/oleObject40.bin"/><Relationship Id="rId7" Type="http://schemas.openxmlformats.org/officeDocument/2006/relationships/oleObject" Target="../embeddings/oleObject26.bin"/><Relationship Id="rId12" Type="http://schemas.openxmlformats.org/officeDocument/2006/relationships/oleObject" Target="../embeddings/oleObject31.bin"/><Relationship Id="rId17" Type="http://schemas.openxmlformats.org/officeDocument/2006/relationships/oleObject" Target="../embeddings/oleObject36.bin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35.bin"/><Relationship Id="rId20" Type="http://schemas.openxmlformats.org/officeDocument/2006/relationships/oleObject" Target="../embeddings/oleObject39.bin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25.bin"/><Relationship Id="rId11" Type="http://schemas.openxmlformats.org/officeDocument/2006/relationships/oleObject" Target="../embeddings/oleObject30.bin"/><Relationship Id="rId24" Type="http://schemas.openxmlformats.org/officeDocument/2006/relationships/oleObject" Target="../embeddings/oleObject43.bin"/><Relationship Id="rId5" Type="http://schemas.openxmlformats.org/officeDocument/2006/relationships/oleObject" Target="../embeddings/oleObject24.bin"/><Relationship Id="rId15" Type="http://schemas.openxmlformats.org/officeDocument/2006/relationships/oleObject" Target="../embeddings/oleObject34.bin"/><Relationship Id="rId23" Type="http://schemas.openxmlformats.org/officeDocument/2006/relationships/oleObject" Target="../embeddings/oleObject42.bin"/><Relationship Id="rId10" Type="http://schemas.openxmlformats.org/officeDocument/2006/relationships/oleObject" Target="../embeddings/oleObject29.bin"/><Relationship Id="rId19" Type="http://schemas.openxmlformats.org/officeDocument/2006/relationships/oleObject" Target="../embeddings/oleObject38.bin"/><Relationship Id="rId4" Type="http://schemas.openxmlformats.org/officeDocument/2006/relationships/oleObject" Target="../embeddings/oleObject23.bin"/><Relationship Id="rId9" Type="http://schemas.openxmlformats.org/officeDocument/2006/relationships/oleObject" Target="../embeddings/oleObject28.bin"/><Relationship Id="rId14" Type="http://schemas.openxmlformats.org/officeDocument/2006/relationships/oleObject" Target="../embeddings/oleObject33.bin"/><Relationship Id="rId22" Type="http://schemas.openxmlformats.org/officeDocument/2006/relationships/oleObject" Target="../embeddings/oleObject41.bin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9.bin"/><Relationship Id="rId3" Type="http://schemas.openxmlformats.org/officeDocument/2006/relationships/oleObject" Target="../embeddings/oleObject44.bin"/><Relationship Id="rId7" Type="http://schemas.openxmlformats.org/officeDocument/2006/relationships/oleObject" Target="../embeddings/oleObject4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47.bin"/><Relationship Id="rId5" Type="http://schemas.openxmlformats.org/officeDocument/2006/relationships/oleObject" Target="../embeddings/oleObject46.bin"/><Relationship Id="rId10" Type="http://schemas.openxmlformats.org/officeDocument/2006/relationships/oleObject" Target="../embeddings/oleObject51.bin"/><Relationship Id="rId4" Type="http://schemas.openxmlformats.org/officeDocument/2006/relationships/oleObject" Target="../embeddings/oleObject45.bin"/><Relationship Id="rId9" Type="http://schemas.openxmlformats.org/officeDocument/2006/relationships/oleObject" Target="../embeddings/oleObject50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7.bin"/><Relationship Id="rId3" Type="http://schemas.openxmlformats.org/officeDocument/2006/relationships/oleObject" Target="../embeddings/oleObject52.bin"/><Relationship Id="rId7" Type="http://schemas.openxmlformats.org/officeDocument/2006/relationships/oleObject" Target="../embeddings/oleObject5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55.bin"/><Relationship Id="rId5" Type="http://schemas.openxmlformats.org/officeDocument/2006/relationships/oleObject" Target="../embeddings/oleObject54.bin"/><Relationship Id="rId10" Type="http://schemas.openxmlformats.org/officeDocument/2006/relationships/oleObject" Target="../embeddings/oleObject59.bin"/><Relationship Id="rId4" Type="http://schemas.openxmlformats.org/officeDocument/2006/relationships/oleObject" Target="../embeddings/oleObject53.bin"/><Relationship Id="rId9" Type="http://schemas.openxmlformats.org/officeDocument/2006/relationships/oleObject" Target="../embeddings/oleObject58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1600200"/>
            <a:ext cx="84582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00B050"/>
                </a:solidFill>
              </a:rPr>
              <a:t>Synthesis of some drugs: Anti-Pyretic and analgesics</a:t>
            </a:r>
          </a:p>
          <a:p>
            <a:pPr algn="ctr"/>
            <a:r>
              <a:rPr lang="en-US" sz="3600" b="1" dirty="0" smtClean="0">
                <a:solidFill>
                  <a:srgbClr val="00B050"/>
                </a:solidFill>
              </a:rPr>
              <a:t> (NSAID)</a:t>
            </a:r>
          </a:p>
          <a:p>
            <a:pPr algn="ctr"/>
            <a:endParaRPr lang="en-US" sz="3600" b="1" dirty="0" smtClean="0">
              <a:solidFill>
                <a:srgbClr val="00B050"/>
              </a:solidFill>
            </a:endParaRPr>
          </a:p>
          <a:p>
            <a:pPr algn="ctr"/>
            <a:r>
              <a:rPr lang="en-US" sz="2400" b="1" dirty="0" smtClean="0">
                <a:solidFill>
                  <a:srgbClr val="00B050"/>
                </a:solidFill>
              </a:rPr>
              <a:t>Dr. Abir B. Majumder (Ph.D., IIT Delhi)</a:t>
            </a:r>
          </a:p>
          <a:p>
            <a:pPr algn="ctr"/>
            <a:r>
              <a:rPr lang="en-US" sz="2400" b="1" dirty="0" smtClean="0">
                <a:solidFill>
                  <a:srgbClr val="00B050"/>
                </a:solidFill>
              </a:rPr>
              <a:t>Project Scientist IIT Delhi (2009-2010)</a:t>
            </a:r>
          </a:p>
          <a:p>
            <a:pPr algn="ctr"/>
            <a:r>
              <a:rPr lang="en-US" sz="2400" b="1" dirty="0" smtClean="0">
                <a:solidFill>
                  <a:srgbClr val="00B050"/>
                </a:solidFill>
              </a:rPr>
              <a:t>Lecturer IIIT Hyderabad(2010-2015)</a:t>
            </a:r>
          </a:p>
          <a:p>
            <a:pPr algn="ctr"/>
            <a:r>
              <a:rPr lang="en-US" sz="2400" b="1" dirty="0" smtClean="0">
                <a:solidFill>
                  <a:srgbClr val="00B050"/>
                </a:solidFill>
              </a:rPr>
              <a:t>Assistant Professor, KGT Mahavidyalaya (2015 onwards)</a:t>
            </a:r>
            <a:endParaRPr lang="en-US" sz="2400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Ibuprofen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2819400"/>
            <a:ext cx="7848600" cy="3306763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 smtClean="0"/>
              <a:t>Ibuprofen, industrially known as Brufen, is a non steroidal anti-inflammatory drug (NSAID). </a:t>
            </a:r>
          </a:p>
          <a:p>
            <a:r>
              <a:rPr lang="en-US" sz="2800" dirty="0" smtClean="0"/>
              <a:t>The racemic form is available in the market. However, the </a:t>
            </a:r>
            <a:r>
              <a:rPr lang="en-US" sz="2800" i="1" dirty="0" smtClean="0"/>
              <a:t>S</a:t>
            </a:r>
            <a:r>
              <a:rPr lang="en-US" sz="2800" dirty="0" smtClean="0"/>
              <a:t>-enantiomer is more biologically active.</a:t>
            </a:r>
          </a:p>
          <a:p>
            <a:r>
              <a:rPr lang="en-US" sz="2800" dirty="0" smtClean="0"/>
              <a:t>The synthesis of ibuprofen and its advancement from the traditional chemical route, the advanced greener route and the most advanced and the greenest pathway giving </a:t>
            </a:r>
            <a:r>
              <a:rPr lang="en-US" sz="2800" i="1" dirty="0" smtClean="0"/>
              <a:t>S</a:t>
            </a:r>
            <a:r>
              <a:rPr lang="en-US" sz="2800" dirty="0" smtClean="0"/>
              <a:t>-ibuprofen.</a:t>
            </a:r>
            <a:endParaRPr lang="en-US" sz="2800" dirty="0"/>
          </a:p>
        </p:txBody>
      </p:sp>
      <p:pic>
        <p:nvPicPr>
          <p:cNvPr id="18434" name="Picture 2" descr="Ibuprofen | C13H18O2 | ChemSpider"/>
          <p:cNvPicPr>
            <a:picLocks noChangeAspect="1" noChangeArrowheads="1"/>
          </p:cNvPicPr>
          <p:nvPr/>
        </p:nvPicPr>
        <p:blipFill>
          <a:blip r:embed="rId2"/>
          <a:srcRect t="18142" b="22677"/>
          <a:stretch>
            <a:fillRect/>
          </a:stretch>
        </p:blipFill>
        <p:spPr bwMode="auto">
          <a:xfrm>
            <a:off x="2057400" y="1295400"/>
            <a:ext cx="2381250" cy="1409231"/>
          </a:xfrm>
          <a:prstGeom prst="rect">
            <a:avLst/>
          </a:prstGeom>
          <a:noFill/>
        </p:spPr>
      </p:pic>
      <p:pic>
        <p:nvPicPr>
          <p:cNvPr id="18436" name="Picture 4" descr="File:(S)-Ibuprofen.svg - Wikimedia Common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0600" y="1447800"/>
            <a:ext cx="2467207" cy="104085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76962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The Boot’s synthesis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14400" y="1066800"/>
            <a:ext cx="716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This was the most widely accepted process by industries till 1980.  It involved six steps:</a:t>
            </a:r>
            <a:endParaRPr lang="en-US" dirty="0"/>
          </a:p>
        </p:txBody>
      </p:sp>
      <p:graphicFrame>
        <p:nvGraphicFramePr>
          <p:cNvPr id="19458" name="Object 2"/>
          <p:cNvGraphicFramePr>
            <a:graphicFrameLocks noChangeAspect="1"/>
          </p:cNvGraphicFramePr>
          <p:nvPr/>
        </p:nvGraphicFramePr>
        <p:xfrm>
          <a:off x="838200" y="1905000"/>
          <a:ext cx="1695450" cy="819150"/>
        </p:xfrm>
        <a:graphic>
          <a:graphicData uri="http://schemas.openxmlformats.org/presentationml/2006/ole">
            <p:oleObj spid="_x0000_s19458" name="CS ChemDraw Drawing" r:id="rId3" imgW="1695830" imgH="819794" progId="ChemDraw.Document.6.0">
              <p:embed/>
            </p:oleObj>
          </a:graphicData>
        </a:graphic>
      </p:graphicFrame>
      <p:graphicFrame>
        <p:nvGraphicFramePr>
          <p:cNvPr id="19459" name="Object 3"/>
          <p:cNvGraphicFramePr>
            <a:graphicFrameLocks noChangeAspect="1"/>
          </p:cNvGraphicFramePr>
          <p:nvPr/>
        </p:nvGraphicFramePr>
        <p:xfrm>
          <a:off x="2743200" y="1887538"/>
          <a:ext cx="1114425" cy="1112837"/>
        </p:xfrm>
        <a:graphic>
          <a:graphicData uri="http://schemas.openxmlformats.org/presentationml/2006/ole">
            <p:oleObj spid="_x0000_s19459" name="CS ChemDraw Drawing" r:id="rId4" imgW="1113855" imgH="1112078" progId="ChemDraw.Document.6.0">
              <p:embed/>
            </p:oleObj>
          </a:graphicData>
        </a:graphic>
      </p:graphicFrame>
      <p:graphicFrame>
        <p:nvGraphicFramePr>
          <p:cNvPr id="19460" name="Object 4"/>
          <p:cNvGraphicFramePr>
            <a:graphicFrameLocks noChangeAspect="1"/>
          </p:cNvGraphicFramePr>
          <p:nvPr/>
        </p:nvGraphicFramePr>
        <p:xfrm>
          <a:off x="3962400" y="1600200"/>
          <a:ext cx="2352675" cy="1258887"/>
        </p:xfrm>
        <a:graphic>
          <a:graphicData uri="http://schemas.openxmlformats.org/presentationml/2006/ole">
            <p:oleObj spid="_x0000_s19460" name="CS ChemDraw Drawing" r:id="rId5" imgW="2352577" imgH="1258588" progId="ChemDraw.Document.6.0">
              <p:embed/>
            </p:oleObj>
          </a:graphicData>
        </a:graphic>
      </p:graphicFrame>
      <p:graphicFrame>
        <p:nvGraphicFramePr>
          <p:cNvPr id="19461" name="Object 5"/>
          <p:cNvGraphicFramePr>
            <a:graphicFrameLocks noChangeAspect="1"/>
          </p:cNvGraphicFramePr>
          <p:nvPr/>
        </p:nvGraphicFramePr>
        <p:xfrm>
          <a:off x="6629400" y="2057400"/>
          <a:ext cx="1003300" cy="744537"/>
        </p:xfrm>
        <a:graphic>
          <a:graphicData uri="http://schemas.openxmlformats.org/presentationml/2006/ole">
            <p:oleObj spid="_x0000_s19461" name="CS ChemDraw Drawing" r:id="rId6" imgW="1003722" imgH="745067" progId="ChemDraw.Document.6.0">
              <p:embed/>
            </p:oleObj>
          </a:graphicData>
        </a:graphic>
      </p:graphicFrame>
      <p:graphicFrame>
        <p:nvGraphicFramePr>
          <p:cNvPr id="19462" name="Object 6"/>
          <p:cNvGraphicFramePr>
            <a:graphicFrameLocks noChangeAspect="1"/>
          </p:cNvGraphicFramePr>
          <p:nvPr/>
        </p:nvGraphicFramePr>
        <p:xfrm>
          <a:off x="685800" y="3048000"/>
          <a:ext cx="2352675" cy="1258887"/>
        </p:xfrm>
        <a:graphic>
          <a:graphicData uri="http://schemas.openxmlformats.org/presentationml/2006/ole">
            <p:oleObj spid="_x0000_s19462" name="CS ChemDraw Drawing" r:id="rId7" imgW="2352945" imgH="1258588" progId="ChemDraw.Document.6.0">
              <p:embed/>
            </p:oleObj>
          </a:graphicData>
        </a:graphic>
      </p:graphicFrame>
      <p:graphicFrame>
        <p:nvGraphicFramePr>
          <p:cNvPr id="19463" name="Object 7"/>
          <p:cNvGraphicFramePr>
            <a:graphicFrameLocks noChangeAspect="1"/>
          </p:cNvGraphicFramePr>
          <p:nvPr/>
        </p:nvGraphicFramePr>
        <p:xfrm>
          <a:off x="3124200" y="3124200"/>
          <a:ext cx="1473200" cy="1338263"/>
        </p:xfrm>
        <a:graphic>
          <a:graphicData uri="http://schemas.openxmlformats.org/presentationml/2006/ole">
            <p:oleObj spid="_x0000_s19463" name="CS ChemDraw Drawing" r:id="rId8" imgW="1473353" imgH="1337733" progId="ChemDraw.Document.6.0">
              <p:embed/>
            </p:oleObj>
          </a:graphicData>
        </a:graphic>
      </p:graphicFrame>
      <p:graphicFrame>
        <p:nvGraphicFramePr>
          <p:cNvPr id="19464" name="Object 8"/>
          <p:cNvGraphicFramePr>
            <a:graphicFrameLocks noChangeAspect="1"/>
          </p:cNvGraphicFramePr>
          <p:nvPr/>
        </p:nvGraphicFramePr>
        <p:xfrm>
          <a:off x="4724400" y="3124200"/>
          <a:ext cx="2652713" cy="2405063"/>
        </p:xfrm>
        <a:graphic>
          <a:graphicData uri="http://schemas.openxmlformats.org/presentationml/2006/ole">
            <p:oleObj spid="_x0000_s19464" name="CS ChemDraw Drawing" r:id="rId9" imgW="2652773" imgH="2404533" progId="ChemDraw.Document.6.0">
              <p:embed/>
            </p:oleObj>
          </a:graphicData>
        </a:graphic>
      </p:graphicFrame>
      <p:graphicFrame>
        <p:nvGraphicFramePr>
          <p:cNvPr id="19466" name="Object 10"/>
          <p:cNvGraphicFramePr>
            <a:graphicFrameLocks noChangeAspect="1"/>
          </p:cNvGraphicFramePr>
          <p:nvPr/>
        </p:nvGraphicFramePr>
        <p:xfrm>
          <a:off x="7086600" y="3810000"/>
          <a:ext cx="1566863" cy="307975"/>
        </p:xfrm>
        <a:graphic>
          <a:graphicData uri="http://schemas.openxmlformats.org/presentationml/2006/ole">
            <p:oleObj spid="_x0000_s19466" name="CS ChemDraw Drawing" r:id="rId10" imgW="1566543" imgH="307745" progId="ChemDraw.Document.6.0">
              <p:embed/>
            </p:oleObj>
          </a:graphicData>
        </a:graphic>
      </p:graphicFrame>
      <p:graphicFrame>
        <p:nvGraphicFramePr>
          <p:cNvPr id="19469" name="Object 13"/>
          <p:cNvGraphicFramePr>
            <a:graphicFrameLocks noChangeAspect="1"/>
          </p:cNvGraphicFramePr>
          <p:nvPr/>
        </p:nvGraphicFramePr>
        <p:xfrm>
          <a:off x="4800600" y="4953000"/>
          <a:ext cx="1228725" cy="1147763"/>
        </p:xfrm>
        <a:graphic>
          <a:graphicData uri="http://schemas.openxmlformats.org/presentationml/2006/ole">
            <p:oleObj spid="_x0000_s19469" name="CS ChemDraw Drawing" r:id="rId11" imgW="1228040" imgH="1147049" progId="ChemDraw.Document.6.0">
              <p:embed/>
            </p:oleObj>
          </a:graphicData>
        </a:graphic>
      </p:graphicFrame>
      <p:graphicFrame>
        <p:nvGraphicFramePr>
          <p:cNvPr id="19470" name="Object 14"/>
          <p:cNvGraphicFramePr>
            <a:graphicFrameLocks noChangeAspect="1"/>
          </p:cNvGraphicFramePr>
          <p:nvPr/>
        </p:nvGraphicFramePr>
        <p:xfrm>
          <a:off x="1524000" y="4876800"/>
          <a:ext cx="2747963" cy="1193800"/>
        </p:xfrm>
        <a:graphic>
          <a:graphicData uri="http://schemas.openxmlformats.org/presentationml/2006/ole">
            <p:oleObj spid="_x0000_s19470" name="CS ChemDraw Drawing" r:id="rId12" imgW="2747436" imgH="1193064" progId="ChemDraw.Document.6.0">
              <p:embed/>
            </p:oleObj>
          </a:graphicData>
        </a:graphic>
      </p:graphicFrame>
      <p:graphicFrame>
        <p:nvGraphicFramePr>
          <p:cNvPr id="19471" name="Object 15"/>
          <p:cNvGraphicFramePr>
            <a:graphicFrameLocks noChangeAspect="1"/>
          </p:cNvGraphicFramePr>
          <p:nvPr/>
        </p:nvGraphicFramePr>
        <p:xfrm>
          <a:off x="3200400" y="6019800"/>
          <a:ext cx="1306286" cy="609600"/>
        </p:xfrm>
        <a:graphic>
          <a:graphicData uri="http://schemas.openxmlformats.org/presentationml/2006/ole">
            <p:oleObj spid="_x0000_s19471" name="CS ChemDraw Drawing" r:id="rId13" imgW="1595273" imgH="745067" progId="ChemDraw.Document.6.0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Boot’s Synthesis (Cont..)</a:t>
            </a:r>
            <a:endParaRPr lang="en-US" dirty="0"/>
          </a:p>
        </p:txBody>
      </p:sp>
      <p:graphicFrame>
        <p:nvGraphicFramePr>
          <p:cNvPr id="20482" name="Object 2"/>
          <p:cNvGraphicFramePr>
            <a:graphicFrameLocks noChangeAspect="1"/>
          </p:cNvGraphicFramePr>
          <p:nvPr/>
        </p:nvGraphicFramePr>
        <p:xfrm>
          <a:off x="533400" y="1524000"/>
          <a:ext cx="2747963" cy="1193800"/>
        </p:xfrm>
        <a:graphic>
          <a:graphicData uri="http://schemas.openxmlformats.org/presentationml/2006/ole">
            <p:oleObj spid="_x0000_s20482" name="CS ChemDraw Drawing" r:id="rId3" imgW="2747436" imgH="1193064" progId="ChemDraw.Document.6.0">
              <p:embed/>
            </p:oleObj>
          </a:graphicData>
        </a:graphic>
      </p:graphicFrame>
      <p:graphicFrame>
        <p:nvGraphicFramePr>
          <p:cNvPr id="20483" name="Object 3"/>
          <p:cNvGraphicFramePr>
            <a:graphicFrameLocks noChangeAspect="1"/>
          </p:cNvGraphicFramePr>
          <p:nvPr/>
        </p:nvGraphicFramePr>
        <p:xfrm>
          <a:off x="3505200" y="2057400"/>
          <a:ext cx="1385887" cy="384175"/>
        </p:xfrm>
        <a:graphic>
          <a:graphicData uri="http://schemas.openxmlformats.org/presentationml/2006/ole">
            <p:oleObj spid="_x0000_s20483" name="CS ChemDraw Drawing" r:id="rId4" imgW="1386426" imgH="383945" progId="ChemDraw.Document.6.0">
              <p:embed/>
            </p:oleObj>
          </a:graphicData>
        </a:graphic>
      </p:graphicFrame>
      <p:graphicFrame>
        <p:nvGraphicFramePr>
          <p:cNvPr id="20484" name="Object 4"/>
          <p:cNvGraphicFramePr>
            <a:graphicFrameLocks noChangeAspect="1"/>
          </p:cNvGraphicFramePr>
          <p:nvPr/>
        </p:nvGraphicFramePr>
        <p:xfrm>
          <a:off x="5105400" y="1524000"/>
          <a:ext cx="3206750" cy="1193800"/>
        </p:xfrm>
        <a:graphic>
          <a:graphicData uri="http://schemas.openxmlformats.org/presentationml/2006/ole">
            <p:oleObj spid="_x0000_s20484" name="CS ChemDraw Drawing" r:id="rId5" imgW="3206017" imgH="1194168" progId="ChemDraw.Document.6.0">
              <p:embed/>
            </p:oleObj>
          </a:graphicData>
        </a:graphic>
      </p:graphicFrame>
      <p:graphicFrame>
        <p:nvGraphicFramePr>
          <p:cNvPr id="20485" name="Object 5"/>
          <p:cNvGraphicFramePr>
            <a:graphicFrameLocks noChangeAspect="1"/>
          </p:cNvGraphicFramePr>
          <p:nvPr/>
        </p:nvGraphicFramePr>
        <p:xfrm>
          <a:off x="5715000" y="3048000"/>
          <a:ext cx="390525" cy="325437"/>
        </p:xfrm>
        <a:graphic>
          <a:graphicData uri="http://schemas.openxmlformats.org/presentationml/2006/ole">
            <p:oleObj spid="_x0000_s20485" name="CS ChemDraw Drawing" r:id="rId6" imgW="391175" imgH="325783" progId="ChemDraw.Document.6.0">
              <p:embed/>
            </p:oleObj>
          </a:graphicData>
        </a:graphic>
      </p:graphicFrame>
      <p:graphicFrame>
        <p:nvGraphicFramePr>
          <p:cNvPr id="20487" name="Object 7"/>
          <p:cNvGraphicFramePr>
            <a:graphicFrameLocks noChangeAspect="1"/>
          </p:cNvGraphicFramePr>
          <p:nvPr/>
        </p:nvGraphicFramePr>
        <p:xfrm>
          <a:off x="5791200" y="2895600"/>
          <a:ext cx="842963" cy="862013"/>
        </p:xfrm>
        <a:graphic>
          <a:graphicData uri="http://schemas.openxmlformats.org/presentationml/2006/ole">
            <p:oleObj spid="_x0000_s20487" name="CS ChemDraw Drawing" r:id="rId7" imgW="842390" imgH="862128" progId="ChemDraw.Document.6.0">
              <p:embed/>
            </p:oleObj>
          </a:graphicData>
        </a:graphic>
      </p:graphicFrame>
      <p:graphicFrame>
        <p:nvGraphicFramePr>
          <p:cNvPr id="20488" name="Object 8"/>
          <p:cNvGraphicFramePr>
            <a:graphicFrameLocks noChangeAspect="1"/>
          </p:cNvGraphicFramePr>
          <p:nvPr/>
        </p:nvGraphicFramePr>
        <p:xfrm>
          <a:off x="2743200" y="3352800"/>
          <a:ext cx="2744787" cy="1192213"/>
        </p:xfrm>
        <a:graphic>
          <a:graphicData uri="http://schemas.openxmlformats.org/presentationml/2006/ole">
            <p:oleObj spid="_x0000_s20488" name="CS ChemDraw Drawing" r:id="rId8" imgW="2744489" imgH="1192696" progId="ChemDraw.Document.6.0">
              <p:embed/>
            </p:oleObj>
          </a:graphicData>
        </a:graphic>
      </p:graphicFrame>
      <p:graphicFrame>
        <p:nvGraphicFramePr>
          <p:cNvPr id="20489" name="Object 9"/>
          <p:cNvGraphicFramePr>
            <a:graphicFrameLocks noChangeAspect="1"/>
          </p:cNvGraphicFramePr>
          <p:nvPr/>
        </p:nvGraphicFramePr>
        <p:xfrm>
          <a:off x="2590800" y="4800600"/>
          <a:ext cx="506413" cy="198437"/>
        </p:xfrm>
        <a:graphic>
          <a:graphicData uri="http://schemas.openxmlformats.org/presentationml/2006/ole">
            <p:oleObj spid="_x0000_s20489" name="CS ChemDraw Drawing" r:id="rId9" imgW="507202" imgH="199151" progId="ChemDraw.Document.6.0">
              <p:embed/>
            </p:oleObj>
          </a:graphicData>
        </a:graphic>
      </p:graphicFrame>
      <p:graphicFrame>
        <p:nvGraphicFramePr>
          <p:cNvPr id="20490" name="Object 10"/>
          <p:cNvGraphicFramePr>
            <a:graphicFrameLocks noChangeAspect="1"/>
          </p:cNvGraphicFramePr>
          <p:nvPr/>
        </p:nvGraphicFramePr>
        <p:xfrm>
          <a:off x="3733800" y="4800600"/>
          <a:ext cx="803275" cy="739775"/>
        </p:xfrm>
        <a:graphic>
          <a:graphicData uri="http://schemas.openxmlformats.org/presentationml/2006/ole">
            <p:oleObj spid="_x0000_s20490" name="CS ChemDraw Drawing" r:id="rId10" imgW="802978" imgH="740281" progId="ChemDraw.Document.6.0">
              <p:embed/>
            </p:oleObj>
          </a:graphicData>
        </a:graphic>
      </p:graphicFrame>
      <p:graphicFrame>
        <p:nvGraphicFramePr>
          <p:cNvPr id="20491" name="Object 11"/>
          <p:cNvGraphicFramePr>
            <a:graphicFrameLocks noChangeAspect="1"/>
          </p:cNvGraphicFramePr>
          <p:nvPr/>
        </p:nvGraphicFramePr>
        <p:xfrm>
          <a:off x="4648200" y="4876800"/>
          <a:ext cx="2749550" cy="1193800"/>
        </p:xfrm>
        <a:graphic>
          <a:graphicData uri="http://schemas.openxmlformats.org/presentationml/2006/ole">
            <p:oleObj spid="_x0000_s20491" name="CS ChemDraw Drawing" r:id="rId11" imgW="2748909" imgH="1193064" progId="ChemDraw.Document.6.0">
              <p:embed/>
            </p:oleObj>
          </a:graphicData>
        </a:graphic>
      </p:graphicFrame>
      <p:graphicFrame>
        <p:nvGraphicFramePr>
          <p:cNvPr id="20492" name="Object 12"/>
          <p:cNvGraphicFramePr>
            <a:graphicFrameLocks noChangeAspect="1"/>
          </p:cNvGraphicFramePr>
          <p:nvPr/>
        </p:nvGraphicFramePr>
        <p:xfrm>
          <a:off x="7620000" y="5562600"/>
          <a:ext cx="755650" cy="179387"/>
        </p:xfrm>
        <a:graphic>
          <a:graphicData uri="http://schemas.openxmlformats.org/presentationml/2006/ole">
            <p:oleObj spid="_x0000_s20492" name="CS ChemDraw Drawing" r:id="rId12" imgW="755462" imgH="179641" progId="ChemDraw.Document.6.0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Mechanism</a:t>
            </a:r>
            <a:endParaRPr lang="en-US" dirty="0"/>
          </a:p>
        </p:txBody>
      </p:sp>
      <p:graphicFrame>
        <p:nvGraphicFramePr>
          <p:cNvPr id="43009" name="Object 1"/>
          <p:cNvGraphicFramePr>
            <a:graphicFrameLocks noChangeAspect="1"/>
          </p:cNvGraphicFramePr>
          <p:nvPr/>
        </p:nvGraphicFramePr>
        <p:xfrm>
          <a:off x="381000" y="1524000"/>
          <a:ext cx="2747963" cy="1192213"/>
        </p:xfrm>
        <a:graphic>
          <a:graphicData uri="http://schemas.openxmlformats.org/presentationml/2006/ole">
            <p:oleObj spid="_x0000_s43009" name="CS ChemDraw Drawing" r:id="rId3" imgW="2747436" imgH="1192696" progId="ChemDraw.Document.6.0">
              <p:embed/>
            </p:oleObj>
          </a:graphicData>
        </a:graphic>
      </p:graphicFrame>
      <p:graphicFrame>
        <p:nvGraphicFramePr>
          <p:cNvPr id="43010" name="Object 2"/>
          <p:cNvGraphicFramePr>
            <a:graphicFrameLocks noChangeAspect="1"/>
          </p:cNvGraphicFramePr>
          <p:nvPr/>
        </p:nvGraphicFramePr>
        <p:xfrm>
          <a:off x="3352800" y="1828800"/>
          <a:ext cx="879475" cy="477837"/>
        </p:xfrm>
        <a:graphic>
          <a:graphicData uri="http://schemas.openxmlformats.org/presentationml/2006/ole">
            <p:oleObj spid="_x0000_s43010" name="CS ChemDraw Drawing" r:id="rId4" imgW="878855" imgH="478183" progId="ChemDraw.Document.6.0">
              <p:embed/>
            </p:oleObj>
          </a:graphicData>
        </a:graphic>
      </p:graphicFrame>
      <p:graphicFrame>
        <p:nvGraphicFramePr>
          <p:cNvPr id="43011" name="Object 3"/>
          <p:cNvGraphicFramePr>
            <a:graphicFrameLocks noChangeAspect="1"/>
          </p:cNvGraphicFramePr>
          <p:nvPr/>
        </p:nvGraphicFramePr>
        <p:xfrm>
          <a:off x="2514600" y="2057400"/>
          <a:ext cx="1076325" cy="690563"/>
        </p:xfrm>
        <a:graphic>
          <a:graphicData uri="http://schemas.openxmlformats.org/presentationml/2006/ole">
            <p:oleObj spid="_x0000_s43011" name="CS ChemDraw Drawing" r:id="rId5" imgW="1075548" imgH="691322" progId="ChemDraw.Document.6.0">
              <p:embed/>
            </p:oleObj>
          </a:graphicData>
        </a:graphic>
      </p:graphicFrame>
      <p:graphicFrame>
        <p:nvGraphicFramePr>
          <p:cNvPr id="43012" name="Object 4"/>
          <p:cNvGraphicFramePr>
            <a:graphicFrameLocks noChangeAspect="1"/>
          </p:cNvGraphicFramePr>
          <p:nvPr/>
        </p:nvGraphicFramePr>
        <p:xfrm>
          <a:off x="2590800" y="1524000"/>
          <a:ext cx="357187" cy="379413"/>
        </p:xfrm>
        <a:graphic>
          <a:graphicData uri="http://schemas.openxmlformats.org/presentationml/2006/ole">
            <p:oleObj spid="_x0000_s43012" name="CS ChemDraw Drawing" r:id="rId6" imgW="357657" imgH="379159" progId="ChemDraw.Document.6.0">
              <p:embed/>
            </p:oleObj>
          </a:graphicData>
        </a:graphic>
      </p:graphicFrame>
      <p:graphicFrame>
        <p:nvGraphicFramePr>
          <p:cNvPr id="43013" name="Object 5"/>
          <p:cNvGraphicFramePr>
            <a:graphicFrameLocks noChangeAspect="1"/>
          </p:cNvGraphicFramePr>
          <p:nvPr/>
        </p:nvGraphicFramePr>
        <p:xfrm>
          <a:off x="5105400" y="1524000"/>
          <a:ext cx="2971800" cy="1384300"/>
        </p:xfrm>
        <a:graphic>
          <a:graphicData uri="http://schemas.openxmlformats.org/presentationml/2006/ole">
            <p:oleObj spid="_x0000_s43013" name="CS ChemDraw Drawing" r:id="rId7" imgW="2971386" imgH="1384852" progId="ChemDraw.Document.6.0">
              <p:embed/>
            </p:oleObj>
          </a:graphicData>
        </a:graphic>
      </p:graphicFrame>
      <p:graphicFrame>
        <p:nvGraphicFramePr>
          <p:cNvPr id="43014" name="Object 6"/>
          <p:cNvGraphicFramePr>
            <a:graphicFrameLocks noChangeAspect="1"/>
          </p:cNvGraphicFramePr>
          <p:nvPr/>
        </p:nvGraphicFramePr>
        <p:xfrm>
          <a:off x="5410200" y="3962400"/>
          <a:ext cx="3111500" cy="1385887"/>
        </p:xfrm>
        <a:graphic>
          <a:graphicData uri="http://schemas.openxmlformats.org/presentationml/2006/ole">
            <p:oleObj spid="_x0000_s43014" name="CS ChemDraw Drawing" r:id="rId8" imgW="3111354" imgH="1386325" progId="ChemDraw.Document.6.0">
              <p:embed/>
            </p:oleObj>
          </a:graphicData>
        </a:graphic>
      </p:graphicFrame>
      <p:graphicFrame>
        <p:nvGraphicFramePr>
          <p:cNvPr id="43015" name="Object 7"/>
          <p:cNvGraphicFramePr>
            <a:graphicFrameLocks noChangeAspect="1"/>
          </p:cNvGraphicFramePr>
          <p:nvPr/>
        </p:nvGraphicFramePr>
        <p:xfrm>
          <a:off x="3581400" y="3886200"/>
          <a:ext cx="596743" cy="652463"/>
        </p:xfrm>
        <a:graphic>
          <a:graphicData uri="http://schemas.openxmlformats.org/presentationml/2006/ole">
            <p:oleObj spid="_x0000_s43015" name="CS ChemDraw Drawing" r:id="rId9" imgW="526724" imgH="575733" progId="ChemDraw.Document.6.0">
              <p:embed/>
            </p:oleObj>
          </a:graphicData>
        </a:graphic>
      </p:graphicFrame>
      <p:graphicFrame>
        <p:nvGraphicFramePr>
          <p:cNvPr id="43016" name="Object 8"/>
          <p:cNvGraphicFramePr>
            <a:graphicFrameLocks noChangeAspect="1"/>
          </p:cNvGraphicFramePr>
          <p:nvPr/>
        </p:nvGraphicFramePr>
        <p:xfrm>
          <a:off x="7924800" y="4495800"/>
          <a:ext cx="323850" cy="244475"/>
        </p:xfrm>
        <a:graphic>
          <a:graphicData uri="http://schemas.openxmlformats.org/presentationml/2006/ole">
            <p:oleObj spid="_x0000_s43016" name="CS ChemDraw Drawing" r:id="rId10" imgW="324138" imgH="244797" progId="ChemDraw.Document.6.0">
              <p:embed/>
            </p:oleObj>
          </a:graphicData>
        </a:graphic>
      </p:graphicFrame>
      <p:graphicFrame>
        <p:nvGraphicFramePr>
          <p:cNvPr id="43017" name="Object 9"/>
          <p:cNvGraphicFramePr>
            <a:graphicFrameLocks noChangeAspect="1"/>
          </p:cNvGraphicFramePr>
          <p:nvPr/>
        </p:nvGraphicFramePr>
        <p:xfrm>
          <a:off x="8637587" y="4953000"/>
          <a:ext cx="506413" cy="298450"/>
        </p:xfrm>
        <a:graphic>
          <a:graphicData uri="http://schemas.openxmlformats.org/presentationml/2006/ole">
            <p:oleObj spid="_x0000_s43017" name="CS ChemDraw Drawing" r:id="rId11" imgW="507202" imgH="298542" progId="ChemDraw.Document.6.0">
              <p:embed/>
            </p:oleObj>
          </a:graphicData>
        </a:graphic>
      </p:graphicFrame>
      <p:graphicFrame>
        <p:nvGraphicFramePr>
          <p:cNvPr id="43018" name="Object 10"/>
          <p:cNvGraphicFramePr>
            <a:graphicFrameLocks noChangeAspect="1"/>
          </p:cNvGraphicFramePr>
          <p:nvPr/>
        </p:nvGraphicFramePr>
        <p:xfrm>
          <a:off x="8458200" y="4648200"/>
          <a:ext cx="323850" cy="244475"/>
        </p:xfrm>
        <a:graphic>
          <a:graphicData uri="http://schemas.openxmlformats.org/presentationml/2006/ole">
            <p:oleObj spid="_x0000_s43018" name="CS ChemDraw Drawing" r:id="rId12" imgW="324138" imgH="244797" progId="ChemDraw.Document.6.0">
              <p:embed/>
            </p:oleObj>
          </a:graphicData>
        </a:graphic>
      </p:graphicFrame>
      <p:graphicFrame>
        <p:nvGraphicFramePr>
          <p:cNvPr id="43020" name="Object 12"/>
          <p:cNvGraphicFramePr>
            <a:graphicFrameLocks noChangeAspect="1"/>
          </p:cNvGraphicFramePr>
          <p:nvPr/>
        </p:nvGraphicFramePr>
        <p:xfrm>
          <a:off x="7696200" y="4724400"/>
          <a:ext cx="304800" cy="123301"/>
        </p:xfrm>
        <a:graphic>
          <a:graphicData uri="http://schemas.openxmlformats.org/presentationml/2006/ole">
            <p:oleObj spid="_x0000_s43020" name="CS ChemDraw Drawing" r:id="rId13" imgW="490258" imgH="199151" progId="ChemDraw.Document.6.0">
              <p:embed/>
            </p:oleObj>
          </a:graphicData>
        </a:graphic>
      </p:graphicFrame>
      <p:graphicFrame>
        <p:nvGraphicFramePr>
          <p:cNvPr id="43021" name="Object 13"/>
          <p:cNvGraphicFramePr>
            <a:graphicFrameLocks noChangeAspect="1"/>
          </p:cNvGraphicFramePr>
          <p:nvPr/>
        </p:nvGraphicFramePr>
        <p:xfrm>
          <a:off x="8153400" y="4953000"/>
          <a:ext cx="423435" cy="482600"/>
        </p:xfrm>
        <a:graphic>
          <a:graphicData uri="http://schemas.openxmlformats.org/presentationml/2006/ole">
            <p:oleObj spid="_x0000_s43021" name="CS ChemDraw Drawing" r:id="rId14" imgW="578660" imgH="661136" progId="ChemDraw.Document.6.0">
              <p:embed/>
            </p:oleObj>
          </a:graphicData>
        </a:graphic>
      </p:graphicFrame>
      <p:graphicFrame>
        <p:nvGraphicFramePr>
          <p:cNvPr id="43025" name="Object 17"/>
          <p:cNvGraphicFramePr>
            <a:graphicFrameLocks noChangeAspect="1"/>
          </p:cNvGraphicFramePr>
          <p:nvPr/>
        </p:nvGraphicFramePr>
        <p:xfrm>
          <a:off x="1905000" y="3352800"/>
          <a:ext cx="2744788" cy="1193800"/>
        </p:xfrm>
        <a:graphic>
          <a:graphicData uri="http://schemas.openxmlformats.org/presentationml/2006/ole">
            <p:oleObj spid="_x0000_s43025" name="CS ChemDraw Drawing" r:id="rId15" imgW="2744489" imgH="1193064" progId="ChemDraw.Document.6.0">
              <p:embed/>
            </p:oleObj>
          </a:graphicData>
        </a:graphic>
      </p:graphicFrame>
      <p:graphicFrame>
        <p:nvGraphicFramePr>
          <p:cNvPr id="43026" name="Object 18"/>
          <p:cNvGraphicFramePr>
            <a:graphicFrameLocks noChangeAspect="1"/>
          </p:cNvGraphicFramePr>
          <p:nvPr/>
        </p:nvGraphicFramePr>
        <p:xfrm>
          <a:off x="4953000" y="3733800"/>
          <a:ext cx="187325" cy="361950"/>
        </p:xfrm>
        <a:graphic>
          <a:graphicData uri="http://schemas.openxmlformats.org/presentationml/2006/ole">
            <p:oleObj spid="_x0000_s43026" name="CS ChemDraw Drawing" r:id="rId16" imgW="187116" imgH="362226" progId="ChemDraw.Document.6.0">
              <p:embed/>
            </p:oleObj>
          </a:graphicData>
        </a:graphic>
      </p:graphicFrame>
      <p:graphicFrame>
        <p:nvGraphicFramePr>
          <p:cNvPr id="43027" name="Object 19"/>
          <p:cNvGraphicFramePr>
            <a:graphicFrameLocks noChangeAspect="1"/>
          </p:cNvGraphicFramePr>
          <p:nvPr/>
        </p:nvGraphicFramePr>
        <p:xfrm>
          <a:off x="3810000" y="4419600"/>
          <a:ext cx="504825" cy="742950"/>
        </p:xfrm>
        <a:graphic>
          <a:graphicData uri="http://schemas.openxmlformats.org/presentationml/2006/ole">
            <p:oleObj spid="_x0000_s43027" name="CS ChemDraw Drawing" r:id="rId17" imgW="505360" imgH="743594" progId="ChemDraw.Document.6.0">
              <p:embed/>
            </p:oleObj>
          </a:graphicData>
        </a:graphic>
      </p:graphicFrame>
      <p:graphicFrame>
        <p:nvGraphicFramePr>
          <p:cNvPr id="43028" name="Object 20"/>
          <p:cNvGraphicFramePr>
            <a:graphicFrameLocks noChangeAspect="1"/>
          </p:cNvGraphicFramePr>
          <p:nvPr/>
        </p:nvGraphicFramePr>
        <p:xfrm>
          <a:off x="4495800" y="4191000"/>
          <a:ext cx="569913" cy="368300"/>
        </p:xfrm>
        <a:graphic>
          <a:graphicData uri="http://schemas.openxmlformats.org/presentationml/2006/ole">
            <p:oleObj spid="_x0000_s43028" name="CS ChemDraw Drawing" r:id="rId18" imgW="569819" imgH="368116" progId="ChemDraw.Document.6.0">
              <p:embed/>
            </p:oleObj>
          </a:graphicData>
        </a:graphic>
      </p:graphicFrame>
      <p:graphicFrame>
        <p:nvGraphicFramePr>
          <p:cNvPr id="43029" name="Object 21"/>
          <p:cNvGraphicFramePr>
            <a:graphicFrameLocks noChangeAspect="1"/>
          </p:cNvGraphicFramePr>
          <p:nvPr/>
        </p:nvGraphicFramePr>
        <p:xfrm>
          <a:off x="7620000" y="4114800"/>
          <a:ext cx="527050" cy="576263"/>
        </p:xfrm>
        <a:graphic>
          <a:graphicData uri="http://schemas.openxmlformats.org/presentationml/2006/ole">
            <p:oleObj spid="_x0000_s43029" name="CS ChemDraw Drawing" r:id="rId19" imgW="526724" imgH="575733" progId="ChemDraw.Document.6.0">
              <p:embed/>
            </p:oleObj>
          </a:graphicData>
        </a:graphic>
      </p:graphicFrame>
      <p:graphicFrame>
        <p:nvGraphicFramePr>
          <p:cNvPr id="43030" name="Object 22"/>
          <p:cNvGraphicFramePr>
            <a:graphicFrameLocks noChangeAspect="1"/>
          </p:cNvGraphicFramePr>
          <p:nvPr/>
        </p:nvGraphicFramePr>
        <p:xfrm>
          <a:off x="3886200" y="2286000"/>
          <a:ext cx="1071563" cy="147637"/>
        </p:xfrm>
        <a:graphic>
          <a:graphicData uri="http://schemas.openxmlformats.org/presentationml/2006/ole">
            <p:oleObj spid="_x0000_s43030" name="CS ChemDraw Drawing" r:id="rId20" imgW="1072233" imgH="147246" progId="ChemDraw.Document.6.0">
              <p:embed/>
            </p:oleObj>
          </a:graphicData>
        </a:graphic>
      </p:graphicFrame>
      <p:graphicFrame>
        <p:nvGraphicFramePr>
          <p:cNvPr id="43031" name="Object 23"/>
          <p:cNvGraphicFramePr>
            <a:graphicFrameLocks noChangeAspect="1"/>
          </p:cNvGraphicFramePr>
          <p:nvPr/>
        </p:nvGraphicFramePr>
        <p:xfrm>
          <a:off x="7848600" y="3048000"/>
          <a:ext cx="212725" cy="747713"/>
        </p:xfrm>
        <a:graphic>
          <a:graphicData uri="http://schemas.openxmlformats.org/presentationml/2006/ole">
            <p:oleObj spid="_x0000_s43031" name="CS ChemDraw Drawing" r:id="rId21" imgW="213268" imgH="748012" progId="ChemDraw.Document.6.0">
              <p:embed/>
            </p:oleObj>
          </a:graphicData>
        </a:graphic>
      </p:graphicFrame>
      <p:graphicFrame>
        <p:nvGraphicFramePr>
          <p:cNvPr id="43033" name="Object 25"/>
          <p:cNvGraphicFramePr>
            <a:graphicFrameLocks noChangeAspect="1"/>
          </p:cNvGraphicFramePr>
          <p:nvPr/>
        </p:nvGraphicFramePr>
        <p:xfrm>
          <a:off x="4343400" y="5334000"/>
          <a:ext cx="1011237" cy="263525"/>
        </p:xfrm>
        <a:graphic>
          <a:graphicData uri="http://schemas.openxmlformats.org/presentationml/2006/ole">
            <p:oleObj spid="_x0000_s43033" name="CS ChemDraw Drawing" r:id="rId22" imgW="1011457" imgH="263203" progId="ChemDraw.Document.6.0">
              <p:embed/>
            </p:oleObj>
          </a:graphicData>
        </a:graphic>
      </p:graphicFrame>
      <p:graphicFrame>
        <p:nvGraphicFramePr>
          <p:cNvPr id="43034" name="Object 26"/>
          <p:cNvGraphicFramePr>
            <a:graphicFrameLocks noChangeAspect="1"/>
          </p:cNvGraphicFramePr>
          <p:nvPr/>
        </p:nvGraphicFramePr>
        <p:xfrm>
          <a:off x="228600" y="5486400"/>
          <a:ext cx="2749550" cy="1193800"/>
        </p:xfrm>
        <a:graphic>
          <a:graphicData uri="http://schemas.openxmlformats.org/presentationml/2006/ole">
            <p:oleObj spid="_x0000_s43034" name="CS ChemDraw Drawing" r:id="rId23" imgW="2748909" imgH="1193064" progId="ChemDraw.Document.6.0">
              <p:embed/>
            </p:oleObj>
          </a:graphicData>
        </a:graphic>
      </p:graphicFrame>
      <p:graphicFrame>
        <p:nvGraphicFramePr>
          <p:cNvPr id="43035" name="Object 27"/>
          <p:cNvGraphicFramePr>
            <a:graphicFrameLocks noChangeAspect="1"/>
          </p:cNvGraphicFramePr>
          <p:nvPr/>
        </p:nvGraphicFramePr>
        <p:xfrm>
          <a:off x="1143000" y="4876800"/>
          <a:ext cx="411163" cy="820737"/>
        </p:xfrm>
        <a:graphic>
          <a:graphicData uri="http://schemas.openxmlformats.org/presentationml/2006/ole">
            <p:oleObj spid="_x0000_s43035" name="CS ChemDraw Drawing" r:id="rId24" imgW="411066" imgH="821267" progId="ChemDraw.Document.6.0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30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3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30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30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3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30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30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43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430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430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430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43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430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430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43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43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43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43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1" dur="500"/>
                                        <p:tgtEl>
                                          <p:spTgt spid="43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6" dur="500"/>
                                        <p:tgtEl>
                                          <p:spTgt spid="43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1" dur="500"/>
                                        <p:tgtEl>
                                          <p:spTgt spid="43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43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43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Disadvantage of Boot’s process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Large number of steps</a:t>
            </a:r>
          </a:p>
          <a:p>
            <a:r>
              <a:rPr lang="en-US" dirty="0" smtClean="0"/>
              <a:t>Large number of side products in each step.</a:t>
            </a:r>
          </a:p>
          <a:p>
            <a:r>
              <a:rPr lang="en-US" dirty="0" smtClean="0"/>
              <a:t>Poor Atom Economy</a:t>
            </a:r>
          </a:p>
          <a:p>
            <a:r>
              <a:rPr lang="en-US" dirty="0" smtClean="0"/>
              <a:t>Product is a Racemic mixture of </a:t>
            </a:r>
            <a:r>
              <a:rPr lang="en-US" i="1" dirty="0" smtClean="0"/>
              <a:t>S</a:t>
            </a:r>
            <a:r>
              <a:rPr lang="en-US" dirty="0" smtClean="0"/>
              <a:t>-Ibuprofen and </a:t>
            </a:r>
            <a:r>
              <a:rPr lang="en-US" i="1" dirty="0" smtClean="0"/>
              <a:t>R</a:t>
            </a:r>
            <a:r>
              <a:rPr lang="en-US" dirty="0" smtClean="0"/>
              <a:t>-Ibuprofen. That means 50% of the product remains biologically less useful or active.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7772400" cy="73183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Greener synthesis than Boot:</a:t>
            </a:r>
            <a:br>
              <a:rPr lang="en-US" dirty="0" smtClean="0"/>
            </a:br>
            <a:r>
              <a:rPr lang="en-US" b="1" dirty="0" smtClean="0"/>
              <a:t>The Boots</a:t>
            </a:r>
            <a:r>
              <a:rPr lang="en-US" dirty="0" smtClean="0"/>
              <a:t>-</a:t>
            </a:r>
            <a:r>
              <a:rPr lang="en-US" b="1" dirty="0" smtClean="0"/>
              <a:t>Hoechst</a:t>
            </a:r>
            <a:r>
              <a:rPr lang="en-US" dirty="0" smtClean="0"/>
              <a:t>-</a:t>
            </a:r>
            <a:r>
              <a:rPr lang="en-US" b="1" dirty="0" smtClean="0"/>
              <a:t>Celanese </a:t>
            </a:r>
            <a:br>
              <a:rPr lang="en-US" b="1" dirty="0" smtClean="0"/>
            </a:br>
            <a:endParaRPr lang="en-US" dirty="0"/>
          </a:p>
        </p:txBody>
      </p:sp>
      <p:graphicFrame>
        <p:nvGraphicFramePr>
          <p:cNvPr id="39938" name="Object 2"/>
          <p:cNvGraphicFramePr>
            <a:graphicFrameLocks noChangeAspect="1"/>
          </p:cNvGraphicFramePr>
          <p:nvPr/>
        </p:nvGraphicFramePr>
        <p:xfrm>
          <a:off x="609600" y="1828800"/>
          <a:ext cx="1701800" cy="817563"/>
        </p:xfrm>
        <a:graphic>
          <a:graphicData uri="http://schemas.openxmlformats.org/presentationml/2006/ole">
            <p:oleObj spid="_x0000_s39938" name="CS ChemDraw Drawing" r:id="rId3" imgW="1702092" imgH="817954" progId="ChemDraw.Document.6.0">
              <p:embed/>
            </p:oleObj>
          </a:graphicData>
        </a:graphic>
      </p:graphicFrame>
      <p:graphicFrame>
        <p:nvGraphicFramePr>
          <p:cNvPr id="39939" name="Object 3"/>
          <p:cNvGraphicFramePr>
            <a:graphicFrameLocks noChangeAspect="1"/>
          </p:cNvGraphicFramePr>
          <p:nvPr/>
        </p:nvGraphicFramePr>
        <p:xfrm>
          <a:off x="2590800" y="1828800"/>
          <a:ext cx="1370013" cy="1143000"/>
        </p:xfrm>
        <a:graphic>
          <a:graphicData uri="http://schemas.openxmlformats.org/presentationml/2006/ole">
            <p:oleObj spid="_x0000_s39939" name="CS ChemDraw Drawing" r:id="rId4" imgW="1369850" imgH="1142632" progId="ChemDraw.Document.6.0">
              <p:embed/>
            </p:oleObj>
          </a:graphicData>
        </a:graphic>
      </p:graphicFrame>
      <p:graphicFrame>
        <p:nvGraphicFramePr>
          <p:cNvPr id="39940" name="Object 4"/>
          <p:cNvGraphicFramePr>
            <a:graphicFrameLocks noChangeAspect="1"/>
          </p:cNvGraphicFramePr>
          <p:nvPr/>
        </p:nvGraphicFramePr>
        <p:xfrm>
          <a:off x="4267200" y="1676400"/>
          <a:ext cx="2359025" cy="1239837"/>
        </p:xfrm>
        <a:graphic>
          <a:graphicData uri="http://schemas.openxmlformats.org/presentationml/2006/ole">
            <p:oleObj spid="_x0000_s39940" name="CS ChemDraw Drawing" r:id="rId5" imgW="2358839" imgH="1240183" progId="ChemDraw.Document.6.0">
              <p:embed/>
            </p:oleObj>
          </a:graphicData>
        </a:graphic>
      </p:graphicFrame>
      <p:graphicFrame>
        <p:nvGraphicFramePr>
          <p:cNvPr id="39941" name="Object 5"/>
          <p:cNvGraphicFramePr>
            <a:graphicFrameLocks noChangeAspect="1"/>
          </p:cNvGraphicFramePr>
          <p:nvPr/>
        </p:nvGraphicFramePr>
        <p:xfrm>
          <a:off x="6934200" y="1752600"/>
          <a:ext cx="1204913" cy="738187"/>
        </p:xfrm>
        <a:graphic>
          <a:graphicData uri="http://schemas.openxmlformats.org/presentationml/2006/ole">
            <p:oleObj spid="_x0000_s39941" name="CS ChemDraw Drawing" r:id="rId6" imgW="1205203" imgH="738809" progId="ChemDraw.Document.6.0">
              <p:embed/>
            </p:oleObj>
          </a:graphicData>
        </a:graphic>
      </p:graphicFrame>
      <p:graphicFrame>
        <p:nvGraphicFramePr>
          <p:cNvPr id="39942" name="Object 6"/>
          <p:cNvGraphicFramePr>
            <a:graphicFrameLocks noChangeAspect="1"/>
          </p:cNvGraphicFramePr>
          <p:nvPr/>
        </p:nvGraphicFramePr>
        <p:xfrm>
          <a:off x="1143000" y="3733800"/>
          <a:ext cx="1443037" cy="487363"/>
        </p:xfrm>
        <a:graphic>
          <a:graphicData uri="http://schemas.openxmlformats.org/presentationml/2006/ole">
            <p:oleObj spid="_x0000_s39942" name="CS ChemDraw Drawing" r:id="rId7" imgW="1442781" imgH="487386" progId="ChemDraw.Document.6.0">
              <p:embed/>
            </p:oleObj>
          </a:graphicData>
        </a:graphic>
      </p:graphicFrame>
      <p:graphicFrame>
        <p:nvGraphicFramePr>
          <p:cNvPr id="39943" name="Object 7"/>
          <p:cNvGraphicFramePr>
            <a:graphicFrameLocks noChangeAspect="1"/>
          </p:cNvGraphicFramePr>
          <p:nvPr/>
        </p:nvGraphicFramePr>
        <p:xfrm>
          <a:off x="2743200" y="3581400"/>
          <a:ext cx="2359025" cy="1241425"/>
        </p:xfrm>
        <a:graphic>
          <a:graphicData uri="http://schemas.openxmlformats.org/presentationml/2006/ole">
            <p:oleObj spid="_x0000_s39943" name="CS ChemDraw Drawing" r:id="rId8" imgW="2358471" imgH="1241655" progId="ChemDraw.Document.6.0">
              <p:embed/>
            </p:oleObj>
          </a:graphicData>
        </a:graphic>
      </p:graphicFrame>
      <p:sp>
        <p:nvSpPr>
          <p:cNvPr id="10" name="Rectangle 9"/>
          <p:cNvSpPr/>
          <p:nvPr/>
        </p:nvSpPr>
        <p:spPr>
          <a:xfrm>
            <a:off x="5867400" y="3733800"/>
            <a:ext cx="10933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No Waste</a:t>
            </a:r>
            <a:endParaRPr lang="en-US" dirty="0"/>
          </a:p>
        </p:txBody>
      </p:sp>
      <p:graphicFrame>
        <p:nvGraphicFramePr>
          <p:cNvPr id="39944" name="Object 8"/>
          <p:cNvGraphicFramePr>
            <a:graphicFrameLocks noChangeAspect="1"/>
          </p:cNvGraphicFramePr>
          <p:nvPr/>
        </p:nvGraphicFramePr>
        <p:xfrm>
          <a:off x="1219200" y="5334000"/>
          <a:ext cx="1416050" cy="538163"/>
        </p:xfrm>
        <a:graphic>
          <a:graphicData uri="http://schemas.openxmlformats.org/presentationml/2006/ole">
            <p:oleObj spid="_x0000_s39944" name="CS ChemDraw Drawing" r:id="rId9" imgW="1415524" imgH="537449" progId="ChemDraw.Document.6.0">
              <p:embed/>
            </p:oleObj>
          </a:graphicData>
        </a:graphic>
      </p:graphicFrame>
      <p:graphicFrame>
        <p:nvGraphicFramePr>
          <p:cNvPr id="39945" name="Object 9"/>
          <p:cNvGraphicFramePr>
            <a:graphicFrameLocks noChangeAspect="1"/>
          </p:cNvGraphicFramePr>
          <p:nvPr/>
        </p:nvGraphicFramePr>
        <p:xfrm>
          <a:off x="3124200" y="5105400"/>
          <a:ext cx="2405063" cy="1431925"/>
        </p:xfrm>
        <a:graphic>
          <a:graphicData uri="http://schemas.openxmlformats.org/presentationml/2006/ole">
            <p:oleObj spid="_x0000_s39945" name="CS ChemDraw Drawing" r:id="rId10" imgW="2404513" imgH="1431971" progId="ChemDraw.Document.6.0">
              <p:embed/>
            </p:oleObj>
          </a:graphicData>
        </a:graphic>
      </p:graphicFrame>
      <p:sp>
        <p:nvSpPr>
          <p:cNvPr id="13" name="Rectangle 12"/>
          <p:cNvSpPr/>
          <p:nvPr/>
        </p:nvSpPr>
        <p:spPr>
          <a:xfrm>
            <a:off x="6019800" y="5410200"/>
            <a:ext cx="10933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No Waste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Synthesis of </a:t>
            </a:r>
            <a:r>
              <a:rPr lang="en-US" i="1" dirty="0" smtClean="0"/>
              <a:t>S</a:t>
            </a:r>
            <a:r>
              <a:rPr lang="en-US" dirty="0" smtClean="0"/>
              <a:t>-Ibuprofen</a:t>
            </a:r>
            <a:endParaRPr lang="en-US" dirty="0"/>
          </a:p>
        </p:txBody>
      </p:sp>
      <p:graphicFrame>
        <p:nvGraphicFramePr>
          <p:cNvPr id="40962" name="Object 2"/>
          <p:cNvGraphicFramePr>
            <a:graphicFrameLocks noChangeAspect="1"/>
          </p:cNvGraphicFramePr>
          <p:nvPr/>
        </p:nvGraphicFramePr>
        <p:xfrm>
          <a:off x="609600" y="1371600"/>
          <a:ext cx="2405063" cy="1431925"/>
        </p:xfrm>
        <a:graphic>
          <a:graphicData uri="http://schemas.openxmlformats.org/presentationml/2006/ole">
            <p:oleObj spid="_x0000_s40962" name="CS ChemDraw Drawing" r:id="rId3" imgW="2404513" imgH="1431971" progId="ChemDraw.Document.6.0">
              <p:embed/>
            </p:oleObj>
          </a:graphicData>
        </a:graphic>
      </p:graphicFrame>
      <p:graphicFrame>
        <p:nvGraphicFramePr>
          <p:cNvPr id="40963" name="Object 3"/>
          <p:cNvGraphicFramePr>
            <a:graphicFrameLocks noChangeAspect="1"/>
          </p:cNvGraphicFramePr>
          <p:nvPr/>
        </p:nvGraphicFramePr>
        <p:xfrm>
          <a:off x="4495800" y="1371600"/>
          <a:ext cx="2860675" cy="1431925"/>
        </p:xfrm>
        <a:graphic>
          <a:graphicData uri="http://schemas.openxmlformats.org/presentationml/2006/ole">
            <p:oleObj spid="_x0000_s40963" name="CS ChemDraw Drawing" r:id="rId4" imgW="2860147" imgH="1431971" progId="ChemDraw.Document.6.0">
              <p:embed/>
            </p:oleObj>
          </a:graphicData>
        </a:graphic>
      </p:graphicFrame>
      <p:graphicFrame>
        <p:nvGraphicFramePr>
          <p:cNvPr id="40964" name="Object 4"/>
          <p:cNvGraphicFramePr>
            <a:graphicFrameLocks noChangeAspect="1"/>
          </p:cNvGraphicFramePr>
          <p:nvPr/>
        </p:nvGraphicFramePr>
        <p:xfrm>
          <a:off x="3124200" y="1600200"/>
          <a:ext cx="1166813" cy="892175"/>
        </p:xfrm>
        <a:graphic>
          <a:graphicData uri="http://schemas.openxmlformats.org/presentationml/2006/ole">
            <p:oleObj spid="_x0000_s40964" name="CS ChemDraw Drawing" r:id="rId5" imgW="1166896" imgH="892681" progId="ChemDraw.Document.6.0">
              <p:embed/>
            </p:oleObj>
          </a:graphicData>
        </a:graphic>
      </p:graphicFrame>
      <p:sp>
        <p:nvSpPr>
          <p:cNvPr id="7" name="Rectangle 6"/>
          <p:cNvSpPr/>
          <p:nvPr/>
        </p:nvSpPr>
        <p:spPr>
          <a:xfrm>
            <a:off x="7620000" y="1828800"/>
            <a:ext cx="10933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No Waste</a:t>
            </a:r>
            <a:endParaRPr lang="en-US" dirty="0"/>
          </a:p>
        </p:txBody>
      </p:sp>
      <p:graphicFrame>
        <p:nvGraphicFramePr>
          <p:cNvPr id="40965" name="Object 5"/>
          <p:cNvGraphicFramePr>
            <a:graphicFrameLocks noChangeAspect="1"/>
          </p:cNvGraphicFramePr>
          <p:nvPr/>
        </p:nvGraphicFramePr>
        <p:xfrm>
          <a:off x="4495800" y="3124200"/>
          <a:ext cx="3092450" cy="1430337"/>
        </p:xfrm>
        <a:graphic>
          <a:graphicData uri="http://schemas.openxmlformats.org/presentationml/2006/ole">
            <p:oleObj spid="_x0000_s40965" name="CS ChemDraw Drawing" r:id="rId6" imgW="3091832" imgH="1430867" progId="ChemDraw.Document.6.0">
              <p:embed/>
            </p:oleObj>
          </a:graphicData>
        </a:graphic>
      </p:graphicFrame>
      <p:graphicFrame>
        <p:nvGraphicFramePr>
          <p:cNvPr id="40966" name="Object 6"/>
          <p:cNvGraphicFramePr>
            <a:graphicFrameLocks noChangeAspect="1"/>
          </p:cNvGraphicFramePr>
          <p:nvPr/>
        </p:nvGraphicFramePr>
        <p:xfrm>
          <a:off x="3886200" y="3962400"/>
          <a:ext cx="1135063" cy="1000125"/>
        </p:xfrm>
        <a:graphic>
          <a:graphicData uri="http://schemas.openxmlformats.org/presentationml/2006/ole">
            <p:oleObj spid="_x0000_s40966" name="CS ChemDraw Drawing" r:id="rId7" imgW="1135219" imgH="1000907" progId="ChemDraw.Document.6.0">
              <p:embed/>
            </p:oleObj>
          </a:graphicData>
        </a:graphic>
      </p:graphicFrame>
      <p:graphicFrame>
        <p:nvGraphicFramePr>
          <p:cNvPr id="40967" name="Object 7"/>
          <p:cNvGraphicFramePr>
            <a:graphicFrameLocks noChangeAspect="1"/>
          </p:cNvGraphicFramePr>
          <p:nvPr/>
        </p:nvGraphicFramePr>
        <p:xfrm>
          <a:off x="1295400" y="3581400"/>
          <a:ext cx="2495550" cy="1430337"/>
        </p:xfrm>
        <a:graphic>
          <a:graphicData uri="http://schemas.openxmlformats.org/presentationml/2006/ole">
            <p:oleObj spid="_x0000_s40967" name="CS ChemDraw Drawing" r:id="rId8" imgW="2495861" imgH="1430867" progId="ChemDraw.Document.6.0">
              <p:embed/>
            </p:oleObj>
          </a:graphicData>
        </a:graphic>
      </p:graphicFrame>
      <p:graphicFrame>
        <p:nvGraphicFramePr>
          <p:cNvPr id="40968" name="Object 8"/>
          <p:cNvGraphicFramePr>
            <a:graphicFrameLocks noChangeAspect="1"/>
          </p:cNvGraphicFramePr>
          <p:nvPr/>
        </p:nvGraphicFramePr>
        <p:xfrm>
          <a:off x="1066800" y="4303713"/>
          <a:ext cx="2833687" cy="2554287"/>
        </p:xfrm>
        <a:graphic>
          <a:graphicData uri="http://schemas.openxmlformats.org/presentationml/2006/ole">
            <p:oleObj spid="_x0000_s40968" name="CS ChemDraw Drawing" r:id="rId9" imgW="2833995" imgH="2553988" progId="ChemDraw.Document.6.0">
              <p:embed/>
            </p:oleObj>
          </a:graphicData>
        </a:graphic>
      </p:graphicFrame>
      <p:graphicFrame>
        <p:nvGraphicFramePr>
          <p:cNvPr id="40969" name="Object 9"/>
          <p:cNvGraphicFramePr>
            <a:graphicFrameLocks noChangeAspect="1"/>
          </p:cNvGraphicFramePr>
          <p:nvPr/>
        </p:nvGraphicFramePr>
        <p:xfrm>
          <a:off x="4648200" y="3200400"/>
          <a:ext cx="3186113" cy="3175000"/>
        </p:xfrm>
        <a:graphic>
          <a:graphicData uri="http://schemas.openxmlformats.org/presentationml/2006/ole">
            <p:oleObj spid="_x0000_s40969" name="CS ChemDraw Drawing" r:id="rId10" imgW="3186127" imgH="3174264" progId="ChemDraw.Document.6.0">
              <p:embed/>
            </p:oleObj>
          </a:graphicData>
        </a:graphic>
      </p:graphicFrame>
      <p:sp>
        <p:nvSpPr>
          <p:cNvPr id="13" name="Rectangle 12"/>
          <p:cNvSpPr/>
          <p:nvPr/>
        </p:nvSpPr>
        <p:spPr>
          <a:xfrm>
            <a:off x="6915505" y="5867400"/>
            <a:ext cx="175240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 smtClean="0"/>
              <a:t>Candida rugosa </a:t>
            </a:r>
          </a:p>
          <a:p>
            <a:r>
              <a:rPr lang="en-US" dirty="0" smtClean="0"/>
              <a:t>lipase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3810000" y="5562600"/>
            <a:ext cx="10933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No Waste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5105400" y="2667000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+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571</TotalTime>
  <Words>199</Words>
  <Application>Microsoft Office PowerPoint</Application>
  <PresentationFormat>On-screen Show (4:3)</PresentationFormat>
  <Paragraphs>29</Paragraphs>
  <Slides>8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0" baseType="lpstr">
      <vt:lpstr>Office Theme</vt:lpstr>
      <vt:lpstr>CS ChemDraw Drawing</vt:lpstr>
      <vt:lpstr>Slide 1</vt:lpstr>
      <vt:lpstr>Ibuprofen</vt:lpstr>
      <vt:lpstr>The Boot’s synthesis</vt:lpstr>
      <vt:lpstr>The Boot’s Synthesis (Cont..)</vt:lpstr>
      <vt:lpstr>Mechanism</vt:lpstr>
      <vt:lpstr>Disadvantage of Boot’s process</vt:lpstr>
      <vt:lpstr>Greener synthesis than Boot: The Boots-Hoechst-Celanese  </vt:lpstr>
      <vt:lpstr>The Synthesis of S-Ibuprofen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ABIR</dc:creator>
  <cp:lastModifiedBy>ABIR</cp:lastModifiedBy>
  <cp:revision>44</cp:revision>
  <dcterms:created xsi:type="dcterms:W3CDTF">2006-08-16T00:00:00Z</dcterms:created>
  <dcterms:modified xsi:type="dcterms:W3CDTF">2023-09-15T04:27:13Z</dcterms:modified>
</cp:coreProperties>
</file>