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6" r:id="rId3"/>
    <p:sldId id="266" r:id="rId4"/>
    <p:sldId id="267" r:id="rId5"/>
    <p:sldId id="268" r:id="rId6"/>
    <p:sldId id="269" r:id="rId7"/>
    <p:sldId id="270" r:id="rId8"/>
    <p:sldId id="271" r:id="rId9"/>
    <p:sldId id="272" r:id="rId10"/>
    <p:sldId id="273" r:id="rId11"/>
    <p:sldId id="274" r:id="rId12"/>
    <p:sldId id="275" r:id="rId13"/>
    <p:sldId id="258" r:id="rId14"/>
    <p:sldId id="259" r:id="rId15"/>
    <p:sldId id="260" r:id="rId16"/>
    <p:sldId id="261" r:id="rId17"/>
    <p:sldId id="262" r:id="rId18"/>
    <p:sldId id="263" r:id="rId19"/>
    <p:sldId id="26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71" autoAdjust="0"/>
    <p:restoredTop sz="94660"/>
  </p:normalViewPr>
  <p:slideViewPr>
    <p:cSldViewPr>
      <p:cViewPr varScale="1">
        <p:scale>
          <a:sx n="69" d="100"/>
          <a:sy n="69" d="100"/>
        </p:scale>
        <p:origin x="-113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20.emf"/><Relationship Id="rId18" Type="http://schemas.openxmlformats.org/officeDocument/2006/relationships/image" Target="../media/image25.emf"/><Relationship Id="rId3" Type="http://schemas.openxmlformats.org/officeDocument/2006/relationships/image" Target="../media/image10.emf"/><Relationship Id="rId7" Type="http://schemas.openxmlformats.org/officeDocument/2006/relationships/image" Target="../media/image14.emf"/><Relationship Id="rId12" Type="http://schemas.openxmlformats.org/officeDocument/2006/relationships/image" Target="../media/image19.emf"/><Relationship Id="rId17" Type="http://schemas.openxmlformats.org/officeDocument/2006/relationships/image" Target="../media/image24.emf"/><Relationship Id="rId2" Type="http://schemas.openxmlformats.org/officeDocument/2006/relationships/image" Target="../media/image9.emf"/><Relationship Id="rId16" Type="http://schemas.openxmlformats.org/officeDocument/2006/relationships/image" Target="../media/image23.emf"/><Relationship Id="rId20" Type="http://schemas.openxmlformats.org/officeDocument/2006/relationships/image" Target="../media/image27.emf"/><Relationship Id="rId1" Type="http://schemas.openxmlformats.org/officeDocument/2006/relationships/image" Target="../media/image8.emf"/><Relationship Id="rId6" Type="http://schemas.openxmlformats.org/officeDocument/2006/relationships/image" Target="../media/image13.emf"/><Relationship Id="rId11" Type="http://schemas.openxmlformats.org/officeDocument/2006/relationships/image" Target="../media/image18.emf"/><Relationship Id="rId5" Type="http://schemas.openxmlformats.org/officeDocument/2006/relationships/image" Target="../media/image12.emf"/><Relationship Id="rId15" Type="http://schemas.openxmlformats.org/officeDocument/2006/relationships/image" Target="../media/image22.emf"/><Relationship Id="rId10" Type="http://schemas.openxmlformats.org/officeDocument/2006/relationships/image" Target="../media/image17.emf"/><Relationship Id="rId19" Type="http://schemas.openxmlformats.org/officeDocument/2006/relationships/image" Target="../media/image26.emf"/><Relationship Id="rId4" Type="http://schemas.openxmlformats.org/officeDocument/2006/relationships/image" Target="../media/image11.emf"/><Relationship Id="rId9" Type="http://schemas.openxmlformats.org/officeDocument/2006/relationships/image" Target="../media/image16.emf"/><Relationship Id="rId14"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31.emf"/><Relationship Id="rId7" Type="http://schemas.openxmlformats.org/officeDocument/2006/relationships/image" Target="../media/image35.emf"/><Relationship Id="rId12" Type="http://schemas.openxmlformats.org/officeDocument/2006/relationships/image" Target="../media/image40.emf"/><Relationship Id="rId2" Type="http://schemas.openxmlformats.org/officeDocument/2006/relationships/image" Target="../media/image30.emf"/><Relationship Id="rId1" Type="http://schemas.openxmlformats.org/officeDocument/2006/relationships/image" Target="../media/image29.emf"/><Relationship Id="rId6" Type="http://schemas.openxmlformats.org/officeDocument/2006/relationships/image" Target="../media/image34.emf"/><Relationship Id="rId11" Type="http://schemas.openxmlformats.org/officeDocument/2006/relationships/image" Target="../media/image39.emf"/><Relationship Id="rId5" Type="http://schemas.openxmlformats.org/officeDocument/2006/relationships/image" Target="../media/image33.emf"/><Relationship Id="rId10" Type="http://schemas.openxmlformats.org/officeDocument/2006/relationships/image" Target="../media/image38.emf"/><Relationship Id="rId4" Type="http://schemas.openxmlformats.org/officeDocument/2006/relationships/image" Target="../media/image32.emf"/><Relationship Id="rId9" Type="http://schemas.openxmlformats.org/officeDocument/2006/relationships/image" Target="../media/image37.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image" Target="../media/image46.emf"/><Relationship Id="rId7" Type="http://schemas.openxmlformats.org/officeDocument/2006/relationships/image" Target="../media/image50.emf"/><Relationship Id="rId2" Type="http://schemas.openxmlformats.org/officeDocument/2006/relationships/image" Target="../media/image45.emf"/><Relationship Id="rId1" Type="http://schemas.openxmlformats.org/officeDocument/2006/relationships/image" Target="../media/image44.emf"/><Relationship Id="rId6" Type="http://schemas.openxmlformats.org/officeDocument/2006/relationships/image" Target="../media/image49.emf"/><Relationship Id="rId11" Type="http://schemas.openxmlformats.org/officeDocument/2006/relationships/image" Target="../media/image54.emf"/><Relationship Id="rId5" Type="http://schemas.openxmlformats.org/officeDocument/2006/relationships/image" Target="../media/image48.emf"/><Relationship Id="rId10" Type="http://schemas.openxmlformats.org/officeDocument/2006/relationships/image" Target="../media/image53.emf"/><Relationship Id="rId4" Type="http://schemas.openxmlformats.org/officeDocument/2006/relationships/image" Target="../media/image47.emf"/><Relationship Id="rId9" Type="http://schemas.openxmlformats.org/officeDocument/2006/relationships/image" Target="../media/image52.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image" Target="../media/image56.emf"/><Relationship Id="rId7" Type="http://schemas.openxmlformats.org/officeDocument/2006/relationships/image" Target="../media/image60.emf"/><Relationship Id="rId2" Type="http://schemas.openxmlformats.org/officeDocument/2006/relationships/image" Target="../media/image55.emf"/><Relationship Id="rId1" Type="http://schemas.openxmlformats.org/officeDocument/2006/relationships/image" Target="../media/image53.emf"/><Relationship Id="rId6" Type="http://schemas.openxmlformats.org/officeDocument/2006/relationships/image" Target="../media/image59.emf"/><Relationship Id="rId5" Type="http://schemas.openxmlformats.org/officeDocument/2006/relationships/image" Target="../media/image58.emf"/><Relationship Id="rId10" Type="http://schemas.openxmlformats.org/officeDocument/2006/relationships/image" Target="../media/image63.emf"/><Relationship Id="rId4" Type="http://schemas.openxmlformats.org/officeDocument/2006/relationships/image" Target="../media/image57.emf"/><Relationship Id="rId9" Type="http://schemas.openxmlformats.org/officeDocument/2006/relationships/image" Target="../media/image62.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71.emf"/><Relationship Id="rId13" Type="http://schemas.openxmlformats.org/officeDocument/2006/relationships/image" Target="../media/image76.emf"/><Relationship Id="rId18" Type="http://schemas.openxmlformats.org/officeDocument/2006/relationships/image" Target="../media/image81.emf"/><Relationship Id="rId3" Type="http://schemas.openxmlformats.org/officeDocument/2006/relationships/image" Target="../media/image66.emf"/><Relationship Id="rId21" Type="http://schemas.openxmlformats.org/officeDocument/2006/relationships/image" Target="../media/image83.emf"/><Relationship Id="rId7" Type="http://schemas.openxmlformats.org/officeDocument/2006/relationships/image" Target="../media/image70.emf"/><Relationship Id="rId12" Type="http://schemas.openxmlformats.org/officeDocument/2006/relationships/image" Target="../media/image75.emf"/><Relationship Id="rId17" Type="http://schemas.openxmlformats.org/officeDocument/2006/relationships/image" Target="../media/image80.emf"/><Relationship Id="rId2" Type="http://schemas.openxmlformats.org/officeDocument/2006/relationships/image" Target="../media/image65.emf"/><Relationship Id="rId16" Type="http://schemas.openxmlformats.org/officeDocument/2006/relationships/image" Target="../media/image79.emf"/><Relationship Id="rId20" Type="http://schemas.openxmlformats.org/officeDocument/2006/relationships/image" Target="../media/image62.emf"/><Relationship Id="rId1" Type="http://schemas.openxmlformats.org/officeDocument/2006/relationships/image" Target="../media/image64.emf"/><Relationship Id="rId6" Type="http://schemas.openxmlformats.org/officeDocument/2006/relationships/image" Target="../media/image69.emf"/><Relationship Id="rId11" Type="http://schemas.openxmlformats.org/officeDocument/2006/relationships/image" Target="../media/image74.emf"/><Relationship Id="rId5" Type="http://schemas.openxmlformats.org/officeDocument/2006/relationships/image" Target="../media/image68.emf"/><Relationship Id="rId15" Type="http://schemas.openxmlformats.org/officeDocument/2006/relationships/image" Target="../media/image78.emf"/><Relationship Id="rId10" Type="http://schemas.openxmlformats.org/officeDocument/2006/relationships/image" Target="../media/image73.emf"/><Relationship Id="rId19" Type="http://schemas.openxmlformats.org/officeDocument/2006/relationships/image" Target="../media/image82.emf"/><Relationship Id="rId4" Type="http://schemas.openxmlformats.org/officeDocument/2006/relationships/image" Target="../media/image67.emf"/><Relationship Id="rId9" Type="http://schemas.openxmlformats.org/officeDocument/2006/relationships/image" Target="../media/image72.emf"/><Relationship Id="rId14" Type="http://schemas.openxmlformats.org/officeDocument/2006/relationships/image" Target="../media/image77.e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91.emf"/><Relationship Id="rId3" Type="http://schemas.openxmlformats.org/officeDocument/2006/relationships/image" Target="../media/image86.emf"/><Relationship Id="rId7" Type="http://schemas.openxmlformats.org/officeDocument/2006/relationships/image" Target="../media/image90.emf"/><Relationship Id="rId2" Type="http://schemas.openxmlformats.org/officeDocument/2006/relationships/image" Target="../media/image85.emf"/><Relationship Id="rId1" Type="http://schemas.openxmlformats.org/officeDocument/2006/relationships/image" Target="../media/image84.emf"/><Relationship Id="rId6" Type="http://schemas.openxmlformats.org/officeDocument/2006/relationships/image" Target="../media/image89.emf"/><Relationship Id="rId5" Type="http://schemas.openxmlformats.org/officeDocument/2006/relationships/image" Target="../media/image88.emf"/><Relationship Id="rId4" Type="http://schemas.openxmlformats.org/officeDocument/2006/relationships/image" Target="../media/image87.e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image" Target="../media/image93.emf"/><Relationship Id="rId1" Type="http://schemas.openxmlformats.org/officeDocument/2006/relationships/image" Target="../media/image92.emf"/><Relationship Id="rId6" Type="http://schemas.openxmlformats.org/officeDocument/2006/relationships/image" Target="../media/image97.emf"/><Relationship Id="rId5" Type="http://schemas.openxmlformats.org/officeDocument/2006/relationships/image" Target="../media/image96.emf"/><Relationship Id="rId4" Type="http://schemas.openxmlformats.org/officeDocument/2006/relationships/image" Target="../media/image9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11.bin"/><Relationship Id="rId18" Type="http://schemas.openxmlformats.org/officeDocument/2006/relationships/oleObject" Target="../embeddings/oleObject16.bin"/><Relationship Id="rId3" Type="http://schemas.openxmlformats.org/officeDocument/2006/relationships/oleObject" Target="../embeddings/oleObject1.bin"/><Relationship Id="rId21" Type="http://schemas.openxmlformats.org/officeDocument/2006/relationships/oleObject" Target="../embeddings/oleObject19.bin"/><Relationship Id="rId7" Type="http://schemas.openxmlformats.org/officeDocument/2006/relationships/oleObject" Target="../embeddings/oleObject5.bin"/><Relationship Id="rId12" Type="http://schemas.openxmlformats.org/officeDocument/2006/relationships/oleObject" Target="../embeddings/oleObject10.bin"/><Relationship Id="rId17" Type="http://schemas.openxmlformats.org/officeDocument/2006/relationships/oleObject" Target="../embeddings/oleObject15.bin"/><Relationship Id="rId2" Type="http://schemas.openxmlformats.org/officeDocument/2006/relationships/slideLayout" Target="../slideLayouts/slideLayout2.xml"/><Relationship Id="rId16" Type="http://schemas.openxmlformats.org/officeDocument/2006/relationships/oleObject" Target="../embeddings/oleObject14.bin"/><Relationship Id="rId20" Type="http://schemas.openxmlformats.org/officeDocument/2006/relationships/oleObject" Target="../embeddings/oleObject18.bin"/><Relationship Id="rId1" Type="http://schemas.openxmlformats.org/officeDocument/2006/relationships/vmlDrawing" Target="../drawings/vmlDrawing1.vml"/><Relationship Id="rId6" Type="http://schemas.openxmlformats.org/officeDocument/2006/relationships/oleObject" Target="../embeddings/oleObject4.bin"/><Relationship Id="rId11" Type="http://schemas.openxmlformats.org/officeDocument/2006/relationships/oleObject" Target="../embeddings/oleObject9.bin"/><Relationship Id="rId5" Type="http://schemas.openxmlformats.org/officeDocument/2006/relationships/oleObject" Target="../embeddings/oleObject3.bin"/><Relationship Id="rId15" Type="http://schemas.openxmlformats.org/officeDocument/2006/relationships/oleObject" Target="../embeddings/oleObject13.bin"/><Relationship Id="rId23" Type="http://schemas.openxmlformats.org/officeDocument/2006/relationships/oleObject" Target="../embeddings/oleObject21.bin"/><Relationship Id="rId10" Type="http://schemas.openxmlformats.org/officeDocument/2006/relationships/oleObject" Target="../embeddings/oleObject8.bin"/><Relationship Id="rId19" Type="http://schemas.openxmlformats.org/officeDocument/2006/relationships/oleObject" Target="../embeddings/oleObject17.bin"/><Relationship Id="rId4" Type="http://schemas.openxmlformats.org/officeDocument/2006/relationships/oleObject" Target="../embeddings/oleObject2.bin"/><Relationship Id="rId9" Type="http://schemas.openxmlformats.org/officeDocument/2006/relationships/oleObject" Target="../embeddings/oleObject7.bin"/><Relationship Id="rId14" Type="http://schemas.openxmlformats.org/officeDocument/2006/relationships/oleObject" Target="../embeddings/oleObject12.bin"/><Relationship Id="rId22" Type="http://schemas.openxmlformats.org/officeDocument/2006/relationships/oleObject" Target="../embeddings/oleObject20.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8.bin"/><Relationship Id="rId13" Type="http://schemas.openxmlformats.org/officeDocument/2006/relationships/oleObject" Target="../embeddings/oleObject33.bin"/><Relationship Id="rId3" Type="http://schemas.openxmlformats.org/officeDocument/2006/relationships/oleObject" Target="../embeddings/oleObject23.bin"/><Relationship Id="rId7" Type="http://schemas.openxmlformats.org/officeDocument/2006/relationships/oleObject" Target="../embeddings/oleObject27.bin"/><Relationship Id="rId12" Type="http://schemas.openxmlformats.org/officeDocument/2006/relationships/oleObject" Target="../embeddings/oleObject32.bin"/><Relationship Id="rId2" Type="http://schemas.openxmlformats.org/officeDocument/2006/relationships/slideLayout" Target="../slideLayouts/slideLayout2.xml"/><Relationship Id="rId16" Type="http://schemas.openxmlformats.org/officeDocument/2006/relationships/oleObject" Target="../embeddings/oleObject36.bin"/><Relationship Id="rId1" Type="http://schemas.openxmlformats.org/officeDocument/2006/relationships/vmlDrawing" Target="../drawings/vmlDrawing3.vml"/><Relationship Id="rId6" Type="http://schemas.openxmlformats.org/officeDocument/2006/relationships/oleObject" Target="../embeddings/oleObject26.bin"/><Relationship Id="rId11" Type="http://schemas.openxmlformats.org/officeDocument/2006/relationships/oleObject" Target="../embeddings/oleObject31.bin"/><Relationship Id="rId5" Type="http://schemas.openxmlformats.org/officeDocument/2006/relationships/oleObject" Target="../embeddings/oleObject25.bin"/><Relationship Id="rId15" Type="http://schemas.openxmlformats.org/officeDocument/2006/relationships/oleObject" Target="../embeddings/oleObject35.bin"/><Relationship Id="rId10" Type="http://schemas.openxmlformats.org/officeDocument/2006/relationships/oleObject" Target="../embeddings/oleObject30.bin"/><Relationship Id="rId4" Type="http://schemas.openxmlformats.org/officeDocument/2006/relationships/oleObject" Target="../embeddings/oleObject24.bin"/><Relationship Id="rId9" Type="http://schemas.openxmlformats.org/officeDocument/2006/relationships/oleObject" Target="../embeddings/oleObject29.bin"/><Relationship Id="rId14" Type="http://schemas.openxmlformats.org/officeDocument/2006/relationships/oleObject" Target="../embeddings/oleObject34.bin"/></Relationships>
</file>

<file path=ppt/slides/_rels/slide10.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oleObject" Target="../embeddings/oleObject47.bin"/><Relationship Id="rId3" Type="http://schemas.openxmlformats.org/officeDocument/2006/relationships/oleObject" Target="../embeddings/oleObject37.bin"/><Relationship Id="rId7" Type="http://schemas.openxmlformats.org/officeDocument/2006/relationships/oleObject" Target="../embeddings/oleObject41.bin"/><Relationship Id="rId12"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40.bin"/><Relationship Id="rId11" Type="http://schemas.openxmlformats.org/officeDocument/2006/relationships/oleObject" Target="../embeddings/oleObject45.bin"/><Relationship Id="rId5" Type="http://schemas.openxmlformats.org/officeDocument/2006/relationships/oleObject" Target="../embeddings/oleObject39.bin"/><Relationship Id="rId10" Type="http://schemas.openxmlformats.org/officeDocument/2006/relationships/oleObject" Target="../embeddings/oleObject44.bin"/><Relationship Id="rId4" Type="http://schemas.openxmlformats.org/officeDocument/2006/relationships/oleObject" Target="../embeddings/oleObject38.bin"/><Relationship Id="rId9" Type="http://schemas.openxmlformats.org/officeDocument/2006/relationships/oleObject" Target="../embeddings/oleObject43.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53.bin"/><Relationship Id="rId3" Type="http://schemas.openxmlformats.org/officeDocument/2006/relationships/oleObject" Target="../embeddings/oleObject48.bin"/><Relationship Id="rId7" Type="http://schemas.openxmlformats.org/officeDocument/2006/relationships/oleObject" Target="../embeddings/oleObject52.bin"/><Relationship Id="rId12" Type="http://schemas.openxmlformats.org/officeDocument/2006/relationships/oleObject" Target="../embeddings/oleObject57.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51.bin"/><Relationship Id="rId11" Type="http://schemas.openxmlformats.org/officeDocument/2006/relationships/oleObject" Target="../embeddings/oleObject56.bin"/><Relationship Id="rId5" Type="http://schemas.openxmlformats.org/officeDocument/2006/relationships/oleObject" Target="../embeddings/oleObject50.bin"/><Relationship Id="rId10" Type="http://schemas.openxmlformats.org/officeDocument/2006/relationships/oleObject" Target="../embeddings/oleObject55.bin"/><Relationship Id="rId4" Type="http://schemas.openxmlformats.org/officeDocument/2006/relationships/oleObject" Target="../embeddings/oleObject49.bin"/><Relationship Id="rId9" Type="http://schemas.openxmlformats.org/officeDocument/2006/relationships/oleObject" Target="../embeddings/oleObject54.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63.bin"/><Relationship Id="rId13" Type="http://schemas.openxmlformats.org/officeDocument/2006/relationships/oleObject" Target="../embeddings/oleObject68.bin"/><Relationship Id="rId18" Type="http://schemas.openxmlformats.org/officeDocument/2006/relationships/oleObject" Target="../embeddings/oleObject73.bin"/><Relationship Id="rId3" Type="http://schemas.openxmlformats.org/officeDocument/2006/relationships/oleObject" Target="../embeddings/oleObject58.bin"/><Relationship Id="rId21" Type="http://schemas.openxmlformats.org/officeDocument/2006/relationships/oleObject" Target="../embeddings/oleObject76.bin"/><Relationship Id="rId7" Type="http://schemas.openxmlformats.org/officeDocument/2006/relationships/oleObject" Target="../embeddings/oleObject62.bin"/><Relationship Id="rId12" Type="http://schemas.openxmlformats.org/officeDocument/2006/relationships/oleObject" Target="../embeddings/oleObject67.bin"/><Relationship Id="rId17" Type="http://schemas.openxmlformats.org/officeDocument/2006/relationships/oleObject" Target="../embeddings/oleObject72.bin"/><Relationship Id="rId2" Type="http://schemas.openxmlformats.org/officeDocument/2006/relationships/slideLayout" Target="../slideLayouts/slideLayout2.xml"/><Relationship Id="rId16" Type="http://schemas.openxmlformats.org/officeDocument/2006/relationships/oleObject" Target="../embeddings/oleObject71.bin"/><Relationship Id="rId20" Type="http://schemas.openxmlformats.org/officeDocument/2006/relationships/oleObject" Target="../embeddings/oleObject75.bin"/><Relationship Id="rId1" Type="http://schemas.openxmlformats.org/officeDocument/2006/relationships/vmlDrawing" Target="../drawings/vmlDrawing6.vml"/><Relationship Id="rId6" Type="http://schemas.openxmlformats.org/officeDocument/2006/relationships/oleObject" Target="../embeddings/oleObject61.bin"/><Relationship Id="rId11" Type="http://schemas.openxmlformats.org/officeDocument/2006/relationships/oleObject" Target="../embeddings/oleObject66.bin"/><Relationship Id="rId24" Type="http://schemas.openxmlformats.org/officeDocument/2006/relationships/oleObject" Target="../embeddings/oleObject79.bin"/><Relationship Id="rId5" Type="http://schemas.openxmlformats.org/officeDocument/2006/relationships/oleObject" Target="../embeddings/oleObject60.bin"/><Relationship Id="rId15" Type="http://schemas.openxmlformats.org/officeDocument/2006/relationships/oleObject" Target="../embeddings/oleObject70.bin"/><Relationship Id="rId23" Type="http://schemas.openxmlformats.org/officeDocument/2006/relationships/oleObject" Target="../embeddings/oleObject78.bin"/><Relationship Id="rId10" Type="http://schemas.openxmlformats.org/officeDocument/2006/relationships/oleObject" Target="../embeddings/oleObject65.bin"/><Relationship Id="rId19" Type="http://schemas.openxmlformats.org/officeDocument/2006/relationships/oleObject" Target="../embeddings/oleObject74.bin"/><Relationship Id="rId4" Type="http://schemas.openxmlformats.org/officeDocument/2006/relationships/oleObject" Target="../embeddings/oleObject59.bin"/><Relationship Id="rId9" Type="http://schemas.openxmlformats.org/officeDocument/2006/relationships/oleObject" Target="../embeddings/oleObject64.bin"/><Relationship Id="rId14" Type="http://schemas.openxmlformats.org/officeDocument/2006/relationships/oleObject" Target="../embeddings/oleObject69.bin"/><Relationship Id="rId22" Type="http://schemas.openxmlformats.org/officeDocument/2006/relationships/oleObject" Target="../embeddings/oleObject77.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85.bin"/><Relationship Id="rId3" Type="http://schemas.openxmlformats.org/officeDocument/2006/relationships/oleObject" Target="../embeddings/oleObject80.bin"/><Relationship Id="rId7" Type="http://schemas.openxmlformats.org/officeDocument/2006/relationships/oleObject" Target="../embeddings/oleObject84.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83.bin"/><Relationship Id="rId5" Type="http://schemas.openxmlformats.org/officeDocument/2006/relationships/oleObject" Target="../embeddings/oleObject82.bin"/><Relationship Id="rId10" Type="http://schemas.openxmlformats.org/officeDocument/2006/relationships/oleObject" Target="../embeddings/oleObject87.bin"/><Relationship Id="rId4" Type="http://schemas.openxmlformats.org/officeDocument/2006/relationships/oleObject" Target="../embeddings/oleObject81.bin"/><Relationship Id="rId9" Type="http://schemas.openxmlformats.org/officeDocument/2006/relationships/oleObject" Target="../embeddings/oleObject86.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93.bin"/><Relationship Id="rId3" Type="http://schemas.openxmlformats.org/officeDocument/2006/relationships/oleObject" Target="../embeddings/oleObject88.bin"/><Relationship Id="rId7" Type="http://schemas.openxmlformats.org/officeDocument/2006/relationships/oleObject" Target="../embeddings/oleObject92.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91.bin"/><Relationship Id="rId5" Type="http://schemas.openxmlformats.org/officeDocument/2006/relationships/oleObject" Target="../embeddings/oleObject90.bin"/><Relationship Id="rId10" Type="http://schemas.openxmlformats.org/officeDocument/2006/relationships/oleObject" Target="../embeddings/oleObject95.bin"/><Relationship Id="rId4" Type="http://schemas.openxmlformats.org/officeDocument/2006/relationships/oleObject" Target="../embeddings/oleObject89.bin"/><Relationship Id="rId9" Type="http://schemas.openxmlformats.org/officeDocument/2006/relationships/oleObject" Target="../embeddings/oleObject94.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4" name="Picture 2" descr="Fake drugs kill more than 250,000 children a year, doctors warn | Science |  The Guardian"/>
          <p:cNvPicPr>
            <a:picLocks noChangeAspect="1" noChangeArrowheads="1"/>
          </p:cNvPicPr>
          <p:nvPr/>
        </p:nvPicPr>
        <p:blipFill>
          <a:blip r:embed="rId2" cstate="print">
            <a:lum bright="2000"/>
          </a:blip>
          <a:srcRect/>
          <a:stretch>
            <a:fillRect/>
          </a:stretch>
        </p:blipFill>
        <p:spPr bwMode="auto">
          <a:xfrm>
            <a:off x="3352800" y="1828800"/>
            <a:ext cx="2438400" cy="2438400"/>
          </a:xfrm>
          <a:prstGeom prst="rect">
            <a:avLst/>
          </a:prstGeom>
          <a:noFill/>
          <a:effectLst>
            <a:outerShdw blurRad="50800" dist="50800" dir="5400000" algn="ctr" rotWithShape="0">
              <a:srgbClr val="000000">
                <a:alpha val="93000"/>
              </a:srgbClr>
            </a:outerShdw>
          </a:effectLst>
        </p:spPr>
      </p:pic>
      <p:sp>
        <p:nvSpPr>
          <p:cNvPr id="5" name="Title 1"/>
          <p:cNvSpPr>
            <a:spLocks noGrp="1"/>
          </p:cNvSpPr>
          <p:nvPr>
            <p:ph type="ctrTitle"/>
          </p:nvPr>
        </p:nvSpPr>
        <p:spPr>
          <a:xfrm>
            <a:off x="685800" y="457200"/>
            <a:ext cx="7772400" cy="1470025"/>
          </a:xfrm>
        </p:spPr>
        <p:txBody>
          <a:bodyPr>
            <a:normAutofit/>
          </a:bodyPr>
          <a:lstStyle/>
          <a:p>
            <a:r>
              <a:rPr lang="en-US" sz="4000" b="1" dirty="0" smtClean="0">
                <a:solidFill>
                  <a:schemeClr val="bg1"/>
                </a:solidFill>
              </a:rPr>
              <a:t>Drugs and Pharmaceuticals</a:t>
            </a:r>
            <a:endParaRPr lang="en-US" sz="4000" b="1" dirty="0">
              <a:solidFill>
                <a:schemeClr val="bg1"/>
              </a:solidFill>
            </a:endParaRPr>
          </a:p>
        </p:txBody>
      </p:sp>
      <p:sp>
        <p:nvSpPr>
          <p:cNvPr id="6" name="Subtitle 2"/>
          <p:cNvSpPr>
            <a:spLocks noGrp="1"/>
          </p:cNvSpPr>
          <p:nvPr>
            <p:ph type="subTitle" idx="1"/>
          </p:nvPr>
        </p:nvSpPr>
        <p:spPr>
          <a:xfrm>
            <a:off x="1371600" y="4648200"/>
            <a:ext cx="6400800" cy="1752600"/>
          </a:xfrm>
        </p:spPr>
        <p:txBody>
          <a:bodyPr>
            <a:normAutofit fontScale="70000" lnSpcReduction="20000"/>
          </a:bodyPr>
          <a:lstStyle/>
          <a:p>
            <a:r>
              <a:rPr lang="en-US" b="1" dirty="0" smtClean="0">
                <a:solidFill>
                  <a:schemeClr val="bg1"/>
                </a:solidFill>
              </a:rPr>
              <a:t>Dr. </a:t>
            </a:r>
            <a:r>
              <a:rPr lang="en-US" b="1" dirty="0" err="1" smtClean="0">
                <a:solidFill>
                  <a:schemeClr val="bg1"/>
                </a:solidFill>
              </a:rPr>
              <a:t>Abir</a:t>
            </a:r>
            <a:r>
              <a:rPr lang="en-US" b="1" dirty="0" smtClean="0">
                <a:solidFill>
                  <a:schemeClr val="bg1"/>
                </a:solidFill>
              </a:rPr>
              <a:t> B. </a:t>
            </a:r>
            <a:r>
              <a:rPr lang="en-US" b="1" dirty="0" err="1" smtClean="0">
                <a:solidFill>
                  <a:schemeClr val="bg1"/>
                </a:solidFill>
              </a:rPr>
              <a:t>Majumder</a:t>
            </a:r>
            <a:r>
              <a:rPr lang="en-US" b="1" dirty="0" smtClean="0">
                <a:solidFill>
                  <a:schemeClr val="bg1"/>
                </a:solidFill>
              </a:rPr>
              <a:t> (Ph.D., IIT Delhi)</a:t>
            </a:r>
          </a:p>
          <a:p>
            <a:r>
              <a:rPr lang="en-US" b="1" dirty="0" smtClean="0">
                <a:solidFill>
                  <a:schemeClr val="bg1"/>
                </a:solidFill>
              </a:rPr>
              <a:t>Project Scientist IIT Delhi (2009-2010)</a:t>
            </a:r>
          </a:p>
          <a:p>
            <a:r>
              <a:rPr lang="en-US" b="1" dirty="0" smtClean="0">
                <a:solidFill>
                  <a:schemeClr val="bg1"/>
                </a:solidFill>
              </a:rPr>
              <a:t>Lecturer IIIT Hyderabad(2010-2015)</a:t>
            </a:r>
          </a:p>
          <a:p>
            <a:r>
              <a:rPr lang="en-US" b="1" dirty="0" smtClean="0">
                <a:solidFill>
                  <a:schemeClr val="bg1"/>
                </a:solidFill>
              </a:rPr>
              <a:t>Assistant Professor, KGT </a:t>
            </a:r>
            <a:r>
              <a:rPr lang="en-US" b="1" dirty="0" err="1" smtClean="0">
                <a:solidFill>
                  <a:schemeClr val="bg1"/>
                </a:solidFill>
              </a:rPr>
              <a:t>Mahavidyalaya</a:t>
            </a:r>
            <a:r>
              <a:rPr lang="en-US" b="1" dirty="0" smtClean="0">
                <a:solidFill>
                  <a:schemeClr val="bg1"/>
                </a:solidFill>
              </a:rPr>
              <a:t> (2015 onwards)</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1"/>
                </a:solidFill>
              </a:rPr>
              <a:t>Neurologically active drugs</a:t>
            </a:r>
            <a:br>
              <a:rPr lang="en-US" b="1" dirty="0" smtClean="0">
                <a:solidFill>
                  <a:schemeClr val="bg1"/>
                </a:solidFill>
              </a:rPr>
            </a:br>
            <a:endParaRPr lang="en-US" dirty="0"/>
          </a:p>
        </p:txBody>
      </p:sp>
      <p:sp>
        <p:nvSpPr>
          <p:cNvPr id="3" name="Content Placeholder 2"/>
          <p:cNvSpPr>
            <a:spLocks noGrp="1"/>
          </p:cNvSpPr>
          <p:nvPr>
            <p:ph idx="1"/>
          </p:nvPr>
        </p:nvSpPr>
        <p:spPr>
          <a:xfrm>
            <a:off x="457200" y="914400"/>
            <a:ext cx="8229600" cy="5638800"/>
          </a:xfrm>
        </p:spPr>
        <p:txBody>
          <a:bodyPr>
            <a:normAutofit lnSpcReduction="10000"/>
          </a:bodyPr>
          <a:lstStyle/>
          <a:p>
            <a:pPr algn="ctr">
              <a:buNone/>
            </a:pPr>
            <a:r>
              <a:rPr lang="en-US" sz="2800" b="1" u="sng" dirty="0" smtClean="0">
                <a:solidFill>
                  <a:schemeClr val="bg1"/>
                </a:solidFill>
              </a:rPr>
              <a:t>Analgesics</a:t>
            </a:r>
          </a:p>
          <a:p>
            <a:pPr algn="just">
              <a:buNone/>
            </a:pPr>
            <a:r>
              <a:rPr lang="en-US" sz="2800" b="1" dirty="0" smtClean="0">
                <a:solidFill>
                  <a:schemeClr val="bg1"/>
                </a:solidFill>
              </a:rPr>
              <a:t>    </a:t>
            </a:r>
            <a:r>
              <a:rPr lang="en-US" sz="2000" b="1" dirty="0" smtClean="0">
                <a:solidFill>
                  <a:schemeClr val="bg1"/>
                </a:solidFill>
              </a:rPr>
              <a:t>These reduce or abolish  pain without  causing  unconsciousness or paralysis or other disturbances of the nervous systems. These are classified as non-narcotic and narcotic analgesic. </a:t>
            </a:r>
          </a:p>
          <a:p>
            <a:pPr algn="just">
              <a:buNone/>
            </a:pPr>
            <a:r>
              <a:rPr lang="en-US" sz="2000" b="1" dirty="0" smtClean="0">
                <a:solidFill>
                  <a:schemeClr val="bg1"/>
                </a:solidFill>
              </a:rPr>
              <a:t>      Non narcotic analgesic: These are non addictive drugs. These are further divided into following classes:</a:t>
            </a:r>
          </a:p>
          <a:p>
            <a:pPr algn="just">
              <a:buNone/>
            </a:pPr>
            <a:endParaRPr lang="en-US" sz="2000" b="1" dirty="0" smtClean="0">
              <a:solidFill>
                <a:schemeClr val="bg1"/>
              </a:solidFill>
            </a:endParaRPr>
          </a:p>
          <a:p>
            <a:pPr algn="just">
              <a:buNone/>
            </a:pPr>
            <a:r>
              <a:rPr lang="en-US" sz="2000" b="1" dirty="0" smtClean="0">
                <a:solidFill>
                  <a:schemeClr val="bg1"/>
                </a:solidFill>
              </a:rPr>
              <a:t>   </a:t>
            </a:r>
            <a:r>
              <a:rPr lang="en-US" sz="1800" b="1" dirty="0" smtClean="0">
                <a:solidFill>
                  <a:schemeClr val="bg1"/>
                </a:solidFill>
              </a:rPr>
              <a:t>  Anti -Rheumatic : To treat pains associated with rheumatism</a:t>
            </a:r>
          </a:p>
          <a:p>
            <a:pPr algn="just">
              <a:buNone/>
            </a:pPr>
            <a:r>
              <a:rPr lang="en-US" sz="1800" b="1" dirty="0" smtClean="0">
                <a:solidFill>
                  <a:schemeClr val="bg1"/>
                </a:solidFill>
              </a:rPr>
              <a:t>     Examples  are Salicylic acid derivatives:  Aspirin, </a:t>
            </a:r>
            <a:r>
              <a:rPr lang="en-US" sz="1800" b="1" dirty="0" err="1" smtClean="0">
                <a:solidFill>
                  <a:schemeClr val="bg1"/>
                </a:solidFill>
              </a:rPr>
              <a:t>Salicin</a:t>
            </a:r>
            <a:r>
              <a:rPr lang="en-US" sz="1800" b="1" dirty="0" smtClean="0">
                <a:solidFill>
                  <a:schemeClr val="bg1"/>
                </a:solidFill>
              </a:rPr>
              <a:t> </a:t>
            </a:r>
          </a:p>
          <a:p>
            <a:pPr algn="just">
              <a:buNone/>
            </a:pPr>
            <a:r>
              <a:rPr lang="en-US" sz="2000" b="1" dirty="0" smtClean="0">
                <a:solidFill>
                  <a:schemeClr val="bg1"/>
                </a:solidFill>
              </a:rPr>
              <a:t>     </a:t>
            </a:r>
          </a:p>
          <a:p>
            <a:pPr algn="just">
              <a:buNone/>
            </a:pPr>
            <a:r>
              <a:rPr lang="en-US" sz="2000" b="1" dirty="0" smtClean="0">
                <a:solidFill>
                  <a:schemeClr val="bg1"/>
                </a:solidFill>
              </a:rPr>
              <a:t>     </a:t>
            </a:r>
            <a:r>
              <a:rPr lang="en-US" sz="1800" b="1" dirty="0" smtClean="0">
                <a:solidFill>
                  <a:schemeClr val="bg1"/>
                </a:solidFill>
              </a:rPr>
              <a:t>Anti-Pyretic : To combat fever </a:t>
            </a:r>
          </a:p>
          <a:p>
            <a:pPr algn="just">
              <a:buNone/>
            </a:pPr>
            <a:r>
              <a:rPr lang="en-US" sz="1800" b="1" dirty="0" smtClean="0">
                <a:solidFill>
                  <a:schemeClr val="bg1"/>
                </a:solidFill>
              </a:rPr>
              <a:t>      Examples are 4-aminophenol derivatives:  </a:t>
            </a:r>
          </a:p>
          <a:p>
            <a:pPr algn="just">
              <a:buNone/>
            </a:pPr>
            <a:r>
              <a:rPr lang="en-US" sz="1800" b="1" dirty="0" smtClean="0">
                <a:solidFill>
                  <a:schemeClr val="bg1"/>
                </a:solidFill>
              </a:rPr>
              <a:t>       </a:t>
            </a:r>
            <a:r>
              <a:rPr lang="en-US" sz="1800" b="1" dirty="0" err="1" smtClean="0">
                <a:solidFill>
                  <a:schemeClr val="bg1"/>
                </a:solidFill>
              </a:rPr>
              <a:t>Paracetamol</a:t>
            </a:r>
            <a:r>
              <a:rPr lang="en-US" sz="1800" b="1" dirty="0" smtClean="0">
                <a:solidFill>
                  <a:schemeClr val="bg1"/>
                </a:solidFill>
              </a:rPr>
              <a:t>, </a:t>
            </a:r>
            <a:r>
              <a:rPr lang="en-US" sz="1800" b="1" dirty="0" err="1" smtClean="0">
                <a:solidFill>
                  <a:schemeClr val="bg1"/>
                </a:solidFill>
              </a:rPr>
              <a:t>Phenacetin</a:t>
            </a:r>
            <a:endParaRPr lang="en-US" sz="1800" b="1" dirty="0" smtClean="0">
              <a:solidFill>
                <a:schemeClr val="bg1"/>
              </a:solidFill>
            </a:endParaRPr>
          </a:p>
          <a:p>
            <a:pPr algn="just">
              <a:buNone/>
            </a:pPr>
            <a:r>
              <a:rPr lang="en-US" sz="1800" b="1" dirty="0" smtClean="0">
                <a:solidFill>
                  <a:schemeClr val="bg1"/>
                </a:solidFill>
              </a:rPr>
              <a:t>     </a:t>
            </a:r>
          </a:p>
          <a:p>
            <a:pPr algn="just">
              <a:buNone/>
            </a:pPr>
            <a:r>
              <a:rPr lang="en-US" sz="2000" b="1" dirty="0" smtClean="0">
                <a:solidFill>
                  <a:schemeClr val="bg1"/>
                </a:solidFill>
              </a:rPr>
              <a:t>     </a:t>
            </a:r>
            <a:r>
              <a:rPr lang="en-US" sz="1800" b="1" dirty="0" smtClean="0">
                <a:solidFill>
                  <a:schemeClr val="bg1"/>
                </a:solidFill>
              </a:rPr>
              <a:t>Anti-Inflammatory: To reduce inflammation </a:t>
            </a:r>
          </a:p>
          <a:p>
            <a:pPr algn="just">
              <a:buNone/>
            </a:pPr>
            <a:r>
              <a:rPr lang="en-US" sz="1800" b="1" dirty="0" smtClean="0">
                <a:solidFill>
                  <a:schemeClr val="bg1"/>
                </a:solidFill>
              </a:rPr>
              <a:t>     Examples are Aryl acetic acid derivatives:</a:t>
            </a:r>
          </a:p>
          <a:p>
            <a:pPr algn="just">
              <a:buNone/>
            </a:pPr>
            <a:r>
              <a:rPr lang="en-US" sz="1800" b="1" dirty="0" smtClean="0">
                <a:solidFill>
                  <a:schemeClr val="bg1"/>
                </a:solidFill>
              </a:rPr>
              <a:t>      Ibuprofen (</a:t>
            </a:r>
            <a:r>
              <a:rPr lang="en-US" sz="1800" b="1" dirty="0" err="1" smtClean="0">
                <a:solidFill>
                  <a:schemeClr val="bg1"/>
                </a:solidFill>
              </a:rPr>
              <a:t>Brufen</a:t>
            </a:r>
            <a:r>
              <a:rPr lang="en-US" sz="1800" b="1" dirty="0" smtClean="0">
                <a:solidFill>
                  <a:schemeClr val="bg1"/>
                </a:solidFill>
              </a:rPr>
              <a:t>)</a:t>
            </a:r>
            <a:endParaRPr lang="en-US" sz="1800" b="1" dirty="0">
              <a:solidFill>
                <a:schemeClr val="bg1"/>
              </a:solidFill>
            </a:endParaRPr>
          </a:p>
        </p:txBody>
      </p:sp>
      <p:pic>
        <p:nvPicPr>
          <p:cNvPr id="20484" name="Picture 4" descr="Ibuprofen | C13H18O2 | ChemSpider"/>
          <p:cNvPicPr>
            <a:picLocks noChangeAspect="1" noChangeArrowheads="1"/>
          </p:cNvPicPr>
          <p:nvPr/>
        </p:nvPicPr>
        <p:blipFill>
          <a:blip r:embed="rId2">
            <a:lum bright="100000" contrast="66000"/>
          </a:blip>
          <a:srcRect/>
          <a:stretch>
            <a:fillRect/>
          </a:stretch>
        </p:blipFill>
        <p:spPr bwMode="auto">
          <a:xfrm>
            <a:off x="5638800" y="5257800"/>
            <a:ext cx="1905000" cy="1905000"/>
          </a:xfrm>
          <a:prstGeom prst="rect">
            <a:avLst/>
          </a:prstGeom>
          <a:noFill/>
        </p:spPr>
      </p:pic>
      <p:pic>
        <p:nvPicPr>
          <p:cNvPr id="20486" name="Picture 6" descr="The structural formula of acetylsalicylic acid | Download Scientific Diagram"/>
          <p:cNvPicPr>
            <a:picLocks noChangeAspect="1" noChangeArrowheads="1"/>
          </p:cNvPicPr>
          <p:nvPr/>
        </p:nvPicPr>
        <p:blipFill>
          <a:blip r:embed="rId3">
            <a:lum bright="100000" contrast="77000"/>
          </a:blip>
          <a:srcRect l="23908" r="19330"/>
          <a:stretch>
            <a:fillRect/>
          </a:stretch>
        </p:blipFill>
        <p:spPr bwMode="auto">
          <a:xfrm>
            <a:off x="7739912" y="3200400"/>
            <a:ext cx="1159002" cy="972955"/>
          </a:xfrm>
          <a:prstGeom prst="rect">
            <a:avLst/>
          </a:prstGeom>
          <a:noFill/>
        </p:spPr>
      </p:pic>
      <p:pic>
        <p:nvPicPr>
          <p:cNvPr id="20488" name="Picture 8" descr="The structure of aspirin is:"/>
          <p:cNvPicPr>
            <a:picLocks noChangeAspect="1" noChangeArrowheads="1"/>
          </p:cNvPicPr>
          <p:nvPr/>
        </p:nvPicPr>
        <p:blipFill>
          <a:blip r:embed="rId4">
            <a:lum bright="100000" contrast="65000"/>
          </a:blip>
          <a:srcRect/>
          <a:stretch>
            <a:fillRect/>
          </a:stretch>
        </p:blipFill>
        <p:spPr bwMode="auto">
          <a:xfrm>
            <a:off x="5410200" y="4863862"/>
            <a:ext cx="1524000" cy="717789"/>
          </a:xfrm>
          <a:prstGeom prst="rect">
            <a:avLst/>
          </a:prstGeom>
          <a:noFill/>
        </p:spPr>
      </p:pic>
      <p:sp>
        <p:nvSpPr>
          <p:cNvPr id="8" name="TextBox 7"/>
          <p:cNvSpPr txBox="1"/>
          <p:nvPr/>
        </p:nvSpPr>
        <p:spPr>
          <a:xfrm>
            <a:off x="8153400" y="4114800"/>
            <a:ext cx="990600" cy="369332"/>
          </a:xfrm>
          <a:prstGeom prst="rect">
            <a:avLst/>
          </a:prstGeom>
          <a:noFill/>
        </p:spPr>
        <p:txBody>
          <a:bodyPr wrap="square" rtlCol="0">
            <a:spAutoFit/>
          </a:bodyPr>
          <a:lstStyle/>
          <a:p>
            <a:r>
              <a:rPr lang="en-US" b="1" dirty="0" smtClean="0">
                <a:solidFill>
                  <a:schemeClr val="bg1"/>
                </a:solidFill>
              </a:rPr>
              <a:t>Aspirin</a:t>
            </a:r>
            <a:endParaRPr lang="en-US" dirty="0"/>
          </a:p>
        </p:txBody>
      </p:sp>
      <p:sp>
        <p:nvSpPr>
          <p:cNvPr id="9" name="TextBox 8"/>
          <p:cNvSpPr txBox="1"/>
          <p:nvPr/>
        </p:nvSpPr>
        <p:spPr>
          <a:xfrm>
            <a:off x="7162800" y="5105400"/>
            <a:ext cx="1600200" cy="369332"/>
          </a:xfrm>
          <a:prstGeom prst="rect">
            <a:avLst/>
          </a:prstGeom>
          <a:noFill/>
        </p:spPr>
        <p:txBody>
          <a:bodyPr wrap="square" rtlCol="0">
            <a:spAutoFit/>
          </a:bodyPr>
          <a:lstStyle/>
          <a:p>
            <a:r>
              <a:rPr lang="en-US" b="1" dirty="0" err="1" smtClean="0">
                <a:solidFill>
                  <a:schemeClr val="bg1"/>
                </a:solidFill>
              </a:rPr>
              <a:t>Paracetamol</a:t>
            </a:r>
            <a:endParaRPr lang="en-US" dirty="0"/>
          </a:p>
        </p:txBody>
      </p:sp>
      <p:sp>
        <p:nvSpPr>
          <p:cNvPr id="10" name="TextBox 9"/>
          <p:cNvSpPr txBox="1"/>
          <p:nvPr/>
        </p:nvSpPr>
        <p:spPr>
          <a:xfrm>
            <a:off x="7620000" y="6019800"/>
            <a:ext cx="1219200" cy="369332"/>
          </a:xfrm>
          <a:prstGeom prst="rect">
            <a:avLst/>
          </a:prstGeom>
          <a:noFill/>
        </p:spPr>
        <p:txBody>
          <a:bodyPr wrap="square" rtlCol="0">
            <a:spAutoFit/>
          </a:bodyPr>
          <a:lstStyle/>
          <a:p>
            <a:r>
              <a:rPr lang="en-US" b="1" dirty="0" smtClean="0">
                <a:solidFill>
                  <a:schemeClr val="bg1"/>
                </a:solidFill>
              </a:rPr>
              <a:t>Ibuprofen</a:t>
            </a:r>
            <a:endParaRPr lang="en-US" dirty="0"/>
          </a:p>
        </p:txBody>
      </p:sp>
      <p:pic>
        <p:nvPicPr>
          <p:cNvPr id="1030" name="Picture 6" descr="Phenacetin (CAS 62-44-2) | Glentham Life Sciences"/>
          <p:cNvPicPr>
            <a:picLocks noChangeAspect="1" noChangeArrowheads="1"/>
          </p:cNvPicPr>
          <p:nvPr/>
        </p:nvPicPr>
        <p:blipFill>
          <a:blip r:embed="rId5">
            <a:lum bright="100000" contrast="98000"/>
          </a:blip>
          <a:srcRect t="15990" b="23259"/>
          <a:stretch>
            <a:fillRect/>
          </a:stretch>
        </p:blipFill>
        <p:spPr bwMode="auto">
          <a:xfrm rot="4705770">
            <a:off x="6362123" y="3187972"/>
            <a:ext cx="1936166" cy="878724"/>
          </a:xfrm>
          <a:prstGeom prst="rect">
            <a:avLst/>
          </a:prstGeom>
          <a:noFill/>
        </p:spPr>
      </p:pic>
      <p:sp>
        <p:nvSpPr>
          <p:cNvPr id="13" name="TextBox 12"/>
          <p:cNvSpPr txBox="1"/>
          <p:nvPr/>
        </p:nvSpPr>
        <p:spPr>
          <a:xfrm>
            <a:off x="7086600" y="4495800"/>
            <a:ext cx="1295400" cy="369332"/>
          </a:xfrm>
          <a:prstGeom prst="rect">
            <a:avLst/>
          </a:prstGeom>
          <a:noFill/>
        </p:spPr>
        <p:txBody>
          <a:bodyPr wrap="square" rtlCol="0">
            <a:spAutoFit/>
          </a:bodyPr>
          <a:lstStyle/>
          <a:p>
            <a:r>
              <a:rPr lang="en-US" b="1" dirty="0" err="1" smtClean="0">
                <a:solidFill>
                  <a:schemeClr val="bg1"/>
                </a:solidFill>
              </a:rPr>
              <a:t>Phenacetin</a:t>
            </a:r>
            <a:endParaRPr lang="en-US" b="1" dirty="0">
              <a:solidFill>
                <a:schemeClr val="bg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 calcmode="lin" valueType="num">
                                      <p:cBhvr additive="base">
                                        <p:cTn id="5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 calcmode="lin" valueType="num">
                                      <p:cBhvr additive="base">
                                        <p:cTn id="60"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3">
                                            <p:txEl>
                                              <p:pRg st="10" end="10"/>
                                            </p:txEl>
                                          </p:spTgt>
                                        </p:tgtEl>
                                        <p:attrNameLst>
                                          <p:attrName>style.visibility</p:attrName>
                                        </p:attrNameLst>
                                      </p:cBhvr>
                                      <p:to>
                                        <p:strVal val="visible"/>
                                      </p:to>
                                    </p:set>
                                    <p:anim calcmode="lin" valueType="num">
                                      <p:cBhvr additive="base">
                                        <p:cTn id="66"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3">
                                            <p:txEl>
                                              <p:pRg st="11" end="11"/>
                                            </p:txEl>
                                          </p:spTgt>
                                        </p:tgtEl>
                                        <p:attrNameLst>
                                          <p:attrName>style.visibility</p:attrName>
                                        </p:attrNameLst>
                                      </p:cBhvr>
                                      <p:to>
                                        <p:strVal val="visible"/>
                                      </p:to>
                                    </p:set>
                                    <p:anim calcmode="lin" valueType="num">
                                      <p:cBhvr additive="base">
                                        <p:cTn id="72"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3">
                                            <p:txEl>
                                              <p:pRg st="12" end="12"/>
                                            </p:txEl>
                                          </p:spTgt>
                                        </p:tgtEl>
                                        <p:attrNameLst>
                                          <p:attrName>style.visibility</p:attrName>
                                        </p:attrNameLst>
                                      </p:cBhvr>
                                      <p:to>
                                        <p:strVal val="visible"/>
                                      </p:to>
                                    </p:set>
                                    <p:anim calcmode="lin" valueType="num">
                                      <p:cBhvr additive="base">
                                        <p:cTn id="78"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3">
                                            <p:txEl>
                                              <p:pRg st="13" end="13"/>
                                            </p:txEl>
                                          </p:spTgt>
                                        </p:tgtEl>
                                        <p:attrNameLst>
                                          <p:attrName>style.visibility</p:attrName>
                                        </p:attrNameLst>
                                      </p:cBhvr>
                                      <p:to>
                                        <p:strVal val="visible"/>
                                      </p:to>
                                    </p:set>
                                    <p:anim calcmode="lin" valueType="num">
                                      <p:cBhvr additive="base">
                                        <p:cTn id="84"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Analgesics</a:t>
            </a:r>
            <a:endParaRPr lang="en-US" dirty="0">
              <a:solidFill>
                <a:schemeClr val="bg1"/>
              </a:solidFill>
            </a:endParaRPr>
          </a:p>
        </p:txBody>
      </p:sp>
      <p:sp>
        <p:nvSpPr>
          <p:cNvPr id="3" name="Content Placeholder 2"/>
          <p:cNvSpPr>
            <a:spLocks noGrp="1"/>
          </p:cNvSpPr>
          <p:nvPr>
            <p:ph idx="1"/>
          </p:nvPr>
        </p:nvSpPr>
        <p:spPr/>
        <p:txBody>
          <a:bodyPr>
            <a:normAutofit/>
          </a:bodyPr>
          <a:lstStyle/>
          <a:p>
            <a:pPr>
              <a:buNone/>
            </a:pPr>
            <a:r>
              <a:rPr lang="en-US" sz="2800" dirty="0" smtClean="0">
                <a:solidFill>
                  <a:schemeClr val="bg1"/>
                </a:solidFill>
              </a:rPr>
              <a:t>    Narcotic analgesics: These are the analgesics when used in overdose, cause addiction. Morphine and its  analogues (derivatives) fall in this class. Morphine once used before surgery during operation. Heroine, a derivative of morphine is infamous for its addictive power. </a:t>
            </a:r>
            <a:endParaRPr lang="en-US" sz="2800" dirty="0">
              <a:solidFill>
                <a:schemeClr val="bg1"/>
              </a:solidFill>
            </a:endParaRPr>
          </a:p>
        </p:txBody>
      </p:sp>
      <p:pic>
        <p:nvPicPr>
          <p:cNvPr id="1028" name="Picture 4" descr="Morphine - Wikipedia"/>
          <p:cNvPicPr>
            <a:picLocks noChangeAspect="1" noChangeArrowheads="1"/>
          </p:cNvPicPr>
          <p:nvPr/>
        </p:nvPicPr>
        <p:blipFill>
          <a:blip r:embed="rId2" cstate="print">
            <a:lum bright="74000" contrast="42000"/>
          </a:blip>
          <a:srcRect/>
          <a:stretch>
            <a:fillRect/>
          </a:stretch>
        </p:blipFill>
        <p:spPr bwMode="auto">
          <a:xfrm>
            <a:off x="1828801" y="4114801"/>
            <a:ext cx="2209799" cy="1878329"/>
          </a:xfrm>
          <a:prstGeom prst="rect">
            <a:avLst/>
          </a:prstGeom>
          <a:noFill/>
        </p:spPr>
      </p:pic>
      <p:sp>
        <p:nvSpPr>
          <p:cNvPr id="1030" name="AutoShape 6" descr="Heroin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32" name="AutoShape 8" descr="Heroin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34" name="Picture 10" descr="Heroin - Heroine.svg"/>
          <p:cNvPicPr>
            <a:picLocks noChangeAspect="1" noChangeArrowheads="1"/>
          </p:cNvPicPr>
          <p:nvPr/>
        </p:nvPicPr>
        <p:blipFill>
          <a:blip r:embed="rId3">
            <a:lum bright="100000" contrast="36000"/>
          </a:blip>
          <a:srcRect/>
          <a:stretch>
            <a:fillRect/>
          </a:stretch>
        </p:blipFill>
        <p:spPr bwMode="auto">
          <a:xfrm>
            <a:off x="5562600" y="4191000"/>
            <a:ext cx="2860291" cy="1904999"/>
          </a:xfrm>
          <a:prstGeom prst="rect">
            <a:avLst/>
          </a:prstGeom>
          <a:noFill/>
        </p:spPr>
      </p:pic>
      <p:sp>
        <p:nvSpPr>
          <p:cNvPr id="9" name="TextBox 8"/>
          <p:cNvSpPr txBox="1"/>
          <p:nvPr/>
        </p:nvSpPr>
        <p:spPr>
          <a:xfrm>
            <a:off x="2057400" y="6248400"/>
            <a:ext cx="1524000" cy="369332"/>
          </a:xfrm>
          <a:prstGeom prst="rect">
            <a:avLst/>
          </a:prstGeom>
          <a:noFill/>
        </p:spPr>
        <p:txBody>
          <a:bodyPr wrap="square" rtlCol="0">
            <a:spAutoFit/>
          </a:bodyPr>
          <a:lstStyle/>
          <a:p>
            <a:r>
              <a:rPr lang="en-US" b="1" dirty="0" smtClean="0">
                <a:solidFill>
                  <a:schemeClr val="bg1"/>
                </a:solidFill>
              </a:rPr>
              <a:t>Morphine</a:t>
            </a:r>
            <a:endParaRPr lang="en-US" b="1" dirty="0">
              <a:solidFill>
                <a:schemeClr val="bg1"/>
              </a:solidFill>
            </a:endParaRPr>
          </a:p>
        </p:txBody>
      </p:sp>
      <p:sp>
        <p:nvSpPr>
          <p:cNvPr id="10" name="TextBox 9"/>
          <p:cNvSpPr txBox="1"/>
          <p:nvPr/>
        </p:nvSpPr>
        <p:spPr>
          <a:xfrm>
            <a:off x="6324600" y="6248400"/>
            <a:ext cx="1524000" cy="369332"/>
          </a:xfrm>
          <a:prstGeom prst="rect">
            <a:avLst/>
          </a:prstGeom>
          <a:noFill/>
        </p:spPr>
        <p:txBody>
          <a:bodyPr wrap="square" rtlCol="0">
            <a:spAutoFit/>
          </a:bodyPr>
          <a:lstStyle/>
          <a:p>
            <a:r>
              <a:rPr lang="en-US" b="1" dirty="0" smtClean="0">
                <a:solidFill>
                  <a:schemeClr val="bg1"/>
                </a:solidFill>
              </a:rPr>
              <a:t>Heroine</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772400" cy="639762"/>
          </a:xfrm>
        </p:spPr>
        <p:txBody>
          <a:bodyPr>
            <a:normAutofit fontScale="90000"/>
          </a:bodyPr>
          <a:lstStyle/>
          <a:p>
            <a:r>
              <a:rPr lang="en-US" dirty="0" smtClean="0">
                <a:solidFill>
                  <a:schemeClr val="bg1"/>
                </a:solidFill>
              </a:rPr>
              <a:t>Aspirin</a:t>
            </a:r>
            <a:endParaRPr lang="en-US" dirty="0">
              <a:solidFill>
                <a:schemeClr val="bg1"/>
              </a:solidFill>
            </a:endParaRPr>
          </a:p>
        </p:txBody>
      </p:sp>
      <p:sp>
        <p:nvSpPr>
          <p:cNvPr id="3" name="Content Placeholder 2"/>
          <p:cNvSpPr>
            <a:spLocks noGrp="1"/>
          </p:cNvSpPr>
          <p:nvPr>
            <p:ph idx="1"/>
          </p:nvPr>
        </p:nvSpPr>
        <p:spPr>
          <a:xfrm>
            <a:off x="533400" y="609600"/>
            <a:ext cx="8229600" cy="1066800"/>
          </a:xfrm>
        </p:spPr>
        <p:txBody>
          <a:bodyPr/>
          <a:lstStyle/>
          <a:p>
            <a:pPr algn="ctr">
              <a:buNone/>
            </a:pPr>
            <a:r>
              <a:rPr lang="en-US" dirty="0" smtClean="0"/>
              <a:t>   </a:t>
            </a:r>
            <a:r>
              <a:rPr lang="en-US" dirty="0" smtClean="0">
                <a:solidFill>
                  <a:schemeClr val="bg1"/>
                </a:solidFill>
              </a:rPr>
              <a:t>Aspirin falls in the class of non narcotic analgesic. It is anti-rheumatic.</a:t>
            </a:r>
            <a:endParaRPr lang="en-US" dirty="0">
              <a:solidFill>
                <a:schemeClr val="bg1"/>
              </a:solidFill>
            </a:endParaRPr>
          </a:p>
        </p:txBody>
      </p:sp>
      <p:sp>
        <p:nvSpPr>
          <p:cNvPr id="4" name="TextBox 3"/>
          <p:cNvSpPr txBox="1"/>
          <p:nvPr/>
        </p:nvSpPr>
        <p:spPr>
          <a:xfrm>
            <a:off x="609600" y="2362200"/>
            <a:ext cx="8001000" cy="369332"/>
          </a:xfrm>
          <a:prstGeom prst="rect">
            <a:avLst/>
          </a:prstGeom>
          <a:noFill/>
        </p:spPr>
        <p:txBody>
          <a:bodyPr wrap="square" rtlCol="0">
            <a:spAutoFit/>
          </a:bodyPr>
          <a:lstStyle/>
          <a:p>
            <a:endParaRPr lang="en-US" dirty="0"/>
          </a:p>
        </p:txBody>
      </p:sp>
      <p:sp>
        <p:nvSpPr>
          <p:cNvPr id="5" name="TextBox 4"/>
          <p:cNvSpPr txBox="1"/>
          <p:nvPr/>
        </p:nvSpPr>
        <p:spPr>
          <a:xfrm>
            <a:off x="1143000" y="1600200"/>
            <a:ext cx="7391400" cy="6247864"/>
          </a:xfrm>
          <a:prstGeom prst="rect">
            <a:avLst/>
          </a:prstGeom>
          <a:noFill/>
        </p:spPr>
        <p:txBody>
          <a:bodyPr wrap="square" rtlCol="0">
            <a:spAutoFit/>
          </a:bodyPr>
          <a:lstStyle/>
          <a:p>
            <a:pPr algn="ctr"/>
            <a:endParaRPr lang="en-US" sz="2000" b="1" dirty="0" smtClean="0">
              <a:solidFill>
                <a:schemeClr val="bg1"/>
              </a:solidFill>
            </a:endParaRPr>
          </a:p>
          <a:p>
            <a:pPr algn="ctr"/>
            <a:r>
              <a:rPr lang="en-US" sz="2000" b="1" dirty="0" smtClean="0">
                <a:solidFill>
                  <a:schemeClr val="bg1"/>
                </a:solidFill>
              </a:rPr>
              <a:t>Preparation</a:t>
            </a:r>
          </a:p>
          <a:p>
            <a:endParaRPr lang="en-US" sz="2000" b="1" dirty="0" smtClean="0">
              <a:solidFill>
                <a:schemeClr val="bg1"/>
              </a:solidFill>
            </a:endParaRPr>
          </a:p>
          <a:p>
            <a:r>
              <a:rPr lang="en-US" sz="2000" b="1" dirty="0" smtClean="0">
                <a:solidFill>
                  <a:schemeClr val="bg1"/>
                </a:solidFill>
              </a:rPr>
              <a:t>Ortho hydroxy benzoic acid (salicylic acid) is reacted with acetic anhydride in presence of catalytic amount of concentrated sulfuric acid. </a:t>
            </a:r>
          </a:p>
          <a:p>
            <a:endParaRPr lang="en-US" sz="2000" b="1" dirty="0" smtClean="0">
              <a:solidFill>
                <a:schemeClr val="bg1"/>
              </a:solidFill>
            </a:endParaRPr>
          </a:p>
          <a:p>
            <a:r>
              <a:rPr lang="en-US" sz="2000" b="1" dirty="0" smtClean="0">
                <a:solidFill>
                  <a:schemeClr val="bg1"/>
                </a:solidFill>
              </a:rPr>
              <a:t>The temperature is maintained at 50-60 </a:t>
            </a:r>
            <a:r>
              <a:rPr lang="en-US" sz="2000" b="1" baseline="30000" dirty="0" smtClean="0">
                <a:solidFill>
                  <a:schemeClr val="bg1"/>
                </a:solidFill>
              </a:rPr>
              <a:t>o </a:t>
            </a:r>
            <a:r>
              <a:rPr lang="en-US" sz="2000" b="1" dirty="0" smtClean="0">
                <a:solidFill>
                  <a:schemeClr val="bg1"/>
                </a:solidFill>
              </a:rPr>
              <a:t>C for about half an hour.</a:t>
            </a:r>
          </a:p>
          <a:p>
            <a:r>
              <a:rPr lang="en-US" sz="2000" b="1" dirty="0" smtClean="0">
                <a:solidFill>
                  <a:schemeClr val="bg1"/>
                </a:solidFill>
              </a:rPr>
              <a:t>The reaction medium is continuously stirred. </a:t>
            </a:r>
          </a:p>
          <a:p>
            <a:endParaRPr lang="en-US" sz="2000" b="1" dirty="0" smtClean="0">
              <a:solidFill>
                <a:schemeClr val="bg1"/>
              </a:solidFill>
            </a:endParaRPr>
          </a:p>
          <a:p>
            <a:r>
              <a:rPr lang="en-US" sz="2000" b="1" dirty="0" smtClean="0">
                <a:solidFill>
                  <a:schemeClr val="bg1"/>
                </a:solidFill>
              </a:rPr>
              <a:t>Aspirin is precipitated after pouring the medium in ice cold water.</a:t>
            </a: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r>
              <a:rPr lang="en-US" sz="2000" b="1" dirty="0" smtClean="0">
                <a:solidFill>
                  <a:schemeClr val="bg1"/>
                </a:solidFill>
              </a:rPr>
              <a:t> </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Synthesis </a:t>
            </a:r>
            <a:endParaRPr lang="en-US" b="1" dirty="0">
              <a:solidFill>
                <a:schemeClr val="bg1"/>
              </a:solidFill>
            </a:endParaRPr>
          </a:p>
        </p:txBody>
      </p:sp>
      <p:graphicFrame>
        <p:nvGraphicFramePr>
          <p:cNvPr id="1026" name="Object 2"/>
          <p:cNvGraphicFramePr>
            <a:graphicFrameLocks noChangeAspect="1"/>
          </p:cNvGraphicFramePr>
          <p:nvPr/>
        </p:nvGraphicFramePr>
        <p:xfrm>
          <a:off x="762000" y="1752600"/>
          <a:ext cx="1097525" cy="990600"/>
        </p:xfrm>
        <a:graphic>
          <a:graphicData uri="http://schemas.openxmlformats.org/presentationml/2006/ole">
            <p:oleObj spid="_x0000_s6146" name="CS ChemDraw Drawing" r:id="rId3" imgW="1416998" imgH="1279939" progId="ChemDraw.Document.6.0">
              <p:embed/>
            </p:oleObj>
          </a:graphicData>
        </a:graphic>
      </p:graphicFrame>
      <p:graphicFrame>
        <p:nvGraphicFramePr>
          <p:cNvPr id="1028" name="Object 4"/>
          <p:cNvGraphicFramePr>
            <a:graphicFrameLocks noChangeAspect="1"/>
          </p:cNvGraphicFramePr>
          <p:nvPr/>
        </p:nvGraphicFramePr>
        <p:xfrm>
          <a:off x="2057400" y="2209800"/>
          <a:ext cx="3048000" cy="115887"/>
        </p:xfrm>
        <a:graphic>
          <a:graphicData uri="http://schemas.openxmlformats.org/presentationml/2006/ole">
            <p:oleObj spid="_x0000_s6147" name="CS ChemDraw Drawing" r:id="rId4" imgW="1576857" imgH="115220" progId="ChemDraw.Document.6.0">
              <p:embed/>
            </p:oleObj>
          </a:graphicData>
        </a:graphic>
      </p:graphicFrame>
      <p:graphicFrame>
        <p:nvGraphicFramePr>
          <p:cNvPr id="1029" name="Object 5"/>
          <p:cNvGraphicFramePr>
            <a:graphicFrameLocks noChangeAspect="1"/>
          </p:cNvGraphicFramePr>
          <p:nvPr/>
        </p:nvGraphicFramePr>
        <p:xfrm>
          <a:off x="2667001" y="1219201"/>
          <a:ext cx="386952" cy="838200"/>
        </p:xfrm>
        <a:graphic>
          <a:graphicData uri="http://schemas.openxmlformats.org/presentationml/2006/ole">
            <p:oleObj spid="_x0000_s6148" name="CS ChemDraw Drawing" r:id="rId5" imgW="525619" imgH="1137846" progId="ChemDraw.Document.6.0">
              <p:embed/>
            </p:oleObj>
          </a:graphicData>
        </a:graphic>
      </p:graphicFrame>
      <p:sp>
        <p:nvSpPr>
          <p:cNvPr id="8" name="Rectangle 7"/>
          <p:cNvSpPr/>
          <p:nvPr/>
        </p:nvSpPr>
        <p:spPr>
          <a:xfrm>
            <a:off x="2438400" y="2362200"/>
            <a:ext cx="1828800" cy="646331"/>
          </a:xfrm>
          <a:prstGeom prst="rect">
            <a:avLst/>
          </a:prstGeom>
        </p:spPr>
        <p:txBody>
          <a:bodyPr wrap="square">
            <a:spAutoFit/>
          </a:bodyPr>
          <a:lstStyle/>
          <a:p>
            <a:pPr algn="ctr"/>
            <a:r>
              <a:rPr lang="en-US" b="1" dirty="0" smtClean="0">
                <a:solidFill>
                  <a:schemeClr val="bg1"/>
                </a:solidFill>
              </a:rPr>
              <a:t>Conc. H</a:t>
            </a:r>
            <a:r>
              <a:rPr lang="en-US" sz="1200" b="1" dirty="0" smtClean="0">
                <a:solidFill>
                  <a:schemeClr val="bg1"/>
                </a:solidFill>
              </a:rPr>
              <a:t>2</a:t>
            </a:r>
            <a:r>
              <a:rPr lang="en-US" b="1" dirty="0" smtClean="0">
                <a:solidFill>
                  <a:schemeClr val="bg1"/>
                </a:solidFill>
              </a:rPr>
              <a:t>SO</a:t>
            </a:r>
            <a:r>
              <a:rPr lang="en-US" sz="1200" b="1" dirty="0" smtClean="0">
                <a:solidFill>
                  <a:schemeClr val="bg1"/>
                </a:solidFill>
              </a:rPr>
              <a:t>4</a:t>
            </a:r>
          </a:p>
          <a:p>
            <a:pPr algn="ctr"/>
            <a:r>
              <a:rPr lang="en-US" b="1" dirty="0" smtClean="0">
                <a:solidFill>
                  <a:schemeClr val="bg1"/>
                </a:solidFill>
              </a:rPr>
              <a:t>Catalytic amount</a:t>
            </a:r>
            <a:endParaRPr lang="en-US" b="1" dirty="0">
              <a:solidFill>
                <a:schemeClr val="bg1"/>
              </a:solidFill>
            </a:endParaRPr>
          </a:p>
        </p:txBody>
      </p:sp>
      <p:graphicFrame>
        <p:nvGraphicFramePr>
          <p:cNvPr id="1030" name="Object 6"/>
          <p:cNvGraphicFramePr>
            <a:graphicFrameLocks noChangeAspect="1"/>
          </p:cNvGraphicFramePr>
          <p:nvPr/>
        </p:nvGraphicFramePr>
        <p:xfrm>
          <a:off x="5181600" y="1600200"/>
          <a:ext cx="1268722" cy="1066800"/>
        </p:xfrm>
        <a:graphic>
          <a:graphicData uri="http://schemas.openxmlformats.org/presentationml/2006/ole">
            <p:oleObj spid="_x0000_s6149" name="CS ChemDraw Drawing" r:id="rId6" imgW="1724929" imgH="1450377" progId="ChemDraw.Document.6.0">
              <p:embed/>
            </p:oleObj>
          </a:graphicData>
        </a:graphic>
      </p:graphicFrame>
      <p:graphicFrame>
        <p:nvGraphicFramePr>
          <p:cNvPr id="1031" name="Object 7"/>
          <p:cNvGraphicFramePr>
            <a:graphicFrameLocks noChangeAspect="1"/>
          </p:cNvGraphicFramePr>
          <p:nvPr/>
        </p:nvGraphicFramePr>
        <p:xfrm>
          <a:off x="609600" y="3048000"/>
          <a:ext cx="863600" cy="1365250"/>
        </p:xfrm>
        <a:graphic>
          <a:graphicData uri="http://schemas.openxmlformats.org/presentationml/2006/ole">
            <p:oleObj spid="_x0000_s6150" name="CS ChemDraw Drawing" r:id="rId7" imgW="863753" imgH="1364974" progId="ChemDraw.Document.6.0">
              <p:embed/>
            </p:oleObj>
          </a:graphicData>
        </a:graphic>
      </p:graphicFrame>
      <p:graphicFrame>
        <p:nvGraphicFramePr>
          <p:cNvPr id="1032" name="Object 8"/>
          <p:cNvGraphicFramePr>
            <a:graphicFrameLocks noChangeAspect="1"/>
          </p:cNvGraphicFramePr>
          <p:nvPr/>
        </p:nvGraphicFramePr>
        <p:xfrm>
          <a:off x="1371600" y="2895600"/>
          <a:ext cx="835025" cy="455613"/>
        </p:xfrm>
        <a:graphic>
          <a:graphicData uri="http://schemas.openxmlformats.org/presentationml/2006/ole">
            <p:oleObj spid="_x0000_s6151" name="CS ChemDraw Drawing" r:id="rId8" imgW="835023" imgH="455359" progId="ChemDraw.Document.6.0">
              <p:embed/>
            </p:oleObj>
          </a:graphicData>
        </a:graphic>
      </p:graphicFrame>
      <p:graphicFrame>
        <p:nvGraphicFramePr>
          <p:cNvPr id="1033" name="Object 9"/>
          <p:cNvGraphicFramePr>
            <a:graphicFrameLocks noChangeAspect="1"/>
          </p:cNvGraphicFramePr>
          <p:nvPr/>
        </p:nvGraphicFramePr>
        <p:xfrm>
          <a:off x="2057400" y="3276600"/>
          <a:ext cx="231775" cy="327025"/>
        </p:xfrm>
        <a:graphic>
          <a:graphicData uri="http://schemas.openxmlformats.org/presentationml/2006/ole">
            <p:oleObj spid="_x0000_s6152" name="CS ChemDraw Drawing" r:id="rId9" imgW="231316" imgH="327255" progId="ChemDraw.Document.6.0">
              <p:embed/>
            </p:oleObj>
          </a:graphicData>
        </a:graphic>
      </p:graphicFrame>
      <p:graphicFrame>
        <p:nvGraphicFramePr>
          <p:cNvPr id="1034" name="Object 10"/>
          <p:cNvGraphicFramePr>
            <a:graphicFrameLocks noChangeAspect="1"/>
          </p:cNvGraphicFramePr>
          <p:nvPr/>
        </p:nvGraphicFramePr>
        <p:xfrm>
          <a:off x="1524000" y="3657600"/>
          <a:ext cx="1128713" cy="115887"/>
        </p:xfrm>
        <a:graphic>
          <a:graphicData uri="http://schemas.openxmlformats.org/presentationml/2006/ole">
            <p:oleObj spid="_x0000_s6153" name="CS ChemDraw Drawing" r:id="rId10" imgW="1128957" imgH="115588" progId="ChemDraw.Document.6.0">
              <p:embed/>
            </p:oleObj>
          </a:graphicData>
        </a:graphic>
      </p:graphicFrame>
      <p:graphicFrame>
        <p:nvGraphicFramePr>
          <p:cNvPr id="1035" name="Object 11"/>
          <p:cNvGraphicFramePr>
            <a:graphicFrameLocks noChangeAspect="1"/>
          </p:cNvGraphicFramePr>
          <p:nvPr/>
        </p:nvGraphicFramePr>
        <p:xfrm>
          <a:off x="2971800" y="3124200"/>
          <a:ext cx="1093787" cy="1376363"/>
        </p:xfrm>
        <a:graphic>
          <a:graphicData uri="http://schemas.openxmlformats.org/presentationml/2006/ole">
            <p:oleObj spid="_x0000_s6154" name="CS ChemDraw Drawing" r:id="rId11" imgW="1093965" imgH="1375649" progId="ChemDraw.Document.6.0">
              <p:embed/>
            </p:oleObj>
          </a:graphicData>
        </a:graphic>
      </p:graphicFrame>
      <p:graphicFrame>
        <p:nvGraphicFramePr>
          <p:cNvPr id="1036" name="Object 12"/>
          <p:cNvGraphicFramePr>
            <a:graphicFrameLocks noChangeAspect="1"/>
          </p:cNvGraphicFramePr>
          <p:nvPr/>
        </p:nvGraphicFramePr>
        <p:xfrm>
          <a:off x="4038600" y="3352801"/>
          <a:ext cx="1322493" cy="838200"/>
        </p:xfrm>
        <a:graphic>
          <a:graphicData uri="http://schemas.openxmlformats.org/presentationml/2006/ole">
            <p:oleObj spid="_x0000_s6155" name="CS ChemDraw Drawing" r:id="rId12" imgW="1578330" imgH="999435" progId="ChemDraw.Document.6.0">
              <p:embed/>
            </p:oleObj>
          </a:graphicData>
        </a:graphic>
      </p:graphicFrame>
      <p:graphicFrame>
        <p:nvGraphicFramePr>
          <p:cNvPr id="1037" name="Object 13"/>
          <p:cNvGraphicFramePr>
            <a:graphicFrameLocks noChangeAspect="1"/>
          </p:cNvGraphicFramePr>
          <p:nvPr/>
        </p:nvGraphicFramePr>
        <p:xfrm>
          <a:off x="3200400" y="3581400"/>
          <a:ext cx="1630363" cy="1406525"/>
        </p:xfrm>
        <a:graphic>
          <a:graphicData uri="http://schemas.openxmlformats.org/presentationml/2006/ole">
            <p:oleObj spid="_x0000_s6156" name="CS ChemDraw Drawing" r:id="rId13" imgW="1630634" imgH="1406203" progId="ChemDraw.Document.6.0">
              <p:embed/>
            </p:oleObj>
          </a:graphicData>
        </a:graphic>
      </p:graphicFrame>
      <p:graphicFrame>
        <p:nvGraphicFramePr>
          <p:cNvPr id="1038" name="Object 14"/>
          <p:cNvGraphicFramePr>
            <a:graphicFrameLocks noChangeAspect="1"/>
          </p:cNvGraphicFramePr>
          <p:nvPr/>
        </p:nvGraphicFramePr>
        <p:xfrm>
          <a:off x="6781800" y="3276600"/>
          <a:ext cx="1905000" cy="1292952"/>
        </p:xfrm>
        <a:graphic>
          <a:graphicData uri="http://schemas.openxmlformats.org/presentationml/2006/ole">
            <p:oleObj spid="_x0000_s6157" name="CS ChemDraw Drawing" r:id="rId14" imgW="2372467" imgH="1610507" progId="ChemDraw.Document.6.0">
              <p:embed/>
            </p:oleObj>
          </a:graphicData>
        </a:graphic>
      </p:graphicFrame>
      <p:graphicFrame>
        <p:nvGraphicFramePr>
          <p:cNvPr id="1040" name="Object 16"/>
          <p:cNvGraphicFramePr>
            <a:graphicFrameLocks noChangeAspect="1"/>
          </p:cNvGraphicFramePr>
          <p:nvPr/>
        </p:nvGraphicFramePr>
        <p:xfrm>
          <a:off x="5486400" y="3810000"/>
          <a:ext cx="1052513" cy="115887"/>
        </p:xfrm>
        <a:graphic>
          <a:graphicData uri="http://schemas.openxmlformats.org/presentationml/2006/ole">
            <p:oleObj spid="_x0000_s6158" name="CS ChemDraw Drawing" r:id="rId15" imgW="1586065" imgH="115588" progId="ChemDraw.Document.6.0">
              <p:embed/>
            </p:oleObj>
          </a:graphicData>
        </a:graphic>
      </p:graphicFrame>
      <p:graphicFrame>
        <p:nvGraphicFramePr>
          <p:cNvPr id="1041" name="Object 17"/>
          <p:cNvGraphicFramePr>
            <a:graphicFrameLocks noChangeAspect="1"/>
          </p:cNvGraphicFramePr>
          <p:nvPr/>
        </p:nvGraphicFramePr>
        <p:xfrm>
          <a:off x="5562600" y="3962400"/>
          <a:ext cx="990600" cy="117475"/>
        </p:xfrm>
        <a:graphic>
          <a:graphicData uri="http://schemas.openxmlformats.org/presentationml/2006/ole">
            <p:oleObj spid="_x0000_s6159" name="CS ChemDraw Drawing" r:id="rId16" imgW="1292131" imgH="117061" progId="ChemDraw.Document.6.0">
              <p:embed/>
            </p:oleObj>
          </a:graphicData>
        </a:graphic>
      </p:graphicFrame>
      <p:graphicFrame>
        <p:nvGraphicFramePr>
          <p:cNvPr id="1042" name="Object 18"/>
          <p:cNvGraphicFramePr>
            <a:graphicFrameLocks noChangeAspect="1"/>
          </p:cNvGraphicFramePr>
          <p:nvPr/>
        </p:nvGraphicFramePr>
        <p:xfrm>
          <a:off x="1905000" y="5105400"/>
          <a:ext cx="2147183" cy="1457325"/>
        </p:xfrm>
        <a:graphic>
          <a:graphicData uri="http://schemas.openxmlformats.org/presentationml/2006/ole">
            <p:oleObj spid="_x0000_s6160" name="CS ChemDraw Drawing" r:id="rId17" imgW="2372467" imgH="1609035" progId="ChemDraw.Document.6.0">
              <p:embed/>
            </p:oleObj>
          </a:graphicData>
        </a:graphic>
      </p:graphicFrame>
      <p:graphicFrame>
        <p:nvGraphicFramePr>
          <p:cNvPr id="1043" name="Object 19"/>
          <p:cNvGraphicFramePr>
            <a:graphicFrameLocks noChangeAspect="1"/>
          </p:cNvGraphicFramePr>
          <p:nvPr/>
        </p:nvGraphicFramePr>
        <p:xfrm>
          <a:off x="228601" y="5867400"/>
          <a:ext cx="1143000" cy="115887"/>
        </p:xfrm>
        <a:graphic>
          <a:graphicData uri="http://schemas.openxmlformats.org/presentationml/2006/ole">
            <p:oleObj spid="_x0000_s6161" name="CS ChemDraw Drawing" r:id="rId18" imgW="1548126" imgH="115588" progId="ChemDraw.Document.6.0">
              <p:embed/>
            </p:oleObj>
          </a:graphicData>
        </a:graphic>
      </p:graphicFrame>
      <p:graphicFrame>
        <p:nvGraphicFramePr>
          <p:cNvPr id="1044" name="Object 20"/>
          <p:cNvGraphicFramePr>
            <a:graphicFrameLocks noChangeAspect="1"/>
          </p:cNvGraphicFramePr>
          <p:nvPr/>
        </p:nvGraphicFramePr>
        <p:xfrm>
          <a:off x="6019800" y="4953000"/>
          <a:ext cx="1800225" cy="1609725"/>
        </p:xfrm>
        <a:graphic>
          <a:graphicData uri="http://schemas.openxmlformats.org/presentationml/2006/ole">
            <p:oleObj spid="_x0000_s6162" name="CS ChemDraw Drawing" r:id="rId19" imgW="1800806" imgH="1609035" progId="ChemDraw.Document.6.0">
              <p:embed/>
            </p:oleObj>
          </a:graphicData>
        </a:graphic>
      </p:graphicFrame>
      <p:graphicFrame>
        <p:nvGraphicFramePr>
          <p:cNvPr id="1045" name="Object 21"/>
          <p:cNvGraphicFramePr>
            <a:graphicFrameLocks noChangeAspect="1"/>
          </p:cNvGraphicFramePr>
          <p:nvPr/>
        </p:nvGraphicFramePr>
        <p:xfrm>
          <a:off x="4495800" y="5638800"/>
          <a:ext cx="1143000" cy="115888"/>
        </p:xfrm>
        <a:graphic>
          <a:graphicData uri="http://schemas.openxmlformats.org/presentationml/2006/ole">
            <p:oleObj spid="_x0000_s6163" name="CS ChemDraw Drawing" r:id="rId20" imgW="1548126" imgH="115588" progId="ChemDraw.Document.6.0">
              <p:embed/>
            </p:oleObj>
          </a:graphicData>
        </a:graphic>
      </p:graphicFrame>
      <p:graphicFrame>
        <p:nvGraphicFramePr>
          <p:cNvPr id="1047" name="Object 23"/>
          <p:cNvGraphicFramePr>
            <a:graphicFrameLocks noChangeAspect="1"/>
          </p:cNvGraphicFramePr>
          <p:nvPr/>
        </p:nvGraphicFramePr>
        <p:xfrm>
          <a:off x="4876800" y="5257800"/>
          <a:ext cx="373063" cy="317500"/>
        </p:xfrm>
        <a:graphic>
          <a:graphicData uri="http://schemas.openxmlformats.org/presentationml/2006/ole">
            <p:oleObj spid="_x0000_s6164" name="CS ChemDraw Drawing" r:id="rId21" imgW="373127" imgH="318052" progId="ChemDraw.Document.6.0">
              <p:embed/>
            </p:oleObj>
          </a:graphicData>
        </a:graphic>
      </p:graphicFrame>
      <p:graphicFrame>
        <p:nvGraphicFramePr>
          <p:cNvPr id="1048" name="Object 24"/>
          <p:cNvGraphicFramePr>
            <a:graphicFrameLocks noChangeAspect="1"/>
          </p:cNvGraphicFramePr>
          <p:nvPr/>
        </p:nvGraphicFramePr>
        <p:xfrm>
          <a:off x="4572000" y="5943600"/>
          <a:ext cx="941387" cy="708025"/>
        </p:xfrm>
        <a:graphic>
          <a:graphicData uri="http://schemas.openxmlformats.org/presentationml/2006/ole">
            <p:oleObj spid="_x0000_s6165" name="CS ChemDraw Drawing" r:id="rId22" imgW="941473" imgH="708255" progId="ChemDraw.Document.6.0">
              <p:embed/>
            </p:oleObj>
          </a:graphicData>
        </a:graphic>
      </p:graphicFrame>
      <p:graphicFrame>
        <p:nvGraphicFramePr>
          <p:cNvPr id="1049" name="Object 25"/>
          <p:cNvGraphicFramePr>
            <a:graphicFrameLocks noChangeAspect="1"/>
          </p:cNvGraphicFramePr>
          <p:nvPr/>
        </p:nvGraphicFramePr>
        <p:xfrm>
          <a:off x="4953000" y="5678556"/>
          <a:ext cx="374650" cy="326340"/>
        </p:xfrm>
        <a:graphic>
          <a:graphicData uri="http://schemas.openxmlformats.org/presentationml/2006/ole">
            <p:oleObj spid="_x0000_s6166" name="CS ChemDraw Drawing" r:id="rId23" imgW="603338" imgH="525670" progId="ChemDraw.Document.6.0">
              <p:embed/>
            </p:oleObj>
          </a:graphicData>
        </a:graphic>
      </p:graphicFrame>
      <p:sp>
        <p:nvSpPr>
          <p:cNvPr id="25" name="TextBox 24"/>
          <p:cNvSpPr txBox="1"/>
          <p:nvPr/>
        </p:nvSpPr>
        <p:spPr>
          <a:xfrm>
            <a:off x="7543800" y="6172200"/>
            <a:ext cx="1143000" cy="381000"/>
          </a:xfrm>
          <a:prstGeom prst="rect">
            <a:avLst/>
          </a:prstGeom>
          <a:noFill/>
        </p:spPr>
        <p:txBody>
          <a:bodyPr wrap="square" rtlCol="0">
            <a:spAutoFit/>
          </a:bodyPr>
          <a:lstStyle/>
          <a:p>
            <a:r>
              <a:rPr lang="en-US" b="1" dirty="0" smtClean="0">
                <a:solidFill>
                  <a:schemeClr val="bg1"/>
                </a:solidFill>
              </a:rPr>
              <a:t>Aspirin</a:t>
            </a:r>
            <a:endParaRPr 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linds(horizontal)">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029"/>
                                        </p:tgtEl>
                                        <p:attrNameLst>
                                          <p:attrName>style.visibility</p:attrName>
                                        </p:attrNameLst>
                                      </p:cBhvr>
                                      <p:to>
                                        <p:strVal val="visible"/>
                                      </p:to>
                                    </p:set>
                                    <p:animEffect transition="in" filter="blinds(horizontal)">
                                      <p:cBhvr>
                                        <p:cTn id="18" dur="500"/>
                                        <p:tgtEl>
                                          <p:spTgt spid="102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animEffect transition="in" filter="blinds(horizontal)">
                                      <p:cBhvr>
                                        <p:cTn id="23" dur="500"/>
                                        <p:tgtEl>
                                          <p:spTgt spid="102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30"/>
                                        </p:tgtEl>
                                        <p:attrNameLst>
                                          <p:attrName>style.visibility</p:attrName>
                                        </p:attrNameLst>
                                      </p:cBhvr>
                                      <p:to>
                                        <p:strVal val="visible"/>
                                      </p:to>
                                    </p:set>
                                    <p:anim calcmode="lin" valueType="num">
                                      <p:cBhvr additive="base">
                                        <p:cTn id="33" dur="500" fill="hold"/>
                                        <p:tgtEl>
                                          <p:spTgt spid="1030"/>
                                        </p:tgtEl>
                                        <p:attrNameLst>
                                          <p:attrName>ppt_x</p:attrName>
                                        </p:attrNameLst>
                                      </p:cBhvr>
                                      <p:tavLst>
                                        <p:tav tm="0">
                                          <p:val>
                                            <p:strVal val="#ppt_x"/>
                                          </p:val>
                                        </p:tav>
                                        <p:tav tm="100000">
                                          <p:val>
                                            <p:strVal val="#ppt_x"/>
                                          </p:val>
                                        </p:tav>
                                      </p:tavLst>
                                    </p:anim>
                                    <p:anim calcmode="lin" valueType="num">
                                      <p:cBhvr additive="base">
                                        <p:cTn id="3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1031"/>
                                        </p:tgtEl>
                                        <p:attrNameLst>
                                          <p:attrName>style.visibility</p:attrName>
                                        </p:attrNameLst>
                                      </p:cBhvr>
                                      <p:to>
                                        <p:strVal val="visible"/>
                                      </p:to>
                                    </p:set>
                                    <p:animEffect transition="in" filter="blinds(horizontal)">
                                      <p:cBhvr>
                                        <p:cTn id="39" dur="500"/>
                                        <p:tgtEl>
                                          <p:spTgt spid="1031"/>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033"/>
                                        </p:tgtEl>
                                        <p:attrNameLst>
                                          <p:attrName>style.visibility</p:attrName>
                                        </p:attrNameLst>
                                      </p:cBhvr>
                                      <p:to>
                                        <p:strVal val="visible"/>
                                      </p:to>
                                    </p:set>
                                    <p:animEffect transition="in" filter="blinds(horizontal)">
                                      <p:cBhvr>
                                        <p:cTn id="44" dur="500"/>
                                        <p:tgtEl>
                                          <p:spTgt spid="1033"/>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1032"/>
                                        </p:tgtEl>
                                        <p:attrNameLst>
                                          <p:attrName>style.visibility</p:attrName>
                                        </p:attrNameLst>
                                      </p:cBhvr>
                                      <p:to>
                                        <p:strVal val="visible"/>
                                      </p:to>
                                    </p:set>
                                    <p:animEffect transition="in" filter="blinds(horizontal)">
                                      <p:cBhvr>
                                        <p:cTn id="49" dur="500"/>
                                        <p:tgtEl>
                                          <p:spTgt spid="1032"/>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1034"/>
                                        </p:tgtEl>
                                        <p:attrNameLst>
                                          <p:attrName>style.visibility</p:attrName>
                                        </p:attrNameLst>
                                      </p:cBhvr>
                                      <p:to>
                                        <p:strVal val="visible"/>
                                      </p:to>
                                    </p:set>
                                    <p:animEffect transition="in" filter="blinds(horizontal)">
                                      <p:cBhvr>
                                        <p:cTn id="54" dur="500"/>
                                        <p:tgtEl>
                                          <p:spTgt spid="1034"/>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1035"/>
                                        </p:tgtEl>
                                        <p:attrNameLst>
                                          <p:attrName>style.visibility</p:attrName>
                                        </p:attrNameLst>
                                      </p:cBhvr>
                                      <p:to>
                                        <p:strVal val="visible"/>
                                      </p:to>
                                    </p:set>
                                    <p:animEffect transition="in" filter="blinds(horizontal)">
                                      <p:cBhvr>
                                        <p:cTn id="59" dur="500"/>
                                        <p:tgtEl>
                                          <p:spTgt spid="1035"/>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1036"/>
                                        </p:tgtEl>
                                        <p:attrNameLst>
                                          <p:attrName>style.visibility</p:attrName>
                                        </p:attrNameLst>
                                      </p:cBhvr>
                                      <p:to>
                                        <p:strVal val="visible"/>
                                      </p:to>
                                    </p:set>
                                    <p:animEffect transition="in" filter="blinds(horizontal)">
                                      <p:cBhvr>
                                        <p:cTn id="64" dur="500"/>
                                        <p:tgtEl>
                                          <p:spTgt spid="1036"/>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1037"/>
                                        </p:tgtEl>
                                        <p:attrNameLst>
                                          <p:attrName>style.visibility</p:attrName>
                                        </p:attrNameLst>
                                      </p:cBhvr>
                                      <p:to>
                                        <p:strVal val="visible"/>
                                      </p:to>
                                    </p:set>
                                    <p:animEffect transition="in" filter="blinds(horizontal)">
                                      <p:cBhvr>
                                        <p:cTn id="69" dur="500"/>
                                        <p:tgtEl>
                                          <p:spTgt spid="1037"/>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1040"/>
                                        </p:tgtEl>
                                        <p:attrNameLst>
                                          <p:attrName>style.visibility</p:attrName>
                                        </p:attrNameLst>
                                      </p:cBhvr>
                                      <p:to>
                                        <p:strVal val="visible"/>
                                      </p:to>
                                    </p:set>
                                    <p:animEffect transition="in" filter="blinds(horizontal)">
                                      <p:cBhvr>
                                        <p:cTn id="74" dur="500"/>
                                        <p:tgtEl>
                                          <p:spTgt spid="1040"/>
                                        </p:tgtEl>
                                      </p:cBhvr>
                                    </p:animEffect>
                                  </p:childTnLst>
                                </p:cTn>
                              </p:par>
                              <p:par>
                                <p:cTn id="75" presetID="3" presetClass="entr" presetSubtype="10" fill="hold" nodeType="withEffect">
                                  <p:stCondLst>
                                    <p:cond delay="0"/>
                                  </p:stCondLst>
                                  <p:childTnLst>
                                    <p:set>
                                      <p:cBhvr>
                                        <p:cTn id="76" dur="1" fill="hold">
                                          <p:stCondLst>
                                            <p:cond delay="0"/>
                                          </p:stCondLst>
                                        </p:cTn>
                                        <p:tgtEl>
                                          <p:spTgt spid="1041"/>
                                        </p:tgtEl>
                                        <p:attrNameLst>
                                          <p:attrName>style.visibility</p:attrName>
                                        </p:attrNameLst>
                                      </p:cBhvr>
                                      <p:to>
                                        <p:strVal val="visible"/>
                                      </p:to>
                                    </p:set>
                                    <p:animEffect transition="in" filter="blinds(horizontal)">
                                      <p:cBhvr>
                                        <p:cTn id="77" dur="500"/>
                                        <p:tgtEl>
                                          <p:spTgt spid="1041"/>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1038"/>
                                        </p:tgtEl>
                                        <p:attrNameLst>
                                          <p:attrName>style.visibility</p:attrName>
                                        </p:attrNameLst>
                                      </p:cBhvr>
                                      <p:to>
                                        <p:strVal val="visible"/>
                                      </p:to>
                                    </p:set>
                                    <p:animEffect transition="in" filter="blinds(horizontal)">
                                      <p:cBhvr>
                                        <p:cTn id="82" dur="500"/>
                                        <p:tgtEl>
                                          <p:spTgt spid="1038"/>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1043"/>
                                        </p:tgtEl>
                                        <p:attrNameLst>
                                          <p:attrName>style.visibility</p:attrName>
                                        </p:attrNameLst>
                                      </p:cBhvr>
                                      <p:to>
                                        <p:strVal val="visible"/>
                                      </p:to>
                                    </p:set>
                                    <p:animEffect transition="in" filter="blinds(horizontal)">
                                      <p:cBhvr>
                                        <p:cTn id="87" dur="500"/>
                                        <p:tgtEl>
                                          <p:spTgt spid="1043"/>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nodeType="clickEffect">
                                  <p:stCondLst>
                                    <p:cond delay="0"/>
                                  </p:stCondLst>
                                  <p:childTnLst>
                                    <p:set>
                                      <p:cBhvr>
                                        <p:cTn id="91" dur="1" fill="hold">
                                          <p:stCondLst>
                                            <p:cond delay="0"/>
                                          </p:stCondLst>
                                        </p:cTn>
                                        <p:tgtEl>
                                          <p:spTgt spid="1042"/>
                                        </p:tgtEl>
                                        <p:attrNameLst>
                                          <p:attrName>style.visibility</p:attrName>
                                        </p:attrNameLst>
                                      </p:cBhvr>
                                      <p:to>
                                        <p:strVal val="visible"/>
                                      </p:to>
                                    </p:set>
                                    <p:animEffect transition="in" filter="blinds(horizontal)">
                                      <p:cBhvr>
                                        <p:cTn id="92" dur="500"/>
                                        <p:tgtEl>
                                          <p:spTgt spid="1042"/>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nodeType="clickEffect">
                                  <p:stCondLst>
                                    <p:cond delay="0"/>
                                  </p:stCondLst>
                                  <p:childTnLst>
                                    <p:set>
                                      <p:cBhvr>
                                        <p:cTn id="96" dur="1" fill="hold">
                                          <p:stCondLst>
                                            <p:cond delay="0"/>
                                          </p:stCondLst>
                                        </p:cTn>
                                        <p:tgtEl>
                                          <p:spTgt spid="1045"/>
                                        </p:tgtEl>
                                        <p:attrNameLst>
                                          <p:attrName>style.visibility</p:attrName>
                                        </p:attrNameLst>
                                      </p:cBhvr>
                                      <p:to>
                                        <p:strVal val="visible"/>
                                      </p:to>
                                    </p:set>
                                    <p:animEffect transition="in" filter="blinds(horizontal)">
                                      <p:cBhvr>
                                        <p:cTn id="97" dur="500"/>
                                        <p:tgtEl>
                                          <p:spTgt spid="1045"/>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nodeType="clickEffect">
                                  <p:stCondLst>
                                    <p:cond delay="0"/>
                                  </p:stCondLst>
                                  <p:childTnLst>
                                    <p:set>
                                      <p:cBhvr>
                                        <p:cTn id="101" dur="1" fill="hold">
                                          <p:stCondLst>
                                            <p:cond delay="0"/>
                                          </p:stCondLst>
                                        </p:cTn>
                                        <p:tgtEl>
                                          <p:spTgt spid="1047"/>
                                        </p:tgtEl>
                                        <p:attrNameLst>
                                          <p:attrName>style.visibility</p:attrName>
                                        </p:attrNameLst>
                                      </p:cBhvr>
                                      <p:to>
                                        <p:strVal val="visible"/>
                                      </p:to>
                                    </p:set>
                                    <p:animEffect transition="in" filter="blinds(horizontal)">
                                      <p:cBhvr>
                                        <p:cTn id="102" dur="500"/>
                                        <p:tgtEl>
                                          <p:spTgt spid="1047"/>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nodeType="clickEffect">
                                  <p:stCondLst>
                                    <p:cond delay="0"/>
                                  </p:stCondLst>
                                  <p:childTnLst>
                                    <p:set>
                                      <p:cBhvr>
                                        <p:cTn id="106" dur="1" fill="hold">
                                          <p:stCondLst>
                                            <p:cond delay="0"/>
                                          </p:stCondLst>
                                        </p:cTn>
                                        <p:tgtEl>
                                          <p:spTgt spid="1049"/>
                                        </p:tgtEl>
                                        <p:attrNameLst>
                                          <p:attrName>style.visibility</p:attrName>
                                        </p:attrNameLst>
                                      </p:cBhvr>
                                      <p:to>
                                        <p:strVal val="visible"/>
                                      </p:to>
                                    </p:set>
                                    <p:animEffect transition="in" filter="blinds(horizontal)">
                                      <p:cBhvr>
                                        <p:cTn id="107" dur="500"/>
                                        <p:tgtEl>
                                          <p:spTgt spid="1049"/>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nodeType="clickEffect">
                                  <p:stCondLst>
                                    <p:cond delay="0"/>
                                  </p:stCondLst>
                                  <p:childTnLst>
                                    <p:set>
                                      <p:cBhvr>
                                        <p:cTn id="111" dur="1" fill="hold">
                                          <p:stCondLst>
                                            <p:cond delay="0"/>
                                          </p:stCondLst>
                                        </p:cTn>
                                        <p:tgtEl>
                                          <p:spTgt spid="1048"/>
                                        </p:tgtEl>
                                        <p:attrNameLst>
                                          <p:attrName>style.visibility</p:attrName>
                                        </p:attrNameLst>
                                      </p:cBhvr>
                                      <p:to>
                                        <p:strVal val="visible"/>
                                      </p:to>
                                    </p:set>
                                    <p:animEffect transition="in" filter="blinds(horizontal)">
                                      <p:cBhvr>
                                        <p:cTn id="112" dur="500"/>
                                        <p:tgtEl>
                                          <p:spTgt spid="1048"/>
                                        </p:tgtEl>
                                      </p:cBhvr>
                                    </p:animEffect>
                                  </p:childTnLst>
                                </p:cTn>
                              </p:par>
                            </p:childTnLst>
                          </p:cTn>
                        </p:par>
                      </p:childTnLst>
                    </p:cTn>
                  </p:par>
                  <p:par>
                    <p:cTn id="113" fill="hold">
                      <p:stCondLst>
                        <p:cond delay="indefinite"/>
                      </p:stCondLst>
                      <p:childTnLst>
                        <p:par>
                          <p:cTn id="114" fill="hold">
                            <p:stCondLst>
                              <p:cond delay="0"/>
                            </p:stCondLst>
                            <p:childTnLst>
                              <p:par>
                                <p:cTn id="115" presetID="4" presetClass="entr" presetSubtype="16" fill="hold" nodeType="clickEffect">
                                  <p:stCondLst>
                                    <p:cond delay="0"/>
                                  </p:stCondLst>
                                  <p:childTnLst>
                                    <p:set>
                                      <p:cBhvr>
                                        <p:cTn id="116" dur="1" fill="hold">
                                          <p:stCondLst>
                                            <p:cond delay="0"/>
                                          </p:stCondLst>
                                        </p:cTn>
                                        <p:tgtEl>
                                          <p:spTgt spid="1044"/>
                                        </p:tgtEl>
                                        <p:attrNameLst>
                                          <p:attrName>style.visibility</p:attrName>
                                        </p:attrNameLst>
                                      </p:cBhvr>
                                      <p:to>
                                        <p:strVal val="visible"/>
                                      </p:to>
                                    </p:set>
                                    <p:animEffect transition="in" filter="box(in)">
                                      <p:cBhvr>
                                        <p:cTn id="117" dur="500"/>
                                        <p:tgtEl>
                                          <p:spTgt spid="1044"/>
                                        </p:tgtEl>
                                      </p:cBhvr>
                                    </p:animEffect>
                                  </p:childTnLst>
                                </p:cTn>
                              </p:par>
                            </p:childTnLst>
                          </p:cTn>
                        </p:par>
                      </p:childTnLst>
                    </p:cTn>
                  </p:par>
                  <p:par>
                    <p:cTn id="118" fill="hold">
                      <p:stCondLst>
                        <p:cond delay="indefinite"/>
                      </p:stCondLst>
                      <p:childTnLst>
                        <p:par>
                          <p:cTn id="119" fill="hold">
                            <p:stCondLst>
                              <p:cond delay="0"/>
                            </p:stCondLst>
                            <p:childTnLst>
                              <p:par>
                                <p:cTn id="120" presetID="8" presetClass="entr" presetSubtype="16" fill="hold" grpId="0" nodeType="click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diamond(in)">
                                      <p:cBhvr>
                                        <p:cTn id="122"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Mode of action of Aspirin</a:t>
            </a:r>
            <a:endParaRPr lang="en-US" b="1"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Essentially helps to reduce fever with high temperature to bring it down to normal body temperature. </a:t>
            </a:r>
          </a:p>
          <a:p>
            <a:r>
              <a:rPr lang="en-US" dirty="0" smtClean="0">
                <a:solidFill>
                  <a:schemeClr val="bg1"/>
                </a:solidFill>
              </a:rPr>
              <a:t>It falls in the group of antipyretic analgesics.</a:t>
            </a:r>
          </a:p>
          <a:p>
            <a:r>
              <a:rPr lang="en-US" dirty="0" smtClean="0">
                <a:solidFill>
                  <a:schemeClr val="bg1"/>
                </a:solidFill>
              </a:rPr>
              <a:t>This NSAID inhibits the enzyme called cyclo oxygenase which is responsible for the formation of prostaglandins (PGs) that cause inflammation, swelling, pain and or fever.</a:t>
            </a:r>
            <a:endParaRPr lang="en-US"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Paracetamol mode of action</a:t>
            </a:r>
            <a:br>
              <a:rPr lang="en-US" dirty="0" smtClean="0">
                <a:solidFill>
                  <a:schemeClr val="bg1"/>
                </a:solidFill>
              </a:rPr>
            </a:br>
            <a:r>
              <a:rPr lang="en-US" dirty="0" smtClean="0">
                <a:solidFill>
                  <a:schemeClr val="bg1"/>
                </a:solidFill>
              </a:rPr>
              <a:t>(Acetamenophen)</a:t>
            </a:r>
            <a:endParaRPr lang="en-US" dirty="0">
              <a:solidFill>
                <a:schemeClr val="bg1"/>
              </a:solidFill>
            </a:endParaRPr>
          </a:p>
        </p:txBody>
      </p:sp>
      <p:sp>
        <p:nvSpPr>
          <p:cNvPr id="3" name="Content Placeholder 2"/>
          <p:cNvSpPr>
            <a:spLocks noGrp="1"/>
          </p:cNvSpPr>
          <p:nvPr>
            <p:ph idx="1"/>
          </p:nvPr>
        </p:nvSpPr>
        <p:spPr/>
        <p:txBody>
          <a:bodyPr>
            <a:normAutofit/>
          </a:bodyPr>
          <a:lstStyle/>
          <a:p>
            <a:pPr algn="just"/>
            <a:r>
              <a:rPr lang="en-US" b="1" dirty="0" smtClean="0">
                <a:solidFill>
                  <a:schemeClr val="bg1"/>
                </a:solidFill>
              </a:rPr>
              <a:t>Paracetamol </a:t>
            </a:r>
            <a:r>
              <a:rPr lang="en-US" dirty="0" smtClean="0">
                <a:solidFill>
                  <a:schemeClr val="bg1"/>
                </a:solidFill>
              </a:rPr>
              <a:t>(</a:t>
            </a:r>
            <a:r>
              <a:rPr lang="en-US" b="1" dirty="0" smtClean="0">
                <a:solidFill>
                  <a:schemeClr val="bg1"/>
                </a:solidFill>
              </a:rPr>
              <a:t>acetaminophen</a:t>
            </a:r>
            <a:r>
              <a:rPr lang="en-US" dirty="0" smtClean="0">
                <a:solidFill>
                  <a:schemeClr val="bg1"/>
                </a:solidFill>
              </a:rPr>
              <a:t>) is generally </a:t>
            </a:r>
            <a:r>
              <a:rPr lang="en-US" b="1" dirty="0" smtClean="0">
                <a:solidFill>
                  <a:schemeClr val="bg1"/>
                </a:solidFill>
              </a:rPr>
              <a:t>not</a:t>
            </a:r>
            <a:r>
              <a:rPr lang="en-US" dirty="0" smtClean="0">
                <a:solidFill>
                  <a:schemeClr val="bg1"/>
                </a:solidFill>
              </a:rPr>
              <a:t> considered an </a:t>
            </a:r>
            <a:r>
              <a:rPr lang="en-US" b="1" dirty="0" smtClean="0">
                <a:solidFill>
                  <a:schemeClr val="bg1"/>
                </a:solidFill>
              </a:rPr>
              <a:t>NSAID. </a:t>
            </a:r>
          </a:p>
          <a:p>
            <a:pPr algn="just"/>
            <a:r>
              <a:rPr lang="en-US" dirty="0" smtClean="0">
                <a:solidFill>
                  <a:schemeClr val="bg1"/>
                </a:solidFill>
              </a:rPr>
              <a:t>It has only minor </a:t>
            </a:r>
            <a:r>
              <a:rPr lang="en-US" b="1" dirty="0" smtClean="0">
                <a:solidFill>
                  <a:schemeClr val="bg1"/>
                </a:solidFill>
              </a:rPr>
              <a:t>anti -inflammatory</a:t>
            </a:r>
            <a:r>
              <a:rPr lang="en-US" dirty="0" smtClean="0">
                <a:solidFill>
                  <a:schemeClr val="bg1"/>
                </a:solidFill>
              </a:rPr>
              <a:t>    activity.</a:t>
            </a:r>
          </a:p>
          <a:p>
            <a:pPr algn="just"/>
            <a:r>
              <a:rPr lang="en-US" b="1" dirty="0" smtClean="0">
                <a:solidFill>
                  <a:schemeClr val="bg1"/>
                </a:solidFill>
              </a:rPr>
              <a:t>Acetaminophen</a:t>
            </a:r>
            <a:r>
              <a:rPr lang="en-US" dirty="0" smtClean="0">
                <a:solidFill>
                  <a:schemeClr val="bg1"/>
                </a:solidFill>
              </a:rPr>
              <a:t> treats pain mainly by blocking Cyclooxygenase-2 and inhibiting endocannabinoid reuptake almost exclusively within the brain, but </a:t>
            </a:r>
            <a:r>
              <a:rPr lang="en-US" b="1" dirty="0" smtClean="0">
                <a:solidFill>
                  <a:schemeClr val="bg1"/>
                </a:solidFill>
              </a:rPr>
              <a:t>not</a:t>
            </a:r>
            <a:r>
              <a:rPr lang="en-US" dirty="0" smtClean="0">
                <a:solidFill>
                  <a:schemeClr val="bg1"/>
                </a:solidFill>
              </a:rPr>
              <a:t> much in the rest of the body.</a:t>
            </a:r>
            <a:endParaRPr lang="en-US"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Synthesis of Paracetamol</a:t>
            </a:r>
            <a:endParaRPr lang="en-US" dirty="0">
              <a:solidFill>
                <a:schemeClr val="bg1"/>
              </a:solidFill>
            </a:endParaRPr>
          </a:p>
        </p:txBody>
      </p:sp>
      <p:sp>
        <p:nvSpPr>
          <p:cNvPr id="6" name="TextBox 5"/>
          <p:cNvSpPr txBox="1"/>
          <p:nvPr/>
        </p:nvSpPr>
        <p:spPr>
          <a:xfrm>
            <a:off x="1524000" y="5334000"/>
            <a:ext cx="5943600" cy="923330"/>
          </a:xfrm>
          <a:prstGeom prst="rect">
            <a:avLst/>
          </a:prstGeom>
          <a:noFill/>
        </p:spPr>
        <p:txBody>
          <a:bodyPr wrap="square" rtlCol="0">
            <a:spAutoFit/>
          </a:bodyPr>
          <a:lstStyle/>
          <a:p>
            <a:r>
              <a:rPr lang="en-US" dirty="0" smtClean="0">
                <a:solidFill>
                  <a:schemeClr val="bg1"/>
                </a:solidFill>
              </a:rPr>
              <a:t>The widely used process of the synthesis of Paracetamol  involves the acetylation of 4-amino phenol using equivalent amount of acetic anhydride and sodium acetate.</a:t>
            </a:r>
            <a:endParaRPr lang="en-US" dirty="0">
              <a:solidFill>
                <a:schemeClr val="bg1"/>
              </a:solidFill>
            </a:endParaRPr>
          </a:p>
        </p:txBody>
      </p:sp>
      <p:graphicFrame>
        <p:nvGraphicFramePr>
          <p:cNvPr id="17411" name="Object 3"/>
          <p:cNvGraphicFramePr>
            <a:graphicFrameLocks noChangeAspect="1"/>
          </p:cNvGraphicFramePr>
          <p:nvPr/>
        </p:nvGraphicFramePr>
        <p:xfrm>
          <a:off x="1143000" y="1752600"/>
          <a:ext cx="6076950" cy="2119313"/>
        </p:xfrm>
        <a:graphic>
          <a:graphicData uri="http://schemas.openxmlformats.org/presentationml/2006/ole">
            <p:oleObj spid="_x0000_s7170" name="CS ChemDraw Drawing" r:id="rId3" imgW="6077215" imgH="2119612" progId="ChemDraw.Document.6.0">
              <p:embed/>
            </p:oleObj>
          </a:graphicData>
        </a:graphic>
      </p:graphicFrame>
      <p:sp>
        <p:nvSpPr>
          <p:cNvPr id="8" name="TextBox 7"/>
          <p:cNvSpPr txBox="1"/>
          <p:nvPr/>
        </p:nvSpPr>
        <p:spPr>
          <a:xfrm>
            <a:off x="304800" y="3810000"/>
            <a:ext cx="1752600" cy="369332"/>
          </a:xfrm>
          <a:prstGeom prst="rect">
            <a:avLst/>
          </a:prstGeom>
          <a:noFill/>
        </p:spPr>
        <p:txBody>
          <a:bodyPr wrap="square" rtlCol="0">
            <a:spAutoFit/>
          </a:bodyPr>
          <a:lstStyle/>
          <a:p>
            <a:r>
              <a:rPr lang="en-US" dirty="0" smtClean="0">
                <a:solidFill>
                  <a:schemeClr val="bg1"/>
                </a:solidFill>
              </a:rPr>
              <a:t>P-Aminophenol</a:t>
            </a:r>
            <a:endParaRPr lang="en-US" dirty="0">
              <a:solidFill>
                <a:schemeClr val="bg1"/>
              </a:solidFill>
            </a:endParaRPr>
          </a:p>
        </p:txBody>
      </p:sp>
      <p:sp>
        <p:nvSpPr>
          <p:cNvPr id="9" name="TextBox 8"/>
          <p:cNvSpPr txBox="1"/>
          <p:nvPr/>
        </p:nvSpPr>
        <p:spPr>
          <a:xfrm>
            <a:off x="2438400" y="3429000"/>
            <a:ext cx="1905000" cy="369332"/>
          </a:xfrm>
          <a:prstGeom prst="rect">
            <a:avLst/>
          </a:prstGeom>
          <a:noFill/>
        </p:spPr>
        <p:txBody>
          <a:bodyPr wrap="square" rtlCol="0">
            <a:spAutoFit/>
          </a:bodyPr>
          <a:lstStyle/>
          <a:p>
            <a:r>
              <a:rPr lang="en-US" dirty="0" smtClean="0">
                <a:solidFill>
                  <a:schemeClr val="bg1"/>
                </a:solidFill>
              </a:rPr>
              <a:t>Acetic anhydride</a:t>
            </a:r>
            <a:endParaRPr lang="en-US" dirty="0">
              <a:solidFill>
                <a:schemeClr val="bg1"/>
              </a:solidFill>
            </a:endParaRPr>
          </a:p>
        </p:txBody>
      </p:sp>
      <p:sp>
        <p:nvSpPr>
          <p:cNvPr id="10" name="TextBox 9"/>
          <p:cNvSpPr txBox="1"/>
          <p:nvPr/>
        </p:nvSpPr>
        <p:spPr>
          <a:xfrm>
            <a:off x="4648200" y="3886200"/>
            <a:ext cx="2514600" cy="646331"/>
          </a:xfrm>
          <a:prstGeom prst="rect">
            <a:avLst/>
          </a:prstGeom>
          <a:noFill/>
        </p:spPr>
        <p:txBody>
          <a:bodyPr wrap="square" rtlCol="0">
            <a:spAutoFit/>
          </a:bodyPr>
          <a:lstStyle/>
          <a:p>
            <a:r>
              <a:rPr lang="en-US" dirty="0" smtClean="0">
                <a:solidFill>
                  <a:schemeClr val="bg1"/>
                </a:solidFill>
              </a:rPr>
              <a:t>P-Acataaminophenol or p-Hydroxy acetanilide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Mechanism</a:t>
            </a:r>
            <a:endParaRPr lang="en-US" dirty="0">
              <a:solidFill>
                <a:schemeClr val="bg1"/>
              </a:solidFill>
            </a:endParaRPr>
          </a:p>
        </p:txBody>
      </p:sp>
      <p:graphicFrame>
        <p:nvGraphicFramePr>
          <p:cNvPr id="18434" name="Object 2"/>
          <p:cNvGraphicFramePr>
            <a:graphicFrameLocks noChangeAspect="1"/>
          </p:cNvGraphicFramePr>
          <p:nvPr/>
        </p:nvGraphicFramePr>
        <p:xfrm>
          <a:off x="685800" y="1676400"/>
          <a:ext cx="914400" cy="2407920"/>
        </p:xfrm>
        <a:graphic>
          <a:graphicData uri="http://schemas.openxmlformats.org/presentationml/2006/ole">
            <p:oleObj spid="_x0000_s8194" name="CS ChemDraw Drawing" r:id="rId3" imgW="667061" imgH="1755177" progId="ChemDraw.Document.6.0">
              <p:embed/>
            </p:oleObj>
          </a:graphicData>
        </a:graphic>
      </p:graphicFrame>
      <p:graphicFrame>
        <p:nvGraphicFramePr>
          <p:cNvPr id="18435" name="Object 3"/>
          <p:cNvGraphicFramePr>
            <a:graphicFrameLocks noChangeAspect="1"/>
          </p:cNvGraphicFramePr>
          <p:nvPr/>
        </p:nvGraphicFramePr>
        <p:xfrm>
          <a:off x="1219200" y="1447800"/>
          <a:ext cx="898525" cy="315913"/>
        </p:xfrm>
        <a:graphic>
          <a:graphicData uri="http://schemas.openxmlformats.org/presentationml/2006/ole">
            <p:oleObj spid="_x0000_s8195" name="CS ChemDraw Drawing" r:id="rId4" imgW="898746" imgH="316580" progId="ChemDraw.Document.6.0">
              <p:embed/>
            </p:oleObj>
          </a:graphicData>
        </a:graphic>
      </p:graphicFrame>
      <p:graphicFrame>
        <p:nvGraphicFramePr>
          <p:cNvPr id="18436" name="Object 4"/>
          <p:cNvGraphicFramePr>
            <a:graphicFrameLocks noChangeAspect="1"/>
          </p:cNvGraphicFramePr>
          <p:nvPr/>
        </p:nvGraphicFramePr>
        <p:xfrm>
          <a:off x="1676400" y="1828800"/>
          <a:ext cx="1905000" cy="783522"/>
        </p:xfrm>
        <a:graphic>
          <a:graphicData uri="http://schemas.openxmlformats.org/presentationml/2006/ole">
            <p:oleObj spid="_x0000_s8196" name="CS ChemDraw Drawing" r:id="rId5" imgW="1799333" imgH="740281" progId="ChemDraw.Document.6.0">
              <p:embed/>
            </p:oleObj>
          </a:graphicData>
        </a:graphic>
      </p:graphicFrame>
      <p:graphicFrame>
        <p:nvGraphicFramePr>
          <p:cNvPr id="18437" name="Object 5"/>
          <p:cNvGraphicFramePr>
            <a:graphicFrameLocks noChangeAspect="1"/>
          </p:cNvGraphicFramePr>
          <p:nvPr/>
        </p:nvGraphicFramePr>
        <p:xfrm>
          <a:off x="2362200" y="2209800"/>
          <a:ext cx="241300" cy="442913"/>
        </p:xfrm>
        <a:graphic>
          <a:graphicData uri="http://schemas.openxmlformats.org/presentationml/2006/ole">
            <p:oleObj spid="_x0000_s8197" name="CS ChemDraw Drawing" r:id="rId6" imgW="240525" imgH="443212" progId="ChemDraw.Document.6.0">
              <p:embed/>
            </p:oleObj>
          </a:graphicData>
        </a:graphic>
      </p:graphicFrame>
      <p:graphicFrame>
        <p:nvGraphicFramePr>
          <p:cNvPr id="18438" name="Object 6"/>
          <p:cNvGraphicFramePr>
            <a:graphicFrameLocks noChangeAspect="1"/>
          </p:cNvGraphicFramePr>
          <p:nvPr/>
        </p:nvGraphicFramePr>
        <p:xfrm>
          <a:off x="1905001" y="3190909"/>
          <a:ext cx="1447800" cy="309528"/>
        </p:xfrm>
        <a:graphic>
          <a:graphicData uri="http://schemas.openxmlformats.org/presentationml/2006/ole">
            <p:oleObj spid="_x0000_s8198" name="CS ChemDraw Drawing" r:id="rId7" imgW="689898" imgH="147614" progId="ChemDraw.Document.6.0">
              <p:embed/>
            </p:oleObj>
          </a:graphicData>
        </a:graphic>
      </p:graphicFrame>
      <p:graphicFrame>
        <p:nvGraphicFramePr>
          <p:cNvPr id="18439" name="Object 7"/>
          <p:cNvGraphicFramePr>
            <a:graphicFrameLocks noChangeAspect="1"/>
          </p:cNvGraphicFramePr>
          <p:nvPr/>
        </p:nvGraphicFramePr>
        <p:xfrm>
          <a:off x="3962400" y="1828800"/>
          <a:ext cx="1585913" cy="2614613"/>
        </p:xfrm>
        <a:graphic>
          <a:graphicData uri="http://schemas.openxmlformats.org/presentationml/2006/ole">
            <p:oleObj spid="_x0000_s8199" name="CS ChemDraw Drawing" r:id="rId8" imgW="1586065" imgH="2614728" progId="ChemDraw.Document.6.0">
              <p:embed/>
            </p:oleObj>
          </a:graphicData>
        </a:graphic>
      </p:graphicFrame>
      <p:graphicFrame>
        <p:nvGraphicFramePr>
          <p:cNvPr id="18440" name="Object 8"/>
          <p:cNvGraphicFramePr>
            <a:graphicFrameLocks noChangeAspect="1"/>
          </p:cNvGraphicFramePr>
          <p:nvPr/>
        </p:nvGraphicFramePr>
        <p:xfrm>
          <a:off x="5486400" y="3124200"/>
          <a:ext cx="690563" cy="147638"/>
        </p:xfrm>
        <a:graphic>
          <a:graphicData uri="http://schemas.openxmlformats.org/presentationml/2006/ole">
            <p:oleObj spid="_x0000_s8200" name="CS ChemDraw Drawing" r:id="rId9" imgW="689898" imgH="147614" progId="ChemDraw.Document.6.0">
              <p:embed/>
            </p:oleObj>
          </a:graphicData>
        </a:graphic>
      </p:graphicFrame>
      <p:graphicFrame>
        <p:nvGraphicFramePr>
          <p:cNvPr id="18443" name="Object 11"/>
          <p:cNvGraphicFramePr>
            <a:graphicFrameLocks noChangeAspect="1"/>
          </p:cNvGraphicFramePr>
          <p:nvPr/>
        </p:nvGraphicFramePr>
        <p:xfrm>
          <a:off x="7777163" y="1981200"/>
          <a:ext cx="1366837" cy="2117725"/>
        </p:xfrm>
        <a:graphic>
          <a:graphicData uri="http://schemas.openxmlformats.org/presentationml/2006/ole">
            <p:oleObj spid="_x0000_s8201" name="CS ChemDraw Drawing" r:id="rId10" imgW="1366535" imgH="2117771" progId="ChemDraw.Document.6.0">
              <p:embed/>
            </p:oleObj>
          </a:graphicData>
        </a:graphic>
      </p:graphicFrame>
      <p:graphicFrame>
        <p:nvGraphicFramePr>
          <p:cNvPr id="18445" name="Object 13"/>
          <p:cNvGraphicFramePr>
            <a:graphicFrameLocks noChangeAspect="1"/>
          </p:cNvGraphicFramePr>
          <p:nvPr/>
        </p:nvGraphicFramePr>
        <p:xfrm>
          <a:off x="6172200" y="2819400"/>
          <a:ext cx="1125537" cy="782637"/>
        </p:xfrm>
        <a:graphic>
          <a:graphicData uri="http://schemas.openxmlformats.org/presentationml/2006/ole">
            <p:oleObj spid="_x0000_s8202" name="CS ChemDraw Drawing" r:id="rId11" imgW="1126010" imgH="782983" progId="ChemDraw.Document.6.0">
              <p:embed/>
            </p:oleObj>
          </a:graphicData>
        </a:graphic>
      </p:graphicFrame>
      <p:graphicFrame>
        <p:nvGraphicFramePr>
          <p:cNvPr id="18446" name="Object 14"/>
          <p:cNvGraphicFramePr>
            <a:graphicFrameLocks noChangeAspect="1"/>
          </p:cNvGraphicFramePr>
          <p:nvPr/>
        </p:nvGraphicFramePr>
        <p:xfrm>
          <a:off x="7467600" y="2971800"/>
          <a:ext cx="688683" cy="552450"/>
        </p:xfrm>
        <a:graphic>
          <a:graphicData uri="http://schemas.openxmlformats.org/presentationml/2006/ole">
            <p:oleObj spid="_x0000_s8203" name="CS ChemDraw Drawing" r:id="rId12" imgW="1162476" imgH="933542" progId="ChemDraw.Document.6.0">
              <p:embed/>
            </p:oleObj>
          </a:graphicData>
        </a:graphic>
      </p:graphicFrame>
      <p:graphicFrame>
        <p:nvGraphicFramePr>
          <p:cNvPr id="18447" name="Object 15"/>
          <p:cNvGraphicFramePr>
            <a:graphicFrameLocks noChangeAspect="1"/>
          </p:cNvGraphicFramePr>
          <p:nvPr/>
        </p:nvGraphicFramePr>
        <p:xfrm>
          <a:off x="8077200" y="2209800"/>
          <a:ext cx="533400" cy="558274"/>
        </p:xfrm>
        <a:graphic>
          <a:graphicData uri="http://schemas.openxmlformats.org/presentationml/2006/ole">
            <p:oleObj spid="_x0000_s8204" name="CS ChemDraw Drawing" r:id="rId13" imgW="612178" imgH="641258" progId="ChemDraw.Document.6.0">
              <p:embed/>
            </p:oleObj>
          </a:graphicData>
        </a:graphic>
      </p:graphicFrame>
      <p:graphicFrame>
        <p:nvGraphicFramePr>
          <p:cNvPr id="18448" name="Object 16"/>
          <p:cNvGraphicFramePr>
            <a:graphicFrameLocks noChangeAspect="1"/>
          </p:cNvGraphicFramePr>
          <p:nvPr/>
        </p:nvGraphicFramePr>
        <p:xfrm>
          <a:off x="4572000" y="5562600"/>
          <a:ext cx="690563" cy="147638"/>
        </p:xfrm>
        <a:graphic>
          <a:graphicData uri="http://schemas.openxmlformats.org/presentationml/2006/ole">
            <p:oleObj spid="_x0000_s8205" name="CS ChemDraw Drawing" r:id="rId14" imgW="689898" imgH="147614" progId="ChemDraw.Document.6.0">
              <p:embed/>
            </p:oleObj>
          </a:graphicData>
        </a:graphic>
      </p:graphicFrame>
      <p:graphicFrame>
        <p:nvGraphicFramePr>
          <p:cNvPr id="18450" name="Object 18"/>
          <p:cNvGraphicFramePr>
            <a:graphicFrameLocks noChangeAspect="1"/>
          </p:cNvGraphicFramePr>
          <p:nvPr/>
        </p:nvGraphicFramePr>
        <p:xfrm>
          <a:off x="5562600" y="4495800"/>
          <a:ext cx="1233487" cy="2117725"/>
        </p:xfrm>
        <a:graphic>
          <a:graphicData uri="http://schemas.openxmlformats.org/presentationml/2006/ole">
            <p:oleObj spid="_x0000_s8206" name="CS ChemDraw Drawing" r:id="rId15" imgW="1233934" imgH="2118139" progId="ChemDraw.Document.6.0">
              <p:embed/>
            </p:oleObj>
          </a:graphicData>
        </a:graphic>
      </p:graphicFrame>
      <p:graphicFrame>
        <p:nvGraphicFramePr>
          <p:cNvPr id="18451" name="Object 19"/>
          <p:cNvGraphicFramePr>
            <a:graphicFrameLocks noChangeAspect="1"/>
          </p:cNvGraphicFramePr>
          <p:nvPr/>
        </p:nvGraphicFramePr>
        <p:xfrm>
          <a:off x="7162800" y="5410200"/>
          <a:ext cx="1449387" cy="741363"/>
        </p:xfrm>
        <a:graphic>
          <a:graphicData uri="http://schemas.openxmlformats.org/presentationml/2006/ole">
            <p:oleObj spid="_x0000_s8207" name="CS ChemDraw Drawing" r:id="rId16" imgW="1448675" imgH="741754"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linds(horizontal)">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blinds(horizontal)">
                                      <p:cBhvr>
                                        <p:cTn id="12" dur="500"/>
                                        <p:tgtEl>
                                          <p:spTgt spid="184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435"/>
                                        </p:tgtEl>
                                        <p:attrNameLst>
                                          <p:attrName>style.visibility</p:attrName>
                                        </p:attrNameLst>
                                      </p:cBhvr>
                                      <p:to>
                                        <p:strVal val="visible"/>
                                      </p:to>
                                    </p:set>
                                    <p:animEffect transition="in" filter="blinds(horizontal)">
                                      <p:cBhvr>
                                        <p:cTn id="17" dur="500"/>
                                        <p:tgtEl>
                                          <p:spTgt spid="184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8437"/>
                                        </p:tgtEl>
                                        <p:attrNameLst>
                                          <p:attrName>style.visibility</p:attrName>
                                        </p:attrNameLst>
                                      </p:cBhvr>
                                      <p:to>
                                        <p:strVal val="visible"/>
                                      </p:to>
                                    </p:set>
                                    <p:animEffect transition="in" filter="blinds(horizontal)">
                                      <p:cBhvr>
                                        <p:cTn id="22" dur="500"/>
                                        <p:tgtEl>
                                          <p:spTgt spid="1843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8438"/>
                                        </p:tgtEl>
                                        <p:attrNameLst>
                                          <p:attrName>style.visibility</p:attrName>
                                        </p:attrNameLst>
                                      </p:cBhvr>
                                      <p:to>
                                        <p:strVal val="visible"/>
                                      </p:to>
                                    </p:set>
                                    <p:animEffect transition="in" filter="blinds(horizontal)">
                                      <p:cBhvr>
                                        <p:cTn id="27" dur="500"/>
                                        <p:tgtEl>
                                          <p:spTgt spid="1843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8439"/>
                                        </p:tgtEl>
                                        <p:attrNameLst>
                                          <p:attrName>style.visibility</p:attrName>
                                        </p:attrNameLst>
                                      </p:cBhvr>
                                      <p:to>
                                        <p:strVal val="visible"/>
                                      </p:to>
                                    </p:set>
                                    <p:animEffect transition="in" filter="blinds(horizontal)">
                                      <p:cBhvr>
                                        <p:cTn id="32" dur="500"/>
                                        <p:tgtEl>
                                          <p:spTgt spid="1843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8440"/>
                                        </p:tgtEl>
                                        <p:attrNameLst>
                                          <p:attrName>style.visibility</p:attrName>
                                        </p:attrNameLst>
                                      </p:cBhvr>
                                      <p:to>
                                        <p:strVal val="visible"/>
                                      </p:to>
                                    </p:set>
                                    <p:animEffect transition="in" filter="blinds(horizontal)">
                                      <p:cBhvr>
                                        <p:cTn id="37" dur="500"/>
                                        <p:tgtEl>
                                          <p:spTgt spid="1844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8445"/>
                                        </p:tgtEl>
                                        <p:attrNameLst>
                                          <p:attrName>style.visibility</p:attrName>
                                        </p:attrNameLst>
                                      </p:cBhvr>
                                      <p:to>
                                        <p:strVal val="visible"/>
                                      </p:to>
                                    </p:set>
                                    <p:animEffect transition="in" filter="blinds(horizontal)">
                                      <p:cBhvr>
                                        <p:cTn id="42" dur="500"/>
                                        <p:tgtEl>
                                          <p:spTgt spid="1844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8443"/>
                                        </p:tgtEl>
                                        <p:attrNameLst>
                                          <p:attrName>style.visibility</p:attrName>
                                        </p:attrNameLst>
                                      </p:cBhvr>
                                      <p:to>
                                        <p:strVal val="visible"/>
                                      </p:to>
                                    </p:set>
                                    <p:animEffect transition="in" filter="blinds(horizontal)">
                                      <p:cBhvr>
                                        <p:cTn id="47" dur="500"/>
                                        <p:tgtEl>
                                          <p:spTgt spid="1844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8446"/>
                                        </p:tgtEl>
                                        <p:attrNameLst>
                                          <p:attrName>style.visibility</p:attrName>
                                        </p:attrNameLst>
                                      </p:cBhvr>
                                      <p:to>
                                        <p:strVal val="visible"/>
                                      </p:to>
                                    </p:set>
                                    <p:animEffect transition="in" filter="blinds(horizontal)">
                                      <p:cBhvr>
                                        <p:cTn id="52" dur="500"/>
                                        <p:tgtEl>
                                          <p:spTgt spid="1844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8447"/>
                                        </p:tgtEl>
                                        <p:attrNameLst>
                                          <p:attrName>style.visibility</p:attrName>
                                        </p:attrNameLst>
                                      </p:cBhvr>
                                      <p:to>
                                        <p:strVal val="visible"/>
                                      </p:to>
                                    </p:set>
                                    <p:animEffect transition="in" filter="blinds(horizontal)">
                                      <p:cBhvr>
                                        <p:cTn id="57" dur="500"/>
                                        <p:tgtEl>
                                          <p:spTgt spid="1844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18448"/>
                                        </p:tgtEl>
                                        <p:attrNameLst>
                                          <p:attrName>style.visibility</p:attrName>
                                        </p:attrNameLst>
                                      </p:cBhvr>
                                      <p:to>
                                        <p:strVal val="visible"/>
                                      </p:to>
                                    </p:set>
                                    <p:animEffect transition="in" filter="blinds(horizontal)">
                                      <p:cBhvr>
                                        <p:cTn id="62" dur="500"/>
                                        <p:tgtEl>
                                          <p:spTgt spid="18448"/>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8450"/>
                                        </p:tgtEl>
                                        <p:attrNameLst>
                                          <p:attrName>style.visibility</p:attrName>
                                        </p:attrNameLst>
                                      </p:cBhvr>
                                      <p:to>
                                        <p:strVal val="visible"/>
                                      </p:to>
                                    </p:set>
                                    <p:anim calcmode="lin" valueType="num">
                                      <p:cBhvr additive="base">
                                        <p:cTn id="67" dur="500" fill="hold"/>
                                        <p:tgtEl>
                                          <p:spTgt spid="18450"/>
                                        </p:tgtEl>
                                        <p:attrNameLst>
                                          <p:attrName>ppt_x</p:attrName>
                                        </p:attrNameLst>
                                      </p:cBhvr>
                                      <p:tavLst>
                                        <p:tav tm="0">
                                          <p:val>
                                            <p:strVal val="#ppt_x"/>
                                          </p:val>
                                        </p:tav>
                                        <p:tav tm="100000">
                                          <p:val>
                                            <p:strVal val="#ppt_x"/>
                                          </p:val>
                                        </p:tav>
                                      </p:tavLst>
                                    </p:anim>
                                    <p:anim calcmode="lin" valueType="num">
                                      <p:cBhvr additive="base">
                                        <p:cTn id="68" dur="500" fill="hold"/>
                                        <p:tgtEl>
                                          <p:spTgt spid="1845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8451"/>
                                        </p:tgtEl>
                                        <p:attrNameLst>
                                          <p:attrName>style.visibility</p:attrName>
                                        </p:attrNameLst>
                                      </p:cBhvr>
                                      <p:to>
                                        <p:strVal val="visible"/>
                                      </p:to>
                                    </p:set>
                                    <p:anim calcmode="lin" valueType="num">
                                      <p:cBhvr additive="base">
                                        <p:cTn id="73" dur="500" fill="hold"/>
                                        <p:tgtEl>
                                          <p:spTgt spid="18451"/>
                                        </p:tgtEl>
                                        <p:attrNameLst>
                                          <p:attrName>ppt_x</p:attrName>
                                        </p:attrNameLst>
                                      </p:cBhvr>
                                      <p:tavLst>
                                        <p:tav tm="0">
                                          <p:val>
                                            <p:strVal val="#ppt_x"/>
                                          </p:val>
                                        </p:tav>
                                        <p:tav tm="100000">
                                          <p:val>
                                            <p:strVal val="#ppt_x"/>
                                          </p:val>
                                        </p:tav>
                                      </p:tavLst>
                                    </p:anim>
                                    <p:anim calcmode="lin" valueType="num">
                                      <p:cBhvr additive="base">
                                        <p:cTn id="74" dur="500" fill="hold"/>
                                        <p:tgtEl>
                                          <p:spTgt spid="184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Synthesis of Paracetamol</a:t>
            </a:r>
            <a:endParaRPr lang="en-US" dirty="0">
              <a:solidFill>
                <a:schemeClr val="bg1"/>
              </a:solidFill>
            </a:endParaRPr>
          </a:p>
        </p:txBody>
      </p:sp>
      <p:pic>
        <p:nvPicPr>
          <p:cNvPr id="1026" name="Picture 2" descr="Graphical abstract: Amidation of phenol derivatives: a direct synthesis of paracetamol (acetaminophen) from hydroquinone"/>
          <p:cNvPicPr>
            <a:picLocks noChangeAspect="1" noChangeArrowheads="1"/>
          </p:cNvPicPr>
          <p:nvPr/>
        </p:nvPicPr>
        <p:blipFill>
          <a:blip r:embed="rId2"/>
          <a:srcRect/>
          <a:stretch>
            <a:fillRect/>
          </a:stretch>
        </p:blipFill>
        <p:spPr bwMode="auto">
          <a:xfrm>
            <a:off x="1752600" y="1752600"/>
            <a:ext cx="6574384" cy="2174069"/>
          </a:xfrm>
          <a:prstGeom prst="rect">
            <a:avLst/>
          </a:prstGeom>
          <a:noFill/>
        </p:spPr>
      </p:pic>
      <p:sp>
        <p:nvSpPr>
          <p:cNvPr id="5" name="TextBox 4"/>
          <p:cNvSpPr txBox="1"/>
          <p:nvPr/>
        </p:nvSpPr>
        <p:spPr>
          <a:xfrm>
            <a:off x="1752600" y="4038600"/>
            <a:ext cx="5943600" cy="646331"/>
          </a:xfrm>
          <a:prstGeom prst="rect">
            <a:avLst/>
          </a:prstGeom>
          <a:noFill/>
        </p:spPr>
        <p:txBody>
          <a:bodyPr wrap="square" rtlCol="0">
            <a:spAutoFit/>
          </a:bodyPr>
          <a:lstStyle/>
          <a:p>
            <a:r>
              <a:rPr lang="en-US" dirty="0" smtClean="0">
                <a:solidFill>
                  <a:schemeClr val="bg1"/>
                </a:solidFill>
              </a:rPr>
              <a:t>Amidation of phenol derivatives: A direct synthesis from  para quinol</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Paracetamol mode of action</a:t>
            </a:r>
            <a:br>
              <a:rPr lang="en-US" dirty="0" smtClean="0">
                <a:solidFill>
                  <a:schemeClr val="bg1"/>
                </a:solidFill>
              </a:rPr>
            </a:br>
            <a:r>
              <a:rPr lang="en-US" dirty="0" smtClean="0">
                <a:solidFill>
                  <a:schemeClr val="bg1"/>
                </a:solidFill>
              </a:rPr>
              <a:t>(Acetamenophen)</a:t>
            </a:r>
            <a:endParaRPr lang="en-US" dirty="0">
              <a:solidFill>
                <a:schemeClr val="bg1"/>
              </a:solidFill>
            </a:endParaRPr>
          </a:p>
        </p:txBody>
      </p:sp>
      <p:sp>
        <p:nvSpPr>
          <p:cNvPr id="3" name="Content Placeholder 2"/>
          <p:cNvSpPr>
            <a:spLocks noGrp="1"/>
          </p:cNvSpPr>
          <p:nvPr>
            <p:ph idx="1"/>
          </p:nvPr>
        </p:nvSpPr>
        <p:spPr/>
        <p:txBody>
          <a:bodyPr>
            <a:normAutofit/>
          </a:bodyPr>
          <a:lstStyle/>
          <a:p>
            <a:pPr algn="just"/>
            <a:r>
              <a:rPr lang="en-US" b="1" dirty="0" smtClean="0">
                <a:solidFill>
                  <a:schemeClr val="bg1"/>
                </a:solidFill>
              </a:rPr>
              <a:t>Paracetamol </a:t>
            </a:r>
            <a:r>
              <a:rPr lang="en-US" dirty="0" smtClean="0">
                <a:solidFill>
                  <a:schemeClr val="bg1"/>
                </a:solidFill>
              </a:rPr>
              <a:t>(</a:t>
            </a:r>
            <a:r>
              <a:rPr lang="en-US" b="1" dirty="0" smtClean="0">
                <a:solidFill>
                  <a:schemeClr val="bg1"/>
                </a:solidFill>
              </a:rPr>
              <a:t>acetaminophen</a:t>
            </a:r>
            <a:r>
              <a:rPr lang="en-US" dirty="0" smtClean="0">
                <a:solidFill>
                  <a:schemeClr val="bg1"/>
                </a:solidFill>
              </a:rPr>
              <a:t>) is generally </a:t>
            </a:r>
            <a:r>
              <a:rPr lang="en-US" b="1" dirty="0" smtClean="0">
                <a:solidFill>
                  <a:schemeClr val="bg1"/>
                </a:solidFill>
              </a:rPr>
              <a:t>not</a:t>
            </a:r>
            <a:r>
              <a:rPr lang="en-US" dirty="0" smtClean="0">
                <a:solidFill>
                  <a:schemeClr val="bg1"/>
                </a:solidFill>
              </a:rPr>
              <a:t> considered an </a:t>
            </a:r>
            <a:r>
              <a:rPr lang="en-US" b="1" dirty="0" smtClean="0">
                <a:solidFill>
                  <a:schemeClr val="bg1"/>
                </a:solidFill>
              </a:rPr>
              <a:t>NSAID. </a:t>
            </a:r>
          </a:p>
          <a:p>
            <a:pPr algn="just"/>
            <a:r>
              <a:rPr lang="en-US" dirty="0" smtClean="0">
                <a:solidFill>
                  <a:schemeClr val="bg1"/>
                </a:solidFill>
              </a:rPr>
              <a:t>It has only minor </a:t>
            </a:r>
            <a:r>
              <a:rPr lang="en-US" b="1" dirty="0" smtClean="0">
                <a:solidFill>
                  <a:schemeClr val="bg1"/>
                </a:solidFill>
              </a:rPr>
              <a:t>anti -inflammatory</a:t>
            </a:r>
            <a:r>
              <a:rPr lang="en-US" dirty="0" smtClean="0">
                <a:solidFill>
                  <a:schemeClr val="bg1"/>
                </a:solidFill>
              </a:rPr>
              <a:t>    activity.</a:t>
            </a:r>
          </a:p>
          <a:p>
            <a:pPr algn="just"/>
            <a:r>
              <a:rPr lang="en-US" b="1" dirty="0" smtClean="0">
                <a:solidFill>
                  <a:schemeClr val="bg1"/>
                </a:solidFill>
              </a:rPr>
              <a:t>Acetaminophen</a:t>
            </a:r>
            <a:r>
              <a:rPr lang="en-US" dirty="0" smtClean="0">
                <a:solidFill>
                  <a:schemeClr val="bg1"/>
                </a:solidFill>
              </a:rPr>
              <a:t> treats pain mainly by blocking Cyclooxygenase-2 and inhibiting endocannabinoid reuptake almost exclusively within the brain, but </a:t>
            </a:r>
            <a:r>
              <a:rPr lang="en-US" b="1" dirty="0" smtClean="0">
                <a:solidFill>
                  <a:schemeClr val="bg1"/>
                </a:solidFill>
              </a:rPr>
              <a:t>not</a:t>
            </a:r>
            <a:r>
              <a:rPr lang="en-US" dirty="0" smtClean="0">
                <a:solidFill>
                  <a:schemeClr val="bg1"/>
                </a:solidFill>
              </a:rPr>
              <a:t> much in the rest of the body.</a:t>
            </a:r>
            <a:r>
              <a:rPr lang="en-US" dirty="0" smtClean="0"/>
              <a:t> </a:t>
            </a:r>
            <a:endParaRPr lang="en-US" dirty="0" smtClean="0">
              <a:solidFill>
                <a:schemeClr val="bg1"/>
              </a:solidFill>
            </a:endParaRPr>
          </a:p>
          <a:p>
            <a:pPr algn="just"/>
            <a:endParaRPr lang="en-US"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1506" name="Picture 2" descr="The endocannabinoid system: Essential and mysterious - Harvard Health"/>
          <p:cNvPicPr>
            <a:picLocks noChangeAspect="1" noChangeArrowheads="1"/>
          </p:cNvPicPr>
          <p:nvPr/>
        </p:nvPicPr>
        <p:blipFill>
          <a:blip r:embed="rId2"/>
          <a:srcRect/>
          <a:stretch>
            <a:fillRect/>
          </a:stretch>
        </p:blipFill>
        <p:spPr bwMode="auto">
          <a:xfrm>
            <a:off x="3048000" y="1066800"/>
            <a:ext cx="5715000" cy="3800476"/>
          </a:xfrm>
          <a:prstGeom prst="rect">
            <a:avLst/>
          </a:prstGeom>
          <a:noFill/>
        </p:spPr>
      </p:pic>
      <p:sp>
        <p:nvSpPr>
          <p:cNvPr id="5" name="TextBox 4"/>
          <p:cNvSpPr txBox="1"/>
          <p:nvPr/>
        </p:nvSpPr>
        <p:spPr>
          <a:xfrm>
            <a:off x="304800" y="1295400"/>
            <a:ext cx="2209800" cy="5078313"/>
          </a:xfrm>
          <a:prstGeom prst="rect">
            <a:avLst/>
          </a:prstGeom>
          <a:noFill/>
        </p:spPr>
        <p:txBody>
          <a:bodyPr wrap="square" rtlCol="0">
            <a:spAutoFit/>
          </a:bodyPr>
          <a:lstStyle/>
          <a:p>
            <a:r>
              <a:rPr lang="en-US" dirty="0" smtClean="0">
                <a:solidFill>
                  <a:schemeClr val="bg1"/>
                </a:solidFill>
              </a:rPr>
              <a:t>Endo genous cannabinoids or endocannabinoids are naturally occuring lipid based neurotransmitters. The ECS regulates and controls many of our most critical bodily functions such as learning and memory, emotional processing, sleep, temperature control, pain control, inflammatory and immune responses, and eating.</a:t>
            </a:r>
            <a:endParaRPr lang="en-US" dirty="0"/>
          </a:p>
        </p:txBody>
      </p:sp>
      <p:sp>
        <p:nvSpPr>
          <p:cNvPr id="6" name="TextBox 5"/>
          <p:cNvSpPr txBox="1"/>
          <p:nvPr/>
        </p:nvSpPr>
        <p:spPr>
          <a:xfrm>
            <a:off x="2057400" y="304800"/>
            <a:ext cx="5943600" cy="369332"/>
          </a:xfrm>
          <a:prstGeom prst="rect">
            <a:avLst/>
          </a:prstGeom>
          <a:noFill/>
        </p:spPr>
        <p:txBody>
          <a:bodyPr wrap="square" rtlCol="0">
            <a:spAutoFit/>
          </a:bodyPr>
          <a:lstStyle/>
          <a:p>
            <a:r>
              <a:rPr lang="en-US" dirty="0" smtClean="0">
                <a:solidFill>
                  <a:schemeClr val="bg1"/>
                </a:solidFill>
              </a:rPr>
              <a:t>Endo Cannabinoid System (ECS): Responsible for Pain Feeling </a:t>
            </a:r>
            <a:endParaRPr lang="en-US" dirty="0">
              <a:solidFill>
                <a:schemeClr val="bg1"/>
              </a:solidFill>
            </a:endParaRPr>
          </a:p>
        </p:txBody>
      </p:sp>
      <p:sp>
        <p:nvSpPr>
          <p:cNvPr id="7" name="TextBox 6"/>
          <p:cNvSpPr txBox="1"/>
          <p:nvPr/>
        </p:nvSpPr>
        <p:spPr>
          <a:xfrm>
            <a:off x="4114800" y="5562600"/>
            <a:ext cx="4800600" cy="646331"/>
          </a:xfrm>
          <a:prstGeom prst="rect">
            <a:avLst/>
          </a:prstGeom>
          <a:noFill/>
        </p:spPr>
        <p:txBody>
          <a:bodyPr wrap="square" rtlCol="0">
            <a:spAutoFit/>
          </a:bodyPr>
          <a:lstStyle/>
          <a:p>
            <a:r>
              <a:rPr lang="en-US" dirty="0" smtClean="0">
                <a:solidFill>
                  <a:schemeClr val="bg1"/>
                </a:solidFill>
              </a:rPr>
              <a:t>Source: Harvard University Archive</a:t>
            </a:r>
          </a:p>
          <a:p>
            <a:r>
              <a:rPr lang="en-US" dirty="0" smtClean="0">
                <a:solidFill>
                  <a:schemeClr val="bg1"/>
                </a:solidFill>
              </a:rPr>
              <a:t>(health.harvard.edu)</a:t>
            </a:r>
            <a:endParaRPr lang="en-US"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Ibuprofen</a:t>
            </a:r>
            <a:endParaRPr lang="en-US" dirty="0"/>
          </a:p>
        </p:txBody>
      </p:sp>
      <p:sp>
        <p:nvSpPr>
          <p:cNvPr id="3" name="Content Placeholder 2"/>
          <p:cNvSpPr>
            <a:spLocks noGrp="1"/>
          </p:cNvSpPr>
          <p:nvPr>
            <p:ph idx="1"/>
          </p:nvPr>
        </p:nvSpPr>
        <p:spPr>
          <a:xfrm>
            <a:off x="914400" y="2819400"/>
            <a:ext cx="7848600" cy="3306763"/>
          </a:xfrm>
        </p:spPr>
        <p:txBody>
          <a:bodyPr>
            <a:normAutofit fontScale="92500" lnSpcReduction="10000"/>
          </a:bodyPr>
          <a:lstStyle/>
          <a:p>
            <a:r>
              <a:rPr lang="en-US" sz="2800" dirty="0" smtClean="0"/>
              <a:t>Ibuprofen, industrially known as Brufen, is a non steroidal anti-inflammatory drug (NSAID). </a:t>
            </a:r>
          </a:p>
          <a:p>
            <a:r>
              <a:rPr lang="en-US" sz="2800" dirty="0" smtClean="0"/>
              <a:t>The racemic form is available in the market. However, the </a:t>
            </a:r>
            <a:r>
              <a:rPr lang="en-US" sz="2800" i="1" dirty="0" smtClean="0"/>
              <a:t>S</a:t>
            </a:r>
            <a:r>
              <a:rPr lang="en-US" sz="2800" dirty="0" smtClean="0"/>
              <a:t>-enantiomer is more biologically active.</a:t>
            </a:r>
          </a:p>
          <a:p>
            <a:r>
              <a:rPr lang="en-US" sz="2800" dirty="0" smtClean="0"/>
              <a:t>The synthesis of ibuprofen and its advancement from the traditional chemical route, the advanced greener route and the most advanced and the greenest pathway giving </a:t>
            </a:r>
            <a:r>
              <a:rPr lang="en-US" sz="2800" i="1" dirty="0" smtClean="0"/>
              <a:t>S</a:t>
            </a:r>
            <a:r>
              <a:rPr lang="en-US" sz="2800" dirty="0" smtClean="0"/>
              <a:t>-ibuprofen.</a:t>
            </a:r>
            <a:endParaRPr lang="en-US" sz="2800" dirty="0"/>
          </a:p>
        </p:txBody>
      </p:sp>
      <p:pic>
        <p:nvPicPr>
          <p:cNvPr id="18434" name="Picture 2" descr="Ibuprofen | C13H18O2 | ChemSpider"/>
          <p:cNvPicPr>
            <a:picLocks noChangeAspect="1" noChangeArrowheads="1"/>
          </p:cNvPicPr>
          <p:nvPr/>
        </p:nvPicPr>
        <p:blipFill>
          <a:blip r:embed="rId2"/>
          <a:srcRect t="18142" b="22677"/>
          <a:stretch>
            <a:fillRect/>
          </a:stretch>
        </p:blipFill>
        <p:spPr bwMode="auto">
          <a:xfrm>
            <a:off x="2057400" y="1295400"/>
            <a:ext cx="2381250" cy="1409231"/>
          </a:xfrm>
          <a:prstGeom prst="rect">
            <a:avLst/>
          </a:prstGeom>
          <a:noFill/>
        </p:spPr>
      </p:pic>
      <p:pic>
        <p:nvPicPr>
          <p:cNvPr id="18436" name="Picture 4" descr="File:(S)-Ibuprofen.svg - Wikimedia Commons"/>
          <p:cNvPicPr>
            <a:picLocks noChangeAspect="1" noChangeArrowheads="1"/>
          </p:cNvPicPr>
          <p:nvPr/>
        </p:nvPicPr>
        <p:blipFill>
          <a:blip r:embed="rId3" cstate="print"/>
          <a:srcRect/>
          <a:stretch>
            <a:fillRect/>
          </a:stretch>
        </p:blipFill>
        <p:spPr bwMode="auto">
          <a:xfrm>
            <a:off x="4800600" y="1447800"/>
            <a:ext cx="2467207" cy="104085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696200" cy="715962"/>
          </a:xfrm>
        </p:spPr>
        <p:txBody>
          <a:bodyPr>
            <a:normAutofit fontScale="90000"/>
          </a:bodyPr>
          <a:lstStyle/>
          <a:p>
            <a:r>
              <a:rPr lang="en-US" dirty="0" smtClean="0"/>
              <a:t>The Boot’s synthesis</a:t>
            </a:r>
            <a:endParaRPr lang="en-US" dirty="0"/>
          </a:p>
        </p:txBody>
      </p:sp>
      <p:sp>
        <p:nvSpPr>
          <p:cNvPr id="4" name="TextBox 3"/>
          <p:cNvSpPr txBox="1"/>
          <p:nvPr/>
        </p:nvSpPr>
        <p:spPr>
          <a:xfrm>
            <a:off x="914400" y="1066800"/>
            <a:ext cx="7162800" cy="646331"/>
          </a:xfrm>
          <a:prstGeom prst="rect">
            <a:avLst/>
          </a:prstGeom>
          <a:noFill/>
        </p:spPr>
        <p:txBody>
          <a:bodyPr wrap="square" rtlCol="0">
            <a:spAutoFit/>
          </a:bodyPr>
          <a:lstStyle/>
          <a:p>
            <a:r>
              <a:rPr lang="en-US" dirty="0" smtClean="0"/>
              <a:t>This was the most widely accepted process by industries till 1980.  It involved six steps:</a:t>
            </a:r>
            <a:endParaRPr lang="en-US" dirty="0"/>
          </a:p>
        </p:txBody>
      </p:sp>
      <p:graphicFrame>
        <p:nvGraphicFramePr>
          <p:cNvPr id="19458" name="Object 2"/>
          <p:cNvGraphicFramePr>
            <a:graphicFrameLocks noChangeAspect="1"/>
          </p:cNvGraphicFramePr>
          <p:nvPr/>
        </p:nvGraphicFramePr>
        <p:xfrm>
          <a:off x="838200" y="1905000"/>
          <a:ext cx="1695450" cy="819150"/>
        </p:xfrm>
        <a:graphic>
          <a:graphicData uri="http://schemas.openxmlformats.org/presentationml/2006/ole">
            <p:oleObj spid="_x0000_s1026" name="CS ChemDraw Drawing" r:id="rId3" imgW="1695830" imgH="819794" progId="ChemDraw.Document.6.0">
              <p:embed/>
            </p:oleObj>
          </a:graphicData>
        </a:graphic>
      </p:graphicFrame>
      <p:graphicFrame>
        <p:nvGraphicFramePr>
          <p:cNvPr id="19459" name="Object 3"/>
          <p:cNvGraphicFramePr>
            <a:graphicFrameLocks noChangeAspect="1"/>
          </p:cNvGraphicFramePr>
          <p:nvPr/>
        </p:nvGraphicFramePr>
        <p:xfrm>
          <a:off x="2743200" y="1905000"/>
          <a:ext cx="1114425" cy="1076325"/>
        </p:xfrm>
        <a:graphic>
          <a:graphicData uri="http://schemas.openxmlformats.org/presentationml/2006/ole">
            <p:oleObj spid="_x0000_s1027" name="CS ChemDraw Drawing" r:id="rId4" imgW="1113855" imgH="1077107" progId="ChemDraw.Document.6.0">
              <p:embed/>
            </p:oleObj>
          </a:graphicData>
        </a:graphic>
      </p:graphicFrame>
      <p:graphicFrame>
        <p:nvGraphicFramePr>
          <p:cNvPr id="19460" name="Object 4"/>
          <p:cNvGraphicFramePr>
            <a:graphicFrameLocks noChangeAspect="1"/>
          </p:cNvGraphicFramePr>
          <p:nvPr/>
        </p:nvGraphicFramePr>
        <p:xfrm>
          <a:off x="3962400" y="1600200"/>
          <a:ext cx="2352675" cy="1258887"/>
        </p:xfrm>
        <a:graphic>
          <a:graphicData uri="http://schemas.openxmlformats.org/presentationml/2006/ole">
            <p:oleObj spid="_x0000_s1028" name="CS ChemDraw Drawing" r:id="rId5" imgW="2352577" imgH="1258588" progId="ChemDraw.Document.6.0">
              <p:embed/>
            </p:oleObj>
          </a:graphicData>
        </a:graphic>
      </p:graphicFrame>
      <p:graphicFrame>
        <p:nvGraphicFramePr>
          <p:cNvPr id="19461" name="Object 5"/>
          <p:cNvGraphicFramePr>
            <a:graphicFrameLocks noChangeAspect="1"/>
          </p:cNvGraphicFramePr>
          <p:nvPr/>
        </p:nvGraphicFramePr>
        <p:xfrm>
          <a:off x="6629400" y="2057400"/>
          <a:ext cx="1003300" cy="744537"/>
        </p:xfrm>
        <a:graphic>
          <a:graphicData uri="http://schemas.openxmlformats.org/presentationml/2006/ole">
            <p:oleObj spid="_x0000_s1029" name="CS ChemDraw Drawing" r:id="rId6" imgW="1003722" imgH="745067" progId="ChemDraw.Document.6.0">
              <p:embed/>
            </p:oleObj>
          </a:graphicData>
        </a:graphic>
      </p:graphicFrame>
      <p:graphicFrame>
        <p:nvGraphicFramePr>
          <p:cNvPr id="19462" name="Object 6"/>
          <p:cNvGraphicFramePr>
            <a:graphicFrameLocks noChangeAspect="1"/>
          </p:cNvGraphicFramePr>
          <p:nvPr/>
        </p:nvGraphicFramePr>
        <p:xfrm>
          <a:off x="685800" y="3048000"/>
          <a:ext cx="2352675" cy="1258887"/>
        </p:xfrm>
        <a:graphic>
          <a:graphicData uri="http://schemas.openxmlformats.org/presentationml/2006/ole">
            <p:oleObj spid="_x0000_s1030" name="CS ChemDraw Drawing" r:id="rId7" imgW="2352945" imgH="1258588" progId="ChemDraw.Document.6.0">
              <p:embed/>
            </p:oleObj>
          </a:graphicData>
        </a:graphic>
      </p:graphicFrame>
      <p:graphicFrame>
        <p:nvGraphicFramePr>
          <p:cNvPr id="19463" name="Object 7"/>
          <p:cNvGraphicFramePr>
            <a:graphicFrameLocks noChangeAspect="1"/>
          </p:cNvGraphicFramePr>
          <p:nvPr/>
        </p:nvGraphicFramePr>
        <p:xfrm>
          <a:off x="3124200" y="3124200"/>
          <a:ext cx="1473200" cy="1338263"/>
        </p:xfrm>
        <a:graphic>
          <a:graphicData uri="http://schemas.openxmlformats.org/presentationml/2006/ole">
            <p:oleObj spid="_x0000_s1031" name="CS ChemDraw Drawing" r:id="rId8" imgW="1473353" imgH="1337733" progId="ChemDraw.Document.6.0">
              <p:embed/>
            </p:oleObj>
          </a:graphicData>
        </a:graphic>
      </p:graphicFrame>
      <p:graphicFrame>
        <p:nvGraphicFramePr>
          <p:cNvPr id="19464" name="Object 8"/>
          <p:cNvGraphicFramePr>
            <a:graphicFrameLocks noChangeAspect="1"/>
          </p:cNvGraphicFramePr>
          <p:nvPr/>
        </p:nvGraphicFramePr>
        <p:xfrm>
          <a:off x="4724400" y="3124200"/>
          <a:ext cx="2652713" cy="2405063"/>
        </p:xfrm>
        <a:graphic>
          <a:graphicData uri="http://schemas.openxmlformats.org/presentationml/2006/ole">
            <p:oleObj spid="_x0000_s1032" name="CS ChemDraw Drawing" r:id="rId9" imgW="2652773" imgH="2404533" progId="ChemDraw.Document.6.0">
              <p:embed/>
            </p:oleObj>
          </a:graphicData>
        </a:graphic>
      </p:graphicFrame>
      <p:graphicFrame>
        <p:nvGraphicFramePr>
          <p:cNvPr id="19466" name="Object 10"/>
          <p:cNvGraphicFramePr>
            <a:graphicFrameLocks noChangeAspect="1"/>
          </p:cNvGraphicFramePr>
          <p:nvPr/>
        </p:nvGraphicFramePr>
        <p:xfrm>
          <a:off x="7086600" y="3810000"/>
          <a:ext cx="1566863" cy="307975"/>
        </p:xfrm>
        <a:graphic>
          <a:graphicData uri="http://schemas.openxmlformats.org/presentationml/2006/ole">
            <p:oleObj spid="_x0000_s1033" name="CS ChemDraw Drawing" r:id="rId10" imgW="1566543" imgH="307745" progId="ChemDraw.Document.6.0">
              <p:embed/>
            </p:oleObj>
          </a:graphicData>
        </a:graphic>
      </p:graphicFrame>
      <p:graphicFrame>
        <p:nvGraphicFramePr>
          <p:cNvPr id="19469" name="Object 13"/>
          <p:cNvGraphicFramePr>
            <a:graphicFrameLocks noChangeAspect="1"/>
          </p:cNvGraphicFramePr>
          <p:nvPr/>
        </p:nvGraphicFramePr>
        <p:xfrm>
          <a:off x="4800600" y="4953000"/>
          <a:ext cx="1228725" cy="1147763"/>
        </p:xfrm>
        <a:graphic>
          <a:graphicData uri="http://schemas.openxmlformats.org/presentationml/2006/ole">
            <p:oleObj spid="_x0000_s1034" name="CS ChemDraw Drawing" r:id="rId11" imgW="1228040" imgH="1147049" progId="ChemDraw.Document.6.0">
              <p:embed/>
            </p:oleObj>
          </a:graphicData>
        </a:graphic>
      </p:graphicFrame>
      <p:graphicFrame>
        <p:nvGraphicFramePr>
          <p:cNvPr id="19470" name="Object 14"/>
          <p:cNvGraphicFramePr>
            <a:graphicFrameLocks noChangeAspect="1"/>
          </p:cNvGraphicFramePr>
          <p:nvPr/>
        </p:nvGraphicFramePr>
        <p:xfrm>
          <a:off x="1524000" y="4876800"/>
          <a:ext cx="2747963" cy="1193800"/>
        </p:xfrm>
        <a:graphic>
          <a:graphicData uri="http://schemas.openxmlformats.org/presentationml/2006/ole">
            <p:oleObj spid="_x0000_s1035" name="CS ChemDraw Drawing" r:id="rId12" imgW="2747436" imgH="1193064" progId="ChemDraw.Document.6.0">
              <p:embed/>
            </p:oleObj>
          </a:graphicData>
        </a:graphic>
      </p:graphicFrame>
      <p:graphicFrame>
        <p:nvGraphicFramePr>
          <p:cNvPr id="19471" name="Object 15"/>
          <p:cNvGraphicFramePr>
            <a:graphicFrameLocks noChangeAspect="1"/>
          </p:cNvGraphicFramePr>
          <p:nvPr/>
        </p:nvGraphicFramePr>
        <p:xfrm>
          <a:off x="3200400" y="6019800"/>
          <a:ext cx="1306286" cy="609600"/>
        </p:xfrm>
        <a:graphic>
          <a:graphicData uri="http://schemas.openxmlformats.org/presentationml/2006/ole">
            <p:oleObj spid="_x0000_s1036" name="CS ChemDraw Drawing" r:id="rId13" imgW="1595273" imgH="745067" progId="ChemDraw.Document.6.0">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Boot’s Synthesis (Cont..)</a:t>
            </a:r>
            <a:endParaRPr lang="en-US" dirty="0"/>
          </a:p>
        </p:txBody>
      </p:sp>
      <p:graphicFrame>
        <p:nvGraphicFramePr>
          <p:cNvPr id="20482" name="Object 2"/>
          <p:cNvGraphicFramePr>
            <a:graphicFrameLocks noChangeAspect="1"/>
          </p:cNvGraphicFramePr>
          <p:nvPr/>
        </p:nvGraphicFramePr>
        <p:xfrm>
          <a:off x="533400" y="1524000"/>
          <a:ext cx="2747963" cy="1193800"/>
        </p:xfrm>
        <a:graphic>
          <a:graphicData uri="http://schemas.openxmlformats.org/presentationml/2006/ole">
            <p:oleObj spid="_x0000_s2050" name="CS ChemDraw Drawing" r:id="rId3" imgW="2747436" imgH="1193064" progId="ChemDraw.Document.6.0">
              <p:embed/>
            </p:oleObj>
          </a:graphicData>
        </a:graphic>
      </p:graphicFrame>
      <p:graphicFrame>
        <p:nvGraphicFramePr>
          <p:cNvPr id="20483" name="Object 3"/>
          <p:cNvGraphicFramePr>
            <a:graphicFrameLocks noChangeAspect="1"/>
          </p:cNvGraphicFramePr>
          <p:nvPr/>
        </p:nvGraphicFramePr>
        <p:xfrm>
          <a:off x="3505200" y="2057400"/>
          <a:ext cx="1385887" cy="384175"/>
        </p:xfrm>
        <a:graphic>
          <a:graphicData uri="http://schemas.openxmlformats.org/presentationml/2006/ole">
            <p:oleObj spid="_x0000_s2051" name="CS ChemDraw Drawing" r:id="rId4" imgW="1386426" imgH="383945" progId="ChemDraw.Document.6.0">
              <p:embed/>
            </p:oleObj>
          </a:graphicData>
        </a:graphic>
      </p:graphicFrame>
      <p:graphicFrame>
        <p:nvGraphicFramePr>
          <p:cNvPr id="20484" name="Object 4"/>
          <p:cNvGraphicFramePr>
            <a:graphicFrameLocks noChangeAspect="1"/>
          </p:cNvGraphicFramePr>
          <p:nvPr/>
        </p:nvGraphicFramePr>
        <p:xfrm>
          <a:off x="5105400" y="1524000"/>
          <a:ext cx="3206750" cy="1193800"/>
        </p:xfrm>
        <a:graphic>
          <a:graphicData uri="http://schemas.openxmlformats.org/presentationml/2006/ole">
            <p:oleObj spid="_x0000_s2052" name="CS ChemDraw Drawing" r:id="rId5" imgW="3206017" imgH="1194168" progId="ChemDraw.Document.6.0">
              <p:embed/>
            </p:oleObj>
          </a:graphicData>
        </a:graphic>
      </p:graphicFrame>
      <p:graphicFrame>
        <p:nvGraphicFramePr>
          <p:cNvPr id="20485" name="Object 5"/>
          <p:cNvGraphicFramePr>
            <a:graphicFrameLocks noChangeAspect="1"/>
          </p:cNvGraphicFramePr>
          <p:nvPr/>
        </p:nvGraphicFramePr>
        <p:xfrm>
          <a:off x="5715000" y="3048000"/>
          <a:ext cx="390525" cy="325437"/>
        </p:xfrm>
        <a:graphic>
          <a:graphicData uri="http://schemas.openxmlformats.org/presentationml/2006/ole">
            <p:oleObj spid="_x0000_s2053" name="CS ChemDraw Drawing" r:id="rId6" imgW="391175" imgH="325783" progId="ChemDraw.Document.6.0">
              <p:embed/>
            </p:oleObj>
          </a:graphicData>
        </a:graphic>
      </p:graphicFrame>
      <p:graphicFrame>
        <p:nvGraphicFramePr>
          <p:cNvPr id="20487" name="Object 7"/>
          <p:cNvGraphicFramePr>
            <a:graphicFrameLocks noChangeAspect="1"/>
          </p:cNvGraphicFramePr>
          <p:nvPr/>
        </p:nvGraphicFramePr>
        <p:xfrm>
          <a:off x="5791200" y="2895600"/>
          <a:ext cx="842963" cy="862013"/>
        </p:xfrm>
        <a:graphic>
          <a:graphicData uri="http://schemas.openxmlformats.org/presentationml/2006/ole">
            <p:oleObj spid="_x0000_s2054" name="CS ChemDraw Drawing" r:id="rId7" imgW="842390" imgH="862128" progId="ChemDraw.Document.6.0">
              <p:embed/>
            </p:oleObj>
          </a:graphicData>
        </a:graphic>
      </p:graphicFrame>
      <p:graphicFrame>
        <p:nvGraphicFramePr>
          <p:cNvPr id="20488" name="Object 8"/>
          <p:cNvGraphicFramePr>
            <a:graphicFrameLocks noChangeAspect="1"/>
          </p:cNvGraphicFramePr>
          <p:nvPr/>
        </p:nvGraphicFramePr>
        <p:xfrm>
          <a:off x="2743200" y="3352800"/>
          <a:ext cx="2744787" cy="1192213"/>
        </p:xfrm>
        <a:graphic>
          <a:graphicData uri="http://schemas.openxmlformats.org/presentationml/2006/ole">
            <p:oleObj spid="_x0000_s2055" name="CS ChemDraw Drawing" r:id="rId8" imgW="2744489" imgH="1192696" progId="ChemDraw.Document.6.0">
              <p:embed/>
            </p:oleObj>
          </a:graphicData>
        </a:graphic>
      </p:graphicFrame>
      <p:graphicFrame>
        <p:nvGraphicFramePr>
          <p:cNvPr id="20489" name="Object 9"/>
          <p:cNvGraphicFramePr>
            <a:graphicFrameLocks noChangeAspect="1"/>
          </p:cNvGraphicFramePr>
          <p:nvPr/>
        </p:nvGraphicFramePr>
        <p:xfrm>
          <a:off x="2590800" y="4800600"/>
          <a:ext cx="506413" cy="198437"/>
        </p:xfrm>
        <a:graphic>
          <a:graphicData uri="http://schemas.openxmlformats.org/presentationml/2006/ole">
            <p:oleObj spid="_x0000_s2056" name="CS ChemDraw Drawing" r:id="rId9" imgW="507202" imgH="199151" progId="ChemDraw.Document.6.0">
              <p:embed/>
            </p:oleObj>
          </a:graphicData>
        </a:graphic>
      </p:graphicFrame>
      <p:graphicFrame>
        <p:nvGraphicFramePr>
          <p:cNvPr id="20490" name="Object 10"/>
          <p:cNvGraphicFramePr>
            <a:graphicFrameLocks noChangeAspect="1"/>
          </p:cNvGraphicFramePr>
          <p:nvPr/>
        </p:nvGraphicFramePr>
        <p:xfrm>
          <a:off x="3733800" y="4800600"/>
          <a:ext cx="803275" cy="739775"/>
        </p:xfrm>
        <a:graphic>
          <a:graphicData uri="http://schemas.openxmlformats.org/presentationml/2006/ole">
            <p:oleObj spid="_x0000_s2057" name="CS ChemDraw Drawing" r:id="rId10" imgW="802978" imgH="740281" progId="ChemDraw.Document.6.0">
              <p:embed/>
            </p:oleObj>
          </a:graphicData>
        </a:graphic>
      </p:graphicFrame>
      <p:graphicFrame>
        <p:nvGraphicFramePr>
          <p:cNvPr id="20491" name="Object 11"/>
          <p:cNvGraphicFramePr>
            <a:graphicFrameLocks noChangeAspect="1"/>
          </p:cNvGraphicFramePr>
          <p:nvPr/>
        </p:nvGraphicFramePr>
        <p:xfrm>
          <a:off x="4648200" y="4876800"/>
          <a:ext cx="2749550" cy="1193800"/>
        </p:xfrm>
        <a:graphic>
          <a:graphicData uri="http://schemas.openxmlformats.org/presentationml/2006/ole">
            <p:oleObj spid="_x0000_s2058" name="CS ChemDraw Drawing" r:id="rId11" imgW="2748909" imgH="1193064" progId="ChemDraw.Document.6.0">
              <p:embed/>
            </p:oleObj>
          </a:graphicData>
        </a:graphic>
      </p:graphicFrame>
      <p:graphicFrame>
        <p:nvGraphicFramePr>
          <p:cNvPr id="20492" name="Object 12"/>
          <p:cNvGraphicFramePr>
            <a:graphicFrameLocks noChangeAspect="1"/>
          </p:cNvGraphicFramePr>
          <p:nvPr/>
        </p:nvGraphicFramePr>
        <p:xfrm>
          <a:off x="7620000" y="5562600"/>
          <a:ext cx="755650" cy="179387"/>
        </p:xfrm>
        <a:graphic>
          <a:graphicData uri="http://schemas.openxmlformats.org/presentationml/2006/ole">
            <p:oleObj spid="_x0000_s2059" name="CS ChemDraw Drawing" r:id="rId12" imgW="755462" imgH="179641" progId="ChemDraw.Document.6.0">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Mechanism</a:t>
            </a:r>
            <a:endParaRPr lang="en-US" dirty="0"/>
          </a:p>
        </p:txBody>
      </p:sp>
      <p:graphicFrame>
        <p:nvGraphicFramePr>
          <p:cNvPr id="43009" name="Object 1"/>
          <p:cNvGraphicFramePr>
            <a:graphicFrameLocks noChangeAspect="1"/>
          </p:cNvGraphicFramePr>
          <p:nvPr/>
        </p:nvGraphicFramePr>
        <p:xfrm>
          <a:off x="381000" y="1524000"/>
          <a:ext cx="2747963" cy="1192213"/>
        </p:xfrm>
        <a:graphic>
          <a:graphicData uri="http://schemas.openxmlformats.org/presentationml/2006/ole">
            <p:oleObj spid="_x0000_s3074" name="CS ChemDraw Drawing" r:id="rId3" imgW="2747436" imgH="1192696" progId="ChemDraw.Document.6.0">
              <p:embed/>
            </p:oleObj>
          </a:graphicData>
        </a:graphic>
      </p:graphicFrame>
      <p:graphicFrame>
        <p:nvGraphicFramePr>
          <p:cNvPr id="43010" name="Object 2"/>
          <p:cNvGraphicFramePr>
            <a:graphicFrameLocks noChangeAspect="1"/>
          </p:cNvGraphicFramePr>
          <p:nvPr/>
        </p:nvGraphicFramePr>
        <p:xfrm>
          <a:off x="3352800" y="1828800"/>
          <a:ext cx="879475" cy="477837"/>
        </p:xfrm>
        <a:graphic>
          <a:graphicData uri="http://schemas.openxmlformats.org/presentationml/2006/ole">
            <p:oleObj spid="_x0000_s3075" name="CS ChemDraw Drawing" r:id="rId4" imgW="878855" imgH="478183" progId="ChemDraw.Document.6.0">
              <p:embed/>
            </p:oleObj>
          </a:graphicData>
        </a:graphic>
      </p:graphicFrame>
      <p:graphicFrame>
        <p:nvGraphicFramePr>
          <p:cNvPr id="43011" name="Object 3"/>
          <p:cNvGraphicFramePr>
            <a:graphicFrameLocks noChangeAspect="1"/>
          </p:cNvGraphicFramePr>
          <p:nvPr/>
        </p:nvGraphicFramePr>
        <p:xfrm>
          <a:off x="2514600" y="2057400"/>
          <a:ext cx="1076325" cy="690563"/>
        </p:xfrm>
        <a:graphic>
          <a:graphicData uri="http://schemas.openxmlformats.org/presentationml/2006/ole">
            <p:oleObj spid="_x0000_s3076" name="CS ChemDraw Drawing" r:id="rId5" imgW="1075548" imgH="691322" progId="ChemDraw.Document.6.0">
              <p:embed/>
            </p:oleObj>
          </a:graphicData>
        </a:graphic>
      </p:graphicFrame>
      <p:graphicFrame>
        <p:nvGraphicFramePr>
          <p:cNvPr id="43012" name="Object 4"/>
          <p:cNvGraphicFramePr>
            <a:graphicFrameLocks noChangeAspect="1"/>
          </p:cNvGraphicFramePr>
          <p:nvPr/>
        </p:nvGraphicFramePr>
        <p:xfrm>
          <a:off x="2590800" y="1524000"/>
          <a:ext cx="357187" cy="379413"/>
        </p:xfrm>
        <a:graphic>
          <a:graphicData uri="http://schemas.openxmlformats.org/presentationml/2006/ole">
            <p:oleObj spid="_x0000_s3077" name="CS ChemDraw Drawing" r:id="rId6" imgW="357657" imgH="379159" progId="ChemDraw.Document.6.0">
              <p:embed/>
            </p:oleObj>
          </a:graphicData>
        </a:graphic>
      </p:graphicFrame>
      <p:graphicFrame>
        <p:nvGraphicFramePr>
          <p:cNvPr id="43013" name="Object 5"/>
          <p:cNvGraphicFramePr>
            <a:graphicFrameLocks noChangeAspect="1"/>
          </p:cNvGraphicFramePr>
          <p:nvPr/>
        </p:nvGraphicFramePr>
        <p:xfrm>
          <a:off x="5105400" y="1524000"/>
          <a:ext cx="2971800" cy="1384300"/>
        </p:xfrm>
        <a:graphic>
          <a:graphicData uri="http://schemas.openxmlformats.org/presentationml/2006/ole">
            <p:oleObj spid="_x0000_s3078" name="CS ChemDraw Drawing" r:id="rId7" imgW="2971386" imgH="1384852" progId="ChemDraw.Document.6.0">
              <p:embed/>
            </p:oleObj>
          </a:graphicData>
        </a:graphic>
      </p:graphicFrame>
      <p:graphicFrame>
        <p:nvGraphicFramePr>
          <p:cNvPr id="43014" name="Object 6"/>
          <p:cNvGraphicFramePr>
            <a:graphicFrameLocks noChangeAspect="1"/>
          </p:cNvGraphicFramePr>
          <p:nvPr/>
        </p:nvGraphicFramePr>
        <p:xfrm>
          <a:off x="5410200" y="3962400"/>
          <a:ext cx="3111500" cy="1385887"/>
        </p:xfrm>
        <a:graphic>
          <a:graphicData uri="http://schemas.openxmlformats.org/presentationml/2006/ole">
            <p:oleObj spid="_x0000_s3079" name="CS ChemDraw Drawing" r:id="rId8" imgW="3111354" imgH="1386325" progId="ChemDraw.Document.6.0">
              <p:embed/>
            </p:oleObj>
          </a:graphicData>
        </a:graphic>
      </p:graphicFrame>
      <p:graphicFrame>
        <p:nvGraphicFramePr>
          <p:cNvPr id="43015" name="Object 7"/>
          <p:cNvGraphicFramePr>
            <a:graphicFrameLocks noChangeAspect="1"/>
          </p:cNvGraphicFramePr>
          <p:nvPr/>
        </p:nvGraphicFramePr>
        <p:xfrm>
          <a:off x="3581400" y="3886200"/>
          <a:ext cx="596743" cy="652463"/>
        </p:xfrm>
        <a:graphic>
          <a:graphicData uri="http://schemas.openxmlformats.org/presentationml/2006/ole">
            <p:oleObj spid="_x0000_s3080" name="CS ChemDraw Drawing" r:id="rId9" imgW="526724" imgH="575733" progId="ChemDraw.Document.6.0">
              <p:embed/>
            </p:oleObj>
          </a:graphicData>
        </a:graphic>
      </p:graphicFrame>
      <p:graphicFrame>
        <p:nvGraphicFramePr>
          <p:cNvPr id="43016" name="Object 8"/>
          <p:cNvGraphicFramePr>
            <a:graphicFrameLocks noChangeAspect="1"/>
          </p:cNvGraphicFramePr>
          <p:nvPr/>
        </p:nvGraphicFramePr>
        <p:xfrm>
          <a:off x="7924800" y="4495800"/>
          <a:ext cx="323850" cy="244475"/>
        </p:xfrm>
        <a:graphic>
          <a:graphicData uri="http://schemas.openxmlformats.org/presentationml/2006/ole">
            <p:oleObj spid="_x0000_s3081" name="CS ChemDraw Drawing" r:id="rId10" imgW="324138" imgH="244797" progId="ChemDraw.Document.6.0">
              <p:embed/>
            </p:oleObj>
          </a:graphicData>
        </a:graphic>
      </p:graphicFrame>
      <p:graphicFrame>
        <p:nvGraphicFramePr>
          <p:cNvPr id="43017" name="Object 9"/>
          <p:cNvGraphicFramePr>
            <a:graphicFrameLocks noChangeAspect="1"/>
          </p:cNvGraphicFramePr>
          <p:nvPr/>
        </p:nvGraphicFramePr>
        <p:xfrm>
          <a:off x="8637587" y="4953000"/>
          <a:ext cx="506413" cy="298450"/>
        </p:xfrm>
        <a:graphic>
          <a:graphicData uri="http://schemas.openxmlformats.org/presentationml/2006/ole">
            <p:oleObj spid="_x0000_s3082" name="CS ChemDraw Drawing" r:id="rId11" imgW="507202" imgH="298542" progId="ChemDraw.Document.6.0">
              <p:embed/>
            </p:oleObj>
          </a:graphicData>
        </a:graphic>
      </p:graphicFrame>
      <p:graphicFrame>
        <p:nvGraphicFramePr>
          <p:cNvPr id="43018" name="Object 10"/>
          <p:cNvGraphicFramePr>
            <a:graphicFrameLocks noChangeAspect="1"/>
          </p:cNvGraphicFramePr>
          <p:nvPr/>
        </p:nvGraphicFramePr>
        <p:xfrm>
          <a:off x="8458200" y="4648200"/>
          <a:ext cx="323850" cy="244475"/>
        </p:xfrm>
        <a:graphic>
          <a:graphicData uri="http://schemas.openxmlformats.org/presentationml/2006/ole">
            <p:oleObj spid="_x0000_s3083" name="CS ChemDraw Drawing" r:id="rId12" imgW="324138" imgH="244797" progId="ChemDraw.Document.6.0">
              <p:embed/>
            </p:oleObj>
          </a:graphicData>
        </a:graphic>
      </p:graphicFrame>
      <p:graphicFrame>
        <p:nvGraphicFramePr>
          <p:cNvPr id="43020" name="Object 12"/>
          <p:cNvGraphicFramePr>
            <a:graphicFrameLocks noChangeAspect="1"/>
          </p:cNvGraphicFramePr>
          <p:nvPr/>
        </p:nvGraphicFramePr>
        <p:xfrm>
          <a:off x="7696200" y="4724400"/>
          <a:ext cx="304800" cy="123301"/>
        </p:xfrm>
        <a:graphic>
          <a:graphicData uri="http://schemas.openxmlformats.org/presentationml/2006/ole">
            <p:oleObj spid="_x0000_s3084" name="CS ChemDraw Drawing" r:id="rId13" imgW="490258" imgH="199151" progId="ChemDraw.Document.6.0">
              <p:embed/>
            </p:oleObj>
          </a:graphicData>
        </a:graphic>
      </p:graphicFrame>
      <p:graphicFrame>
        <p:nvGraphicFramePr>
          <p:cNvPr id="43021" name="Object 13"/>
          <p:cNvGraphicFramePr>
            <a:graphicFrameLocks noChangeAspect="1"/>
          </p:cNvGraphicFramePr>
          <p:nvPr/>
        </p:nvGraphicFramePr>
        <p:xfrm>
          <a:off x="8153400" y="4953000"/>
          <a:ext cx="423435" cy="482600"/>
        </p:xfrm>
        <a:graphic>
          <a:graphicData uri="http://schemas.openxmlformats.org/presentationml/2006/ole">
            <p:oleObj spid="_x0000_s3085" name="CS ChemDraw Drawing" r:id="rId14" imgW="578660" imgH="661136" progId="ChemDraw.Document.6.0">
              <p:embed/>
            </p:oleObj>
          </a:graphicData>
        </a:graphic>
      </p:graphicFrame>
      <p:graphicFrame>
        <p:nvGraphicFramePr>
          <p:cNvPr id="43025" name="Object 17"/>
          <p:cNvGraphicFramePr>
            <a:graphicFrameLocks noChangeAspect="1"/>
          </p:cNvGraphicFramePr>
          <p:nvPr/>
        </p:nvGraphicFramePr>
        <p:xfrm>
          <a:off x="1828800" y="2281238"/>
          <a:ext cx="2744788" cy="3186112"/>
        </p:xfrm>
        <a:graphic>
          <a:graphicData uri="http://schemas.openxmlformats.org/presentationml/2006/ole">
            <p:oleObj spid="_x0000_s3086" name="CS ChemDraw Drawing" r:id="rId15" imgW="2744489" imgH="3186412" progId="ChemDraw.Document.6.0">
              <p:embed/>
            </p:oleObj>
          </a:graphicData>
        </a:graphic>
      </p:graphicFrame>
      <p:graphicFrame>
        <p:nvGraphicFramePr>
          <p:cNvPr id="43026" name="Object 18"/>
          <p:cNvGraphicFramePr>
            <a:graphicFrameLocks noChangeAspect="1"/>
          </p:cNvGraphicFramePr>
          <p:nvPr/>
        </p:nvGraphicFramePr>
        <p:xfrm>
          <a:off x="4953000" y="3733800"/>
          <a:ext cx="187325" cy="361950"/>
        </p:xfrm>
        <a:graphic>
          <a:graphicData uri="http://schemas.openxmlformats.org/presentationml/2006/ole">
            <p:oleObj spid="_x0000_s3087" name="CS ChemDraw Drawing" r:id="rId16" imgW="187116" imgH="362226" progId="ChemDraw.Document.6.0">
              <p:embed/>
            </p:oleObj>
          </a:graphicData>
        </a:graphic>
      </p:graphicFrame>
      <p:graphicFrame>
        <p:nvGraphicFramePr>
          <p:cNvPr id="43027" name="Object 19"/>
          <p:cNvGraphicFramePr>
            <a:graphicFrameLocks noChangeAspect="1"/>
          </p:cNvGraphicFramePr>
          <p:nvPr/>
        </p:nvGraphicFramePr>
        <p:xfrm>
          <a:off x="3657600" y="4343400"/>
          <a:ext cx="504825" cy="742950"/>
        </p:xfrm>
        <a:graphic>
          <a:graphicData uri="http://schemas.openxmlformats.org/presentationml/2006/ole">
            <p:oleObj spid="_x0000_s3088" name="CS ChemDraw Drawing" r:id="rId17" imgW="505360" imgH="743594" progId="ChemDraw.Document.6.0">
              <p:embed/>
            </p:oleObj>
          </a:graphicData>
        </a:graphic>
      </p:graphicFrame>
      <p:graphicFrame>
        <p:nvGraphicFramePr>
          <p:cNvPr id="43028" name="Object 20"/>
          <p:cNvGraphicFramePr>
            <a:graphicFrameLocks noChangeAspect="1"/>
          </p:cNvGraphicFramePr>
          <p:nvPr/>
        </p:nvGraphicFramePr>
        <p:xfrm>
          <a:off x="4495800" y="4191000"/>
          <a:ext cx="569913" cy="368300"/>
        </p:xfrm>
        <a:graphic>
          <a:graphicData uri="http://schemas.openxmlformats.org/presentationml/2006/ole">
            <p:oleObj spid="_x0000_s3089" name="CS ChemDraw Drawing" r:id="rId18" imgW="569819" imgH="368116" progId="ChemDraw.Document.6.0">
              <p:embed/>
            </p:oleObj>
          </a:graphicData>
        </a:graphic>
      </p:graphicFrame>
      <p:graphicFrame>
        <p:nvGraphicFramePr>
          <p:cNvPr id="43029" name="Object 21"/>
          <p:cNvGraphicFramePr>
            <a:graphicFrameLocks noChangeAspect="1"/>
          </p:cNvGraphicFramePr>
          <p:nvPr/>
        </p:nvGraphicFramePr>
        <p:xfrm>
          <a:off x="7620000" y="4114800"/>
          <a:ext cx="527050" cy="576263"/>
        </p:xfrm>
        <a:graphic>
          <a:graphicData uri="http://schemas.openxmlformats.org/presentationml/2006/ole">
            <p:oleObj spid="_x0000_s3090" name="CS ChemDraw Drawing" r:id="rId19" imgW="526724" imgH="575733" progId="ChemDraw.Document.6.0">
              <p:embed/>
            </p:oleObj>
          </a:graphicData>
        </a:graphic>
      </p:graphicFrame>
      <p:graphicFrame>
        <p:nvGraphicFramePr>
          <p:cNvPr id="43030" name="Object 22"/>
          <p:cNvGraphicFramePr>
            <a:graphicFrameLocks noChangeAspect="1"/>
          </p:cNvGraphicFramePr>
          <p:nvPr/>
        </p:nvGraphicFramePr>
        <p:xfrm>
          <a:off x="3886200" y="2286000"/>
          <a:ext cx="1071563" cy="147637"/>
        </p:xfrm>
        <a:graphic>
          <a:graphicData uri="http://schemas.openxmlformats.org/presentationml/2006/ole">
            <p:oleObj spid="_x0000_s3091" name="CS ChemDraw Drawing" r:id="rId20" imgW="1072233" imgH="147246" progId="ChemDraw.Document.6.0">
              <p:embed/>
            </p:oleObj>
          </a:graphicData>
        </a:graphic>
      </p:graphicFrame>
      <p:graphicFrame>
        <p:nvGraphicFramePr>
          <p:cNvPr id="43031" name="Object 23"/>
          <p:cNvGraphicFramePr>
            <a:graphicFrameLocks noChangeAspect="1"/>
          </p:cNvGraphicFramePr>
          <p:nvPr/>
        </p:nvGraphicFramePr>
        <p:xfrm>
          <a:off x="7848600" y="3048000"/>
          <a:ext cx="212725" cy="747713"/>
        </p:xfrm>
        <a:graphic>
          <a:graphicData uri="http://schemas.openxmlformats.org/presentationml/2006/ole">
            <p:oleObj spid="_x0000_s3092" name="CS ChemDraw Drawing" r:id="rId21" imgW="213268" imgH="748012" progId="ChemDraw.Document.6.0">
              <p:embed/>
            </p:oleObj>
          </a:graphicData>
        </a:graphic>
      </p:graphicFrame>
      <p:graphicFrame>
        <p:nvGraphicFramePr>
          <p:cNvPr id="43033" name="Object 25"/>
          <p:cNvGraphicFramePr>
            <a:graphicFrameLocks noChangeAspect="1"/>
          </p:cNvGraphicFramePr>
          <p:nvPr/>
        </p:nvGraphicFramePr>
        <p:xfrm>
          <a:off x="4343400" y="5334000"/>
          <a:ext cx="1011237" cy="263525"/>
        </p:xfrm>
        <a:graphic>
          <a:graphicData uri="http://schemas.openxmlformats.org/presentationml/2006/ole">
            <p:oleObj spid="_x0000_s3093" name="CS ChemDraw Drawing" r:id="rId22" imgW="1011457" imgH="263203" progId="ChemDraw.Document.6.0">
              <p:embed/>
            </p:oleObj>
          </a:graphicData>
        </a:graphic>
      </p:graphicFrame>
      <p:graphicFrame>
        <p:nvGraphicFramePr>
          <p:cNvPr id="43034" name="Object 26"/>
          <p:cNvGraphicFramePr>
            <a:graphicFrameLocks noChangeAspect="1"/>
          </p:cNvGraphicFramePr>
          <p:nvPr/>
        </p:nvGraphicFramePr>
        <p:xfrm>
          <a:off x="228600" y="5486400"/>
          <a:ext cx="2749550" cy="1193800"/>
        </p:xfrm>
        <a:graphic>
          <a:graphicData uri="http://schemas.openxmlformats.org/presentationml/2006/ole">
            <p:oleObj spid="_x0000_s3094" name="CS ChemDraw Drawing" r:id="rId23" imgW="2748909" imgH="1193064" progId="ChemDraw.Document.6.0">
              <p:embed/>
            </p:oleObj>
          </a:graphicData>
        </a:graphic>
      </p:graphicFrame>
      <p:graphicFrame>
        <p:nvGraphicFramePr>
          <p:cNvPr id="43035" name="Object 27"/>
          <p:cNvGraphicFramePr>
            <a:graphicFrameLocks noChangeAspect="1"/>
          </p:cNvGraphicFramePr>
          <p:nvPr/>
        </p:nvGraphicFramePr>
        <p:xfrm>
          <a:off x="1143000" y="4876800"/>
          <a:ext cx="411163" cy="820737"/>
        </p:xfrm>
        <a:graphic>
          <a:graphicData uri="http://schemas.openxmlformats.org/presentationml/2006/ole">
            <p:oleObj spid="_x0000_s3095" name="CS ChemDraw Drawing" r:id="rId24" imgW="411066" imgH="821267"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3009"/>
                                        </p:tgtEl>
                                        <p:attrNameLst>
                                          <p:attrName>style.visibility</p:attrName>
                                        </p:attrNameLst>
                                      </p:cBhvr>
                                      <p:to>
                                        <p:strVal val="visible"/>
                                      </p:to>
                                    </p:set>
                                    <p:animEffect transition="in" filter="blinds(horizontal)">
                                      <p:cBhvr>
                                        <p:cTn id="7" dur="500"/>
                                        <p:tgtEl>
                                          <p:spTgt spid="4300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3010"/>
                                        </p:tgtEl>
                                        <p:attrNameLst>
                                          <p:attrName>style.visibility</p:attrName>
                                        </p:attrNameLst>
                                      </p:cBhvr>
                                      <p:to>
                                        <p:strVal val="visible"/>
                                      </p:to>
                                    </p:set>
                                    <p:animEffect transition="in" filter="blinds(horizontal)">
                                      <p:cBhvr>
                                        <p:cTn id="12" dur="500"/>
                                        <p:tgtEl>
                                          <p:spTgt spid="430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3011"/>
                                        </p:tgtEl>
                                        <p:attrNameLst>
                                          <p:attrName>style.visibility</p:attrName>
                                        </p:attrNameLst>
                                      </p:cBhvr>
                                      <p:to>
                                        <p:strVal val="visible"/>
                                      </p:to>
                                    </p:set>
                                    <p:animEffect transition="in" filter="blinds(horizontal)">
                                      <p:cBhvr>
                                        <p:cTn id="17" dur="500"/>
                                        <p:tgtEl>
                                          <p:spTgt spid="430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3012"/>
                                        </p:tgtEl>
                                        <p:attrNameLst>
                                          <p:attrName>style.visibility</p:attrName>
                                        </p:attrNameLst>
                                      </p:cBhvr>
                                      <p:to>
                                        <p:strVal val="visible"/>
                                      </p:to>
                                    </p:set>
                                    <p:animEffect transition="in" filter="blinds(horizontal)">
                                      <p:cBhvr>
                                        <p:cTn id="22" dur="500"/>
                                        <p:tgtEl>
                                          <p:spTgt spid="430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3030"/>
                                        </p:tgtEl>
                                        <p:attrNameLst>
                                          <p:attrName>style.visibility</p:attrName>
                                        </p:attrNameLst>
                                      </p:cBhvr>
                                      <p:to>
                                        <p:strVal val="visible"/>
                                      </p:to>
                                    </p:set>
                                    <p:animEffect transition="in" filter="blinds(horizontal)">
                                      <p:cBhvr>
                                        <p:cTn id="27" dur="500"/>
                                        <p:tgtEl>
                                          <p:spTgt spid="43030"/>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3013"/>
                                        </p:tgtEl>
                                        <p:attrNameLst>
                                          <p:attrName>style.visibility</p:attrName>
                                        </p:attrNameLst>
                                      </p:cBhvr>
                                      <p:to>
                                        <p:strVal val="visible"/>
                                      </p:to>
                                    </p:set>
                                    <p:anim calcmode="lin" valueType="num">
                                      <p:cBhvr additive="base">
                                        <p:cTn id="32" dur="500" fill="hold"/>
                                        <p:tgtEl>
                                          <p:spTgt spid="43013"/>
                                        </p:tgtEl>
                                        <p:attrNameLst>
                                          <p:attrName>ppt_x</p:attrName>
                                        </p:attrNameLst>
                                      </p:cBhvr>
                                      <p:tavLst>
                                        <p:tav tm="0">
                                          <p:val>
                                            <p:strVal val="#ppt_x"/>
                                          </p:val>
                                        </p:tav>
                                        <p:tav tm="100000">
                                          <p:val>
                                            <p:strVal val="#ppt_x"/>
                                          </p:val>
                                        </p:tav>
                                      </p:tavLst>
                                    </p:anim>
                                    <p:anim calcmode="lin" valueType="num">
                                      <p:cBhvr additive="base">
                                        <p:cTn id="33" dur="500" fill="hold"/>
                                        <p:tgtEl>
                                          <p:spTgt spid="4301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43031"/>
                                        </p:tgtEl>
                                        <p:attrNameLst>
                                          <p:attrName>style.visibility</p:attrName>
                                        </p:attrNameLst>
                                      </p:cBhvr>
                                      <p:to>
                                        <p:strVal val="visible"/>
                                      </p:to>
                                    </p:set>
                                    <p:animEffect transition="in" filter="blinds(horizontal)">
                                      <p:cBhvr>
                                        <p:cTn id="38" dur="500"/>
                                        <p:tgtEl>
                                          <p:spTgt spid="43031"/>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43017"/>
                                        </p:tgtEl>
                                        <p:attrNameLst>
                                          <p:attrName>style.visibility</p:attrName>
                                        </p:attrNameLst>
                                      </p:cBhvr>
                                      <p:to>
                                        <p:strVal val="visible"/>
                                      </p:to>
                                    </p:set>
                                    <p:animEffect transition="in" filter="blinds(horizontal)">
                                      <p:cBhvr>
                                        <p:cTn id="43" dur="500"/>
                                        <p:tgtEl>
                                          <p:spTgt spid="43017"/>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43018"/>
                                        </p:tgtEl>
                                        <p:attrNameLst>
                                          <p:attrName>style.visibility</p:attrName>
                                        </p:attrNameLst>
                                      </p:cBhvr>
                                      <p:to>
                                        <p:strVal val="visible"/>
                                      </p:to>
                                    </p:set>
                                    <p:animEffect transition="in" filter="blinds(horizontal)">
                                      <p:cBhvr>
                                        <p:cTn id="48" dur="500"/>
                                        <p:tgtEl>
                                          <p:spTgt spid="43018"/>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43016"/>
                                        </p:tgtEl>
                                        <p:attrNameLst>
                                          <p:attrName>style.visibility</p:attrName>
                                        </p:attrNameLst>
                                      </p:cBhvr>
                                      <p:to>
                                        <p:strVal val="visible"/>
                                      </p:to>
                                    </p:set>
                                    <p:animEffect transition="in" filter="blinds(horizontal)">
                                      <p:cBhvr>
                                        <p:cTn id="53" dur="500"/>
                                        <p:tgtEl>
                                          <p:spTgt spid="43016"/>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43029"/>
                                        </p:tgtEl>
                                        <p:attrNameLst>
                                          <p:attrName>style.visibility</p:attrName>
                                        </p:attrNameLst>
                                      </p:cBhvr>
                                      <p:to>
                                        <p:strVal val="visible"/>
                                      </p:to>
                                    </p:set>
                                    <p:animEffect transition="in" filter="blinds(horizontal)">
                                      <p:cBhvr>
                                        <p:cTn id="58" dur="500"/>
                                        <p:tgtEl>
                                          <p:spTgt spid="43029"/>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43020"/>
                                        </p:tgtEl>
                                        <p:attrNameLst>
                                          <p:attrName>style.visibility</p:attrName>
                                        </p:attrNameLst>
                                      </p:cBhvr>
                                      <p:to>
                                        <p:strVal val="visible"/>
                                      </p:to>
                                    </p:set>
                                    <p:animEffect transition="in" filter="blinds(horizontal)">
                                      <p:cBhvr>
                                        <p:cTn id="63" dur="500"/>
                                        <p:tgtEl>
                                          <p:spTgt spid="43020"/>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nodeType="clickEffect">
                                  <p:stCondLst>
                                    <p:cond delay="0"/>
                                  </p:stCondLst>
                                  <p:childTnLst>
                                    <p:set>
                                      <p:cBhvr>
                                        <p:cTn id="67" dur="1" fill="hold">
                                          <p:stCondLst>
                                            <p:cond delay="0"/>
                                          </p:stCondLst>
                                        </p:cTn>
                                        <p:tgtEl>
                                          <p:spTgt spid="43021"/>
                                        </p:tgtEl>
                                        <p:attrNameLst>
                                          <p:attrName>style.visibility</p:attrName>
                                        </p:attrNameLst>
                                      </p:cBhvr>
                                      <p:to>
                                        <p:strVal val="visible"/>
                                      </p:to>
                                    </p:set>
                                    <p:animEffect transition="in" filter="blinds(horizontal)">
                                      <p:cBhvr>
                                        <p:cTn id="68" dur="500"/>
                                        <p:tgtEl>
                                          <p:spTgt spid="43021"/>
                                        </p:tgtEl>
                                      </p:cBhvr>
                                    </p:animEffect>
                                  </p:childTnLst>
                                </p:cTn>
                              </p:par>
                              <p:par>
                                <p:cTn id="69" presetID="3" presetClass="entr" presetSubtype="10" fill="hold" nodeType="withEffect">
                                  <p:stCondLst>
                                    <p:cond delay="0"/>
                                  </p:stCondLst>
                                  <p:childTnLst>
                                    <p:set>
                                      <p:cBhvr>
                                        <p:cTn id="70" dur="1" fill="hold">
                                          <p:stCondLst>
                                            <p:cond delay="0"/>
                                          </p:stCondLst>
                                        </p:cTn>
                                        <p:tgtEl>
                                          <p:spTgt spid="43031"/>
                                        </p:tgtEl>
                                        <p:attrNameLst>
                                          <p:attrName>style.visibility</p:attrName>
                                        </p:attrNameLst>
                                      </p:cBhvr>
                                      <p:to>
                                        <p:strVal val="visible"/>
                                      </p:to>
                                    </p:set>
                                    <p:animEffect transition="in" filter="blinds(horizontal)">
                                      <p:cBhvr>
                                        <p:cTn id="71" dur="500"/>
                                        <p:tgtEl>
                                          <p:spTgt spid="43031"/>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nodeType="clickEffect">
                                  <p:stCondLst>
                                    <p:cond delay="0"/>
                                  </p:stCondLst>
                                  <p:childTnLst>
                                    <p:set>
                                      <p:cBhvr>
                                        <p:cTn id="75" dur="1" fill="hold">
                                          <p:stCondLst>
                                            <p:cond delay="0"/>
                                          </p:stCondLst>
                                        </p:cTn>
                                        <p:tgtEl>
                                          <p:spTgt spid="43033"/>
                                        </p:tgtEl>
                                        <p:attrNameLst>
                                          <p:attrName>style.visibility</p:attrName>
                                        </p:attrNameLst>
                                      </p:cBhvr>
                                      <p:to>
                                        <p:strVal val="visible"/>
                                      </p:to>
                                    </p:set>
                                    <p:animEffect transition="in" filter="blinds(horizontal)">
                                      <p:cBhvr>
                                        <p:cTn id="76" dur="500"/>
                                        <p:tgtEl>
                                          <p:spTgt spid="43033"/>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nodeType="clickEffect">
                                  <p:stCondLst>
                                    <p:cond delay="0"/>
                                  </p:stCondLst>
                                  <p:childTnLst>
                                    <p:set>
                                      <p:cBhvr>
                                        <p:cTn id="80" dur="1" fill="hold">
                                          <p:stCondLst>
                                            <p:cond delay="0"/>
                                          </p:stCondLst>
                                        </p:cTn>
                                        <p:tgtEl>
                                          <p:spTgt spid="43025"/>
                                        </p:tgtEl>
                                        <p:attrNameLst>
                                          <p:attrName>style.visibility</p:attrName>
                                        </p:attrNameLst>
                                      </p:cBhvr>
                                      <p:to>
                                        <p:strVal val="visible"/>
                                      </p:to>
                                    </p:set>
                                    <p:animEffect transition="in" filter="blinds(horizontal)">
                                      <p:cBhvr>
                                        <p:cTn id="81" dur="500"/>
                                        <p:tgtEl>
                                          <p:spTgt spid="43025"/>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43026"/>
                                        </p:tgtEl>
                                        <p:attrNameLst>
                                          <p:attrName>style.visibility</p:attrName>
                                        </p:attrNameLst>
                                      </p:cBhvr>
                                      <p:to>
                                        <p:strVal val="visible"/>
                                      </p:to>
                                    </p:set>
                                    <p:animEffect transition="in" filter="blinds(horizontal)">
                                      <p:cBhvr>
                                        <p:cTn id="86" dur="500"/>
                                        <p:tgtEl>
                                          <p:spTgt spid="43026"/>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nodeType="clickEffect">
                                  <p:stCondLst>
                                    <p:cond delay="0"/>
                                  </p:stCondLst>
                                  <p:childTnLst>
                                    <p:set>
                                      <p:cBhvr>
                                        <p:cTn id="90" dur="1" fill="hold">
                                          <p:stCondLst>
                                            <p:cond delay="0"/>
                                          </p:stCondLst>
                                        </p:cTn>
                                        <p:tgtEl>
                                          <p:spTgt spid="43027"/>
                                        </p:tgtEl>
                                        <p:attrNameLst>
                                          <p:attrName>style.visibility</p:attrName>
                                        </p:attrNameLst>
                                      </p:cBhvr>
                                      <p:to>
                                        <p:strVal val="visible"/>
                                      </p:to>
                                    </p:set>
                                    <p:animEffect transition="in" filter="blinds(horizontal)">
                                      <p:cBhvr>
                                        <p:cTn id="91" dur="500"/>
                                        <p:tgtEl>
                                          <p:spTgt spid="43027"/>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nodeType="clickEffect">
                                  <p:stCondLst>
                                    <p:cond delay="0"/>
                                  </p:stCondLst>
                                  <p:childTnLst>
                                    <p:set>
                                      <p:cBhvr>
                                        <p:cTn id="95" dur="1" fill="hold">
                                          <p:stCondLst>
                                            <p:cond delay="0"/>
                                          </p:stCondLst>
                                        </p:cTn>
                                        <p:tgtEl>
                                          <p:spTgt spid="43028"/>
                                        </p:tgtEl>
                                        <p:attrNameLst>
                                          <p:attrName>style.visibility</p:attrName>
                                        </p:attrNameLst>
                                      </p:cBhvr>
                                      <p:to>
                                        <p:strVal val="visible"/>
                                      </p:to>
                                    </p:set>
                                    <p:animEffect transition="in" filter="blinds(horizontal)">
                                      <p:cBhvr>
                                        <p:cTn id="96" dur="500"/>
                                        <p:tgtEl>
                                          <p:spTgt spid="43028"/>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nodeType="clickEffect">
                                  <p:stCondLst>
                                    <p:cond delay="0"/>
                                  </p:stCondLst>
                                  <p:childTnLst>
                                    <p:set>
                                      <p:cBhvr>
                                        <p:cTn id="100" dur="1" fill="hold">
                                          <p:stCondLst>
                                            <p:cond delay="0"/>
                                          </p:stCondLst>
                                        </p:cTn>
                                        <p:tgtEl>
                                          <p:spTgt spid="43035"/>
                                        </p:tgtEl>
                                        <p:attrNameLst>
                                          <p:attrName>style.visibility</p:attrName>
                                        </p:attrNameLst>
                                      </p:cBhvr>
                                      <p:to>
                                        <p:strVal val="visible"/>
                                      </p:to>
                                    </p:set>
                                    <p:animEffect transition="in" filter="blinds(horizontal)">
                                      <p:cBhvr>
                                        <p:cTn id="101" dur="500"/>
                                        <p:tgtEl>
                                          <p:spTgt spid="43035"/>
                                        </p:tgtEl>
                                      </p:cBhvr>
                                    </p:animEffect>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nodeType="clickEffect">
                                  <p:stCondLst>
                                    <p:cond delay="0"/>
                                  </p:stCondLst>
                                  <p:childTnLst>
                                    <p:set>
                                      <p:cBhvr>
                                        <p:cTn id="105" dur="1" fill="hold">
                                          <p:stCondLst>
                                            <p:cond delay="0"/>
                                          </p:stCondLst>
                                        </p:cTn>
                                        <p:tgtEl>
                                          <p:spTgt spid="43034"/>
                                        </p:tgtEl>
                                        <p:attrNameLst>
                                          <p:attrName>style.visibility</p:attrName>
                                        </p:attrNameLst>
                                      </p:cBhvr>
                                      <p:to>
                                        <p:strVal val="visible"/>
                                      </p:to>
                                    </p:set>
                                    <p:anim calcmode="lin" valueType="num">
                                      <p:cBhvr additive="base">
                                        <p:cTn id="106" dur="500" fill="hold"/>
                                        <p:tgtEl>
                                          <p:spTgt spid="43034"/>
                                        </p:tgtEl>
                                        <p:attrNameLst>
                                          <p:attrName>ppt_x</p:attrName>
                                        </p:attrNameLst>
                                      </p:cBhvr>
                                      <p:tavLst>
                                        <p:tav tm="0">
                                          <p:val>
                                            <p:strVal val="#ppt_x"/>
                                          </p:val>
                                        </p:tav>
                                        <p:tav tm="100000">
                                          <p:val>
                                            <p:strVal val="#ppt_x"/>
                                          </p:val>
                                        </p:tav>
                                      </p:tavLst>
                                    </p:anim>
                                    <p:anim calcmode="lin" valueType="num">
                                      <p:cBhvr additive="base">
                                        <p:cTn id="107" dur="500" fill="hold"/>
                                        <p:tgtEl>
                                          <p:spTgt spid="430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 of Boot’s process</a:t>
            </a:r>
            <a:endParaRPr lang="en-US" dirty="0"/>
          </a:p>
        </p:txBody>
      </p:sp>
      <p:sp>
        <p:nvSpPr>
          <p:cNvPr id="3" name="Content Placeholder 2"/>
          <p:cNvSpPr>
            <a:spLocks noGrp="1"/>
          </p:cNvSpPr>
          <p:nvPr>
            <p:ph idx="1"/>
          </p:nvPr>
        </p:nvSpPr>
        <p:spPr/>
        <p:txBody>
          <a:bodyPr/>
          <a:lstStyle/>
          <a:p>
            <a:r>
              <a:rPr lang="en-US" dirty="0" smtClean="0"/>
              <a:t>Large number of steps</a:t>
            </a:r>
          </a:p>
          <a:p>
            <a:r>
              <a:rPr lang="en-US" dirty="0" smtClean="0"/>
              <a:t>Large number of side products in each step.</a:t>
            </a:r>
          </a:p>
          <a:p>
            <a:r>
              <a:rPr lang="en-US" dirty="0" smtClean="0"/>
              <a:t>Poor Atom Economy</a:t>
            </a:r>
          </a:p>
          <a:p>
            <a:r>
              <a:rPr lang="en-US" dirty="0" smtClean="0"/>
              <a:t>Product is a Racemic mixture of </a:t>
            </a:r>
            <a:r>
              <a:rPr lang="en-US" i="1" dirty="0" smtClean="0"/>
              <a:t>S</a:t>
            </a:r>
            <a:r>
              <a:rPr lang="en-US" dirty="0" smtClean="0"/>
              <a:t>-Ibuprofen and </a:t>
            </a:r>
            <a:r>
              <a:rPr lang="en-US" i="1" dirty="0" smtClean="0"/>
              <a:t>R</a:t>
            </a:r>
            <a:r>
              <a:rPr lang="en-US" dirty="0" smtClean="0"/>
              <a:t>-Ibuprofen. That means 50% of the product remains biologically less useful or active.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7772400" cy="731838"/>
          </a:xfrm>
        </p:spPr>
        <p:txBody>
          <a:bodyPr>
            <a:normAutofit fontScale="90000"/>
          </a:bodyPr>
          <a:lstStyle/>
          <a:p>
            <a:r>
              <a:rPr lang="en-US" dirty="0" smtClean="0"/>
              <a:t>Greener synthesis than Boot:</a:t>
            </a:r>
            <a:br>
              <a:rPr lang="en-US" dirty="0" smtClean="0"/>
            </a:br>
            <a:r>
              <a:rPr lang="en-US" b="1" dirty="0" smtClean="0"/>
              <a:t>The Boots</a:t>
            </a:r>
            <a:r>
              <a:rPr lang="en-US" dirty="0" smtClean="0"/>
              <a:t>-</a:t>
            </a:r>
            <a:r>
              <a:rPr lang="en-US" b="1" dirty="0" smtClean="0"/>
              <a:t>Hoechst</a:t>
            </a:r>
            <a:r>
              <a:rPr lang="en-US" dirty="0" smtClean="0"/>
              <a:t>-</a:t>
            </a:r>
            <a:r>
              <a:rPr lang="en-US" b="1" dirty="0" smtClean="0"/>
              <a:t>Celanese </a:t>
            </a:r>
            <a:br>
              <a:rPr lang="en-US" b="1" dirty="0" smtClean="0"/>
            </a:br>
            <a:endParaRPr lang="en-US" dirty="0"/>
          </a:p>
        </p:txBody>
      </p:sp>
      <p:graphicFrame>
        <p:nvGraphicFramePr>
          <p:cNvPr id="39938" name="Object 2"/>
          <p:cNvGraphicFramePr>
            <a:graphicFrameLocks noChangeAspect="1"/>
          </p:cNvGraphicFramePr>
          <p:nvPr/>
        </p:nvGraphicFramePr>
        <p:xfrm>
          <a:off x="609600" y="1828800"/>
          <a:ext cx="1701800" cy="817563"/>
        </p:xfrm>
        <a:graphic>
          <a:graphicData uri="http://schemas.openxmlformats.org/presentationml/2006/ole">
            <p:oleObj spid="_x0000_s4098" name="CS ChemDraw Drawing" r:id="rId3" imgW="1702092" imgH="817954" progId="ChemDraw.Document.6.0">
              <p:embed/>
            </p:oleObj>
          </a:graphicData>
        </a:graphic>
      </p:graphicFrame>
      <p:graphicFrame>
        <p:nvGraphicFramePr>
          <p:cNvPr id="39939" name="Object 3"/>
          <p:cNvGraphicFramePr>
            <a:graphicFrameLocks noChangeAspect="1"/>
          </p:cNvGraphicFramePr>
          <p:nvPr/>
        </p:nvGraphicFramePr>
        <p:xfrm>
          <a:off x="2590800" y="1828800"/>
          <a:ext cx="1370013" cy="1143000"/>
        </p:xfrm>
        <a:graphic>
          <a:graphicData uri="http://schemas.openxmlformats.org/presentationml/2006/ole">
            <p:oleObj spid="_x0000_s4099" name="CS ChemDraw Drawing" r:id="rId4" imgW="1369850" imgH="1142632" progId="ChemDraw.Document.6.0">
              <p:embed/>
            </p:oleObj>
          </a:graphicData>
        </a:graphic>
      </p:graphicFrame>
      <p:graphicFrame>
        <p:nvGraphicFramePr>
          <p:cNvPr id="39940" name="Object 4"/>
          <p:cNvGraphicFramePr>
            <a:graphicFrameLocks noChangeAspect="1"/>
          </p:cNvGraphicFramePr>
          <p:nvPr/>
        </p:nvGraphicFramePr>
        <p:xfrm>
          <a:off x="4267200" y="1676400"/>
          <a:ext cx="2359025" cy="1239837"/>
        </p:xfrm>
        <a:graphic>
          <a:graphicData uri="http://schemas.openxmlformats.org/presentationml/2006/ole">
            <p:oleObj spid="_x0000_s4100" name="CS ChemDraw Drawing" r:id="rId5" imgW="2358839" imgH="1240183" progId="ChemDraw.Document.6.0">
              <p:embed/>
            </p:oleObj>
          </a:graphicData>
        </a:graphic>
      </p:graphicFrame>
      <p:graphicFrame>
        <p:nvGraphicFramePr>
          <p:cNvPr id="39941" name="Object 5"/>
          <p:cNvGraphicFramePr>
            <a:graphicFrameLocks noChangeAspect="1"/>
          </p:cNvGraphicFramePr>
          <p:nvPr/>
        </p:nvGraphicFramePr>
        <p:xfrm>
          <a:off x="6934200" y="1752600"/>
          <a:ext cx="1204913" cy="738187"/>
        </p:xfrm>
        <a:graphic>
          <a:graphicData uri="http://schemas.openxmlformats.org/presentationml/2006/ole">
            <p:oleObj spid="_x0000_s4101" name="CS ChemDraw Drawing" r:id="rId6" imgW="1205203" imgH="738809" progId="ChemDraw.Document.6.0">
              <p:embed/>
            </p:oleObj>
          </a:graphicData>
        </a:graphic>
      </p:graphicFrame>
      <p:graphicFrame>
        <p:nvGraphicFramePr>
          <p:cNvPr id="39942" name="Object 6"/>
          <p:cNvGraphicFramePr>
            <a:graphicFrameLocks noChangeAspect="1"/>
          </p:cNvGraphicFramePr>
          <p:nvPr/>
        </p:nvGraphicFramePr>
        <p:xfrm>
          <a:off x="1143000" y="3733800"/>
          <a:ext cx="1443037" cy="487363"/>
        </p:xfrm>
        <a:graphic>
          <a:graphicData uri="http://schemas.openxmlformats.org/presentationml/2006/ole">
            <p:oleObj spid="_x0000_s4102" name="CS ChemDraw Drawing" r:id="rId7" imgW="1442781" imgH="487386" progId="ChemDraw.Document.6.0">
              <p:embed/>
            </p:oleObj>
          </a:graphicData>
        </a:graphic>
      </p:graphicFrame>
      <p:graphicFrame>
        <p:nvGraphicFramePr>
          <p:cNvPr id="39943" name="Object 7"/>
          <p:cNvGraphicFramePr>
            <a:graphicFrameLocks noChangeAspect="1"/>
          </p:cNvGraphicFramePr>
          <p:nvPr/>
        </p:nvGraphicFramePr>
        <p:xfrm>
          <a:off x="2743200" y="3581400"/>
          <a:ext cx="2359025" cy="1241425"/>
        </p:xfrm>
        <a:graphic>
          <a:graphicData uri="http://schemas.openxmlformats.org/presentationml/2006/ole">
            <p:oleObj spid="_x0000_s4103" name="CS ChemDraw Drawing" r:id="rId8" imgW="2358471" imgH="1241655" progId="ChemDraw.Document.6.0">
              <p:embed/>
            </p:oleObj>
          </a:graphicData>
        </a:graphic>
      </p:graphicFrame>
      <p:sp>
        <p:nvSpPr>
          <p:cNvPr id="10" name="Rectangle 9"/>
          <p:cNvSpPr/>
          <p:nvPr/>
        </p:nvSpPr>
        <p:spPr>
          <a:xfrm>
            <a:off x="5867400" y="3733800"/>
            <a:ext cx="1093313" cy="369332"/>
          </a:xfrm>
          <a:prstGeom prst="rect">
            <a:avLst/>
          </a:prstGeom>
        </p:spPr>
        <p:txBody>
          <a:bodyPr wrap="none">
            <a:spAutoFit/>
          </a:bodyPr>
          <a:lstStyle/>
          <a:p>
            <a:r>
              <a:rPr lang="en-US" dirty="0" smtClean="0"/>
              <a:t>No Waste</a:t>
            </a:r>
            <a:endParaRPr lang="en-US" dirty="0"/>
          </a:p>
        </p:txBody>
      </p:sp>
      <p:graphicFrame>
        <p:nvGraphicFramePr>
          <p:cNvPr id="39944" name="Object 8"/>
          <p:cNvGraphicFramePr>
            <a:graphicFrameLocks noChangeAspect="1"/>
          </p:cNvGraphicFramePr>
          <p:nvPr/>
        </p:nvGraphicFramePr>
        <p:xfrm>
          <a:off x="1219200" y="5334000"/>
          <a:ext cx="1416050" cy="538163"/>
        </p:xfrm>
        <a:graphic>
          <a:graphicData uri="http://schemas.openxmlformats.org/presentationml/2006/ole">
            <p:oleObj spid="_x0000_s4104" name="CS ChemDraw Drawing" r:id="rId9" imgW="1415524" imgH="537449" progId="ChemDraw.Document.6.0">
              <p:embed/>
            </p:oleObj>
          </a:graphicData>
        </a:graphic>
      </p:graphicFrame>
      <p:graphicFrame>
        <p:nvGraphicFramePr>
          <p:cNvPr id="39945" name="Object 9"/>
          <p:cNvGraphicFramePr>
            <a:graphicFrameLocks noChangeAspect="1"/>
          </p:cNvGraphicFramePr>
          <p:nvPr/>
        </p:nvGraphicFramePr>
        <p:xfrm>
          <a:off x="3124200" y="5105400"/>
          <a:ext cx="2405063" cy="1431925"/>
        </p:xfrm>
        <a:graphic>
          <a:graphicData uri="http://schemas.openxmlformats.org/presentationml/2006/ole">
            <p:oleObj spid="_x0000_s4105" name="CS ChemDraw Drawing" r:id="rId10" imgW="2404513" imgH="1431971" progId="ChemDraw.Document.6.0">
              <p:embed/>
            </p:oleObj>
          </a:graphicData>
        </a:graphic>
      </p:graphicFrame>
      <p:sp>
        <p:nvSpPr>
          <p:cNvPr id="13" name="Rectangle 12"/>
          <p:cNvSpPr/>
          <p:nvPr/>
        </p:nvSpPr>
        <p:spPr>
          <a:xfrm>
            <a:off x="6019800" y="5410200"/>
            <a:ext cx="1093313" cy="369332"/>
          </a:xfrm>
          <a:prstGeom prst="rect">
            <a:avLst/>
          </a:prstGeom>
        </p:spPr>
        <p:txBody>
          <a:bodyPr wrap="none">
            <a:spAutoFit/>
          </a:bodyPr>
          <a:lstStyle/>
          <a:p>
            <a:r>
              <a:rPr lang="en-US" dirty="0" smtClean="0"/>
              <a:t>No Waste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Synthesis of </a:t>
            </a:r>
            <a:r>
              <a:rPr lang="en-US" i="1" dirty="0" smtClean="0"/>
              <a:t>S</a:t>
            </a:r>
            <a:r>
              <a:rPr lang="en-US" dirty="0" smtClean="0"/>
              <a:t>-Ibuprofen</a:t>
            </a:r>
            <a:endParaRPr lang="en-US" dirty="0"/>
          </a:p>
        </p:txBody>
      </p:sp>
      <p:graphicFrame>
        <p:nvGraphicFramePr>
          <p:cNvPr id="40962" name="Object 2"/>
          <p:cNvGraphicFramePr>
            <a:graphicFrameLocks noChangeAspect="1"/>
          </p:cNvGraphicFramePr>
          <p:nvPr/>
        </p:nvGraphicFramePr>
        <p:xfrm>
          <a:off x="609600" y="1371600"/>
          <a:ext cx="2405063" cy="1431925"/>
        </p:xfrm>
        <a:graphic>
          <a:graphicData uri="http://schemas.openxmlformats.org/presentationml/2006/ole">
            <p:oleObj spid="_x0000_s5122" name="CS ChemDraw Drawing" r:id="rId3" imgW="2404513" imgH="1431971" progId="ChemDraw.Document.6.0">
              <p:embed/>
            </p:oleObj>
          </a:graphicData>
        </a:graphic>
      </p:graphicFrame>
      <p:graphicFrame>
        <p:nvGraphicFramePr>
          <p:cNvPr id="40963" name="Object 3"/>
          <p:cNvGraphicFramePr>
            <a:graphicFrameLocks noChangeAspect="1"/>
          </p:cNvGraphicFramePr>
          <p:nvPr/>
        </p:nvGraphicFramePr>
        <p:xfrm>
          <a:off x="4495800" y="1371600"/>
          <a:ext cx="2860675" cy="1431925"/>
        </p:xfrm>
        <a:graphic>
          <a:graphicData uri="http://schemas.openxmlformats.org/presentationml/2006/ole">
            <p:oleObj spid="_x0000_s5123" name="CS ChemDraw Drawing" r:id="rId4" imgW="2860147" imgH="1431971" progId="ChemDraw.Document.6.0">
              <p:embed/>
            </p:oleObj>
          </a:graphicData>
        </a:graphic>
      </p:graphicFrame>
      <p:graphicFrame>
        <p:nvGraphicFramePr>
          <p:cNvPr id="40964" name="Object 4"/>
          <p:cNvGraphicFramePr>
            <a:graphicFrameLocks noChangeAspect="1"/>
          </p:cNvGraphicFramePr>
          <p:nvPr/>
        </p:nvGraphicFramePr>
        <p:xfrm>
          <a:off x="3124200" y="1600200"/>
          <a:ext cx="1166813" cy="892175"/>
        </p:xfrm>
        <a:graphic>
          <a:graphicData uri="http://schemas.openxmlformats.org/presentationml/2006/ole">
            <p:oleObj spid="_x0000_s5124" name="CS ChemDraw Drawing" r:id="rId5" imgW="1166896" imgH="892681" progId="ChemDraw.Document.6.0">
              <p:embed/>
            </p:oleObj>
          </a:graphicData>
        </a:graphic>
      </p:graphicFrame>
      <p:sp>
        <p:nvSpPr>
          <p:cNvPr id="7" name="Rectangle 6"/>
          <p:cNvSpPr/>
          <p:nvPr/>
        </p:nvSpPr>
        <p:spPr>
          <a:xfrm>
            <a:off x="7620000" y="1828800"/>
            <a:ext cx="1093313" cy="369332"/>
          </a:xfrm>
          <a:prstGeom prst="rect">
            <a:avLst/>
          </a:prstGeom>
        </p:spPr>
        <p:txBody>
          <a:bodyPr wrap="none">
            <a:spAutoFit/>
          </a:bodyPr>
          <a:lstStyle/>
          <a:p>
            <a:r>
              <a:rPr lang="en-US" dirty="0" smtClean="0"/>
              <a:t>No Waste</a:t>
            </a:r>
            <a:endParaRPr lang="en-US" dirty="0"/>
          </a:p>
        </p:txBody>
      </p:sp>
      <p:graphicFrame>
        <p:nvGraphicFramePr>
          <p:cNvPr id="40965" name="Object 5"/>
          <p:cNvGraphicFramePr>
            <a:graphicFrameLocks noChangeAspect="1"/>
          </p:cNvGraphicFramePr>
          <p:nvPr/>
        </p:nvGraphicFramePr>
        <p:xfrm>
          <a:off x="4495800" y="3124200"/>
          <a:ext cx="3092450" cy="1430337"/>
        </p:xfrm>
        <a:graphic>
          <a:graphicData uri="http://schemas.openxmlformats.org/presentationml/2006/ole">
            <p:oleObj spid="_x0000_s5125" name="CS ChemDraw Drawing" r:id="rId6" imgW="3091832" imgH="1430867" progId="ChemDraw.Document.6.0">
              <p:embed/>
            </p:oleObj>
          </a:graphicData>
        </a:graphic>
      </p:graphicFrame>
      <p:graphicFrame>
        <p:nvGraphicFramePr>
          <p:cNvPr id="40966" name="Object 6"/>
          <p:cNvGraphicFramePr>
            <a:graphicFrameLocks noChangeAspect="1"/>
          </p:cNvGraphicFramePr>
          <p:nvPr/>
        </p:nvGraphicFramePr>
        <p:xfrm>
          <a:off x="3886200" y="3962400"/>
          <a:ext cx="1135063" cy="1000125"/>
        </p:xfrm>
        <a:graphic>
          <a:graphicData uri="http://schemas.openxmlformats.org/presentationml/2006/ole">
            <p:oleObj spid="_x0000_s5126" name="CS ChemDraw Drawing" r:id="rId7" imgW="1135219" imgH="1000907" progId="ChemDraw.Document.6.0">
              <p:embed/>
            </p:oleObj>
          </a:graphicData>
        </a:graphic>
      </p:graphicFrame>
      <p:graphicFrame>
        <p:nvGraphicFramePr>
          <p:cNvPr id="40967" name="Object 7"/>
          <p:cNvGraphicFramePr>
            <a:graphicFrameLocks noChangeAspect="1"/>
          </p:cNvGraphicFramePr>
          <p:nvPr/>
        </p:nvGraphicFramePr>
        <p:xfrm>
          <a:off x="1295400" y="3581400"/>
          <a:ext cx="2495550" cy="1430337"/>
        </p:xfrm>
        <a:graphic>
          <a:graphicData uri="http://schemas.openxmlformats.org/presentationml/2006/ole">
            <p:oleObj spid="_x0000_s5127" name="CS ChemDraw Drawing" r:id="rId8" imgW="2495861" imgH="1430867" progId="ChemDraw.Document.6.0">
              <p:embed/>
            </p:oleObj>
          </a:graphicData>
        </a:graphic>
      </p:graphicFrame>
      <p:graphicFrame>
        <p:nvGraphicFramePr>
          <p:cNvPr id="40968" name="Object 8"/>
          <p:cNvGraphicFramePr>
            <a:graphicFrameLocks noChangeAspect="1"/>
          </p:cNvGraphicFramePr>
          <p:nvPr/>
        </p:nvGraphicFramePr>
        <p:xfrm>
          <a:off x="1066800" y="4303713"/>
          <a:ext cx="2833687" cy="2554287"/>
        </p:xfrm>
        <a:graphic>
          <a:graphicData uri="http://schemas.openxmlformats.org/presentationml/2006/ole">
            <p:oleObj spid="_x0000_s5128" name="CS ChemDraw Drawing" r:id="rId9" imgW="2833995" imgH="2553988" progId="ChemDraw.Document.6.0">
              <p:embed/>
            </p:oleObj>
          </a:graphicData>
        </a:graphic>
      </p:graphicFrame>
      <p:graphicFrame>
        <p:nvGraphicFramePr>
          <p:cNvPr id="40969" name="Object 9"/>
          <p:cNvGraphicFramePr>
            <a:graphicFrameLocks noChangeAspect="1"/>
          </p:cNvGraphicFramePr>
          <p:nvPr/>
        </p:nvGraphicFramePr>
        <p:xfrm>
          <a:off x="4648200" y="3200400"/>
          <a:ext cx="3186113" cy="3175000"/>
        </p:xfrm>
        <a:graphic>
          <a:graphicData uri="http://schemas.openxmlformats.org/presentationml/2006/ole">
            <p:oleObj spid="_x0000_s5129" name="CS ChemDraw Drawing" r:id="rId10" imgW="3186127" imgH="3174264" progId="ChemDraw.Document.6.0">
              <p:embed/>
            </p:oleObj>
          </a:graphicData>
        </a:graphic>
      </p:graphicFrame>
      <p:sp>
        <p:nvSpPr>
          <p:cNvPr id="13" name="Rectangle 12"/>
          <p:cNvSpPr/>
          <p:nvPr/>
        </p:nvSpPr>
        <p:spPr>
          <a:xfrm>
            <a:off x="6915505" y="5867400"/>
            <a:ext cx="1752403" cy="646331"/>
          </a:xfrm>
          <a:prstGeom prst="rect">
            <a:avLst/>
          </a:prstGeom>
        </p:spPr>
        <p:txBody>
          <a:bodyPr wrap="none">
            <a:spAutoFit/>
          </a:bodyPr>
          <a:lstStyle/>
          <a:p>
            <a:r>
              <a:rPr lang="en-US" i="1" dirty="0" smtClean="0"/>
              <a:t>Candida rugosa </a:t>
            </a:r>
          </a:p>
          <a:p>
            <a:r>
              <a:rPr lang="en-US" dirty="0" smtClean="0"/>
              <a:t>lipase</a:t>
            </a:r>
            <a:endParaRPr lang="en-US" dirty="0"/>
          </a:p>
        </p:txBody>
      </p:sp>
      <p:sp>
        <p:nvSpPr>
          <p:cNvPr id="14" name="Rectangle 13"/>
          <p:cNvSpPr/>
          <p:nvPr/>
        </p:nvSpPr>
        <p:spPr>
          <a:xfrm>
            <a:off x="3810000" y="5562600"/>
            <a:ext cx="1093313" cy="369332"/>
          </a:xfrm>
          <a:prstGeom prst="rect">
            <a:avLst/>
          </a:prstGeom>
        </p:spPr>
        <p:txBody>
          <a:bodyPr wrap="none">
            <a:spAutoFit/>
          </a:bodyPr>
          <a:lstStyle/>
          <a:p>
            <a:r>
              <a:rPr lang="en-US" dirty="0" smtClean="0"/>
              <a:t>No Waste</a:t>
            </a:r>
            <a:endParaRPr lang="en-US" dirty="0"/>
          </a:p>
        </p:txBody>
      </p:sp>
      <p:sp>
        <p:nvSpPr>
          <p:cNvPr id="16" name="Rectangle 15"/>
          <p:cNvSpPr/>
          <p:nvPr/>
        </p:nvSpPr>
        <p:spPr>
          <a:xfrm>
            <a:off x="5105400" y="2667000"/>
            <a:ext cx="300082" cy="369332"/>
          </a:xfrm>
          <a:prstGeom prst="rect">
            <a:avLst/>
          </a:prstGeom>
        </p:spPr>
        <p:txBody>
          <a:bodyPr wrap="none">
            <a:spAutoFit/>
          </a:bodyPr>
          <a:lstStyle/>
          <a:p>
            <a:r>
              <a:rPr lang="en-US" dirty="0" smtClean="0"/>
              <a: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634</Words>
  <Application>Microsoft Office PowerPoint</Application>
  <PresentationFormat>On-screen Show (4:3)</PresentationFormat>
  <Paragraphs>98</Paragraphs>
  <Slides>19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CS ChemDraw Drawing</vt:lpstr>
      <vt:lpstr>Drugs and Pharmaceuticals</vt:lpstr>
      <vt:lpstr>Neurologically active drugs </vt:lpstr>
      <vt:lpstr>Analgesics</vt:lpstr>
      <vt:lpstr>Aspirin</vt:lpstr>
      <vt:lpstr>Synthesis </vt:lpstr>
      <vt:lpstr>Mode of action of Aspirin</vt:lpstr>
      <vt:lpstr>Paracetamol mode of action (Acetamenophen)</vt:lpstr>
      <vt:lpstr>Synthesis of Paracetamol</vt:lpstr>
      <vt:lpstr>Mechanism</vt:lpstr>
      <vt:lpstr>Synthesis of Paracetamol</vt:lpstr>
      <vt:lpstr>Paracetamol mode of action (Acetamenophen)</vt:lpstr>
      <vt:lpstr>Slide 12</vt:lpstr>
      <vt:lpstr>Ibuprofen</vt:lpstr>
      <vt:lpstr>The Boot’s synthesis</vt:lpstr>
      <vt:lpstr>The Boot’s Synthesis (Cont..)</vt:lpstr>
      <vt:lpstr>Mechanism</vt:lpstr>
      <vt:lpstr>Disadvantage of Boot’s process</vt:lpstr>
      <vt:lpstr>Greener synthesis than Boot: The Boots-Hoechst-Celanese  </vt:lpstr>
      <vt:lpstr>The Synthesis of S-Ibuprofen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Drugs and Pharmaceuticals</dc:title>
  <dc:creator>ABIR</dc:creator>
  <cp:lastModifiedBy>ABIR</cp:lastModifiedBy>
  <cp:revision>1</cp:revision>
  <dcterms:created xsi:type="dcterms:W3CDTF">2006-08-16T00:00:00Z</dcterms:created>
  <dcterms:modified xsi:type="dcterms:W3CDTF">2022-09-02T04:48:03Z</dcterms:modified>
</cp:coreProperties>
</file>