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09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25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916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10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93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161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471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812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1078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5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9992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18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6291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50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084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614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059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9889D-4E25-460A-BAF6-168232DE6F50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FA5EA04-F288-4B98-8735-4705E5FA6D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90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643073"/>
          </a:xfrm>
        </p:spPr>
        <p:txBody>
          <a:bodyPr/>
          <a:lstStyle/>
          <a:p>
            <a:r>
              <a:rPr lang="en-GB" b="1" dirty="0" err="1"/>
              <a:t>Jajmani</a:t>
            </a:r>
            <a:r>
              <a:rPr lang="en-GB" b="1" dirty="0"/>
              <a:t> System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i="1" dirty="0"/>
              <a:t>Concept, Features and Changes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86058"/>
            <a:ext cx="6400800" cy="2852742"/>
          </a:xfrm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Submitted by</a:t>
            </a:r>
          </a:p>
          <a:p>
            <a:r>
              <a:rPr lang="en-GB" dirty="0" err="1" smtClean="0">
                <a:solidFill>
                  <a:schemeClr val="tx1"/>
                </a:solidFill>
              </a:rPr>
              <a:t>Chinmoy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 smtClean="0">
                <a:solidFill>
                  <a:schemeClr val="tx1"/>
                </a:solidFill>
              </a:rPr>
              <a:t>Sarkar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Department of Sociology</a:t>
            </a:r>
          </a:p>
          <a:p>
            <a:r>
              <a:rPr lang="en-GB" dirty="0" err="1" smtClean="0">
                <a:solidFill>
                  <a:schemeClr val="tx1"/>
                </a:solidFill>
              </a:rPr>
              <a:t>Kalipada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 smtClean="0">
                <a:solidFill>
                  <a:schemeClr val="tx1"/>
                </a:solidFill>
              </a:rPr>
              <a:t>Ghosh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 smtClean="0">
                <a:solidFill>
                  <a:schemeClr val="tx1"/>
                </a:solidFill>
              </a:rPr>
              <a:t>Tarai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r>
              <a:rPr lang="en-GB" dirty="0" err="1" smtClean="0">
                <a:solidFill>
                  <a:schemeClr val="tx1"/>
                </a:solidFill>
              </a:rPr>
              <a:t>Mahavidyalaya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Factors Responsible for Change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The </a:t>
            </a:r>
            <a:r>
              <a:rPr lang="en-GB" dirty="0" err="1"/>
              <a:t>Jajmani</a:t>
            </a:r>
            <a:r>
              <a:rPr lang="en-GB" dirty="0"/>
              <a:t> system began to weaken due to:</a:t>
            </a:r>
          </a:p>
          <a:p>
            <a:r>
              <a:rPr lang="en-GB" b="1" dirty="0"/>
              <a:t>Modern education</a:t>
            </a:r>
            <a:endParaRPr lang="en-GB" dirty="0"/>
          </a:p>
          <a:p>
            <a:r>
              <a:rPr lang="en-GB" b="1" dirty="0"/>
              <a:t>Urbanization</a:t>
            </a:r>
            <a:endParaRPr lang="en-GB" dirty="0"/>
          </a:p>
          <a:p>
            <a:r>
              <a:rPr lang="en-GB" b="1" dirty="0"/>
              <a:t>Industrialization</a:t>
            </a:r>
            <a:endParaRPr lang="en-GB" dirty="0"/>
          </a:p>
          <a:p>
            <a:r>
              <a:rPr lang="en-GB" dirty="0"/>
              <a:t>Expansion of the </a:t>
            </a:r>
            <a:r>
              <a:rPr lang="en-GB" b="1" dirty="0"/>
              <a:t>cash economy</a:t>
            </a:r>
            <a:endParaRPr lang="en-GB" dirty="0"/>
          </a:p>
          <a:p>
            <a:r>
              <a:rPr lang="en-GB" dirty="0"/>
              <a:t>Growth of markets and wage labour</a:t>
            </a:r>
          </a:p>
          <a:p>
            <a:r>
              <a:rPr lang="en-GB" dirty="0"/>
              <a:t>Occupational mobility</a:t>
            </a:r>
          </a:p>
          <a:p>
            <a:r>
              <a:rPr lang="en-GB" dirty="0"/>
              <a:t>Migration from villages to towns and cities</a:t>
            </a:r>
          </a:p>
          <a:p>
            <a:r>
              <a:rPr lang="en-GB" dirty="0"/>
              <a:t>Land reforms and changes in rural power structures</a:t>
            </a:r>
          </a:p>
          <a:p>
            <a:r>
              <a:rPr lang="en-GB" dirty="0"/>
              <a:t>Constitutional and legal measures against caste discrimination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Changes in the </a:t>
            </a:r>
            <a:r>
              <a:rPr lang="en-GB" b="1" dirty="0" err="1"/>
              <a:t>Jajmani</a:t>
            </a:r>
            <a:r>
              <a:rPr lang="en-GB" b="1" dirty="0"/>
              <a:t> System</a:t>
            </a:r>
            <a:br>
              <a:rPr lang="en-GB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TraditionalChanging</a:t>
            </a:r>
            <a:r>
              <a:rPr lang="en-US" dirty="0" smtClean="0"/>
              <a:t>/</a:t>
            </a:r>
            <a:r>
              <a:rPr lang="en-US" dirty="0" err="1" smtClean="0"/>
              <a:t>Modern</a:t>
            </a:r>
            <a:r>
              <a:rPr lang="en-US" dirty="0" err="1"/>
              <a:t>Hereditary</a:t>
            </a:r>
            <a:r>
              <a:rPr lang="en-US" dirty="0"/>
              <a:t> </a:t>
            </a:r>
            <a:r>
              <a:rPr lang="en-US" dirty="0" err="1"/>
              <a:t>occupationOccupational</a:t>
            </a:r>
            <a:r>
              <a:rPr lang="en-US" dirty="0"/>
              <a:t> </a:t>
            </a:r>
            <a:r>
              <a:rPr lang="en-US" dirty="0" err="1"/>
              <a:t>choiceCaste</a:t>
            </a:r>
            <a:r>
              <a:rPr lang="en-US" dirty="0"/>
              <a:t>-based </a:t>
            </a:r>
            <a:r>
              <a:rPr lang="en-US" dirty="0" err="1"/>
              <a:t>servicesMarket</a:t>
            </a:r>
            <a:r>
              <a:rPr lang="en-US" dirty="0"/>
              <a:t>-based </a:t>
            </a:r>
            <a:r>
              <a:rPr lang="en-US" dirty="0" err="1"/>
              <a:t>servicesPayment</a:t>
            </a:r>
            <a:r>
              <a:rPr lang="en-US" dirty="0"/>
              <a:t> in </a:t>
            </a:r>
            <a:r>
              <a:rPr lang="en-US" dirty="0" err="1"/>
              <a:t>kindCash</a:t>
            </a:r>
            <a:r>
              <a:rPr lang="en-US" dirty="0"/>
              <a:t>/</a:t>
            </a:r>
            <a:r>
              <a:rPr lang="en-US" dirty="0" err="1"/>
              <a:t>wagesLong</a:t>
            </a:r>
            <a:r>
              <a:rPr lang="en-US" dirty="0"/>
              <a:t>-term family </a:t>
            </a:r>
            <a:r>
              <a:rPr lang="en-US" dirty="0" err="1"/>
              <a:t>tiesContractual</a:t>
            </a:r>
            <a:r>
              <a:rPr lang="en-US" dirty="0"/>
              <a:t> </a:t>
            </a:r>
            <a:r>
              <a:rPr lang="en-US" dirty="0" err="1"/>
              <a:t>relationshipsVillage-centeredWider</a:t>
            </a:r>
            <a:r>
              <a:rPr lang="en-US" dirty="0"/>
              <a:t> market </a:t>
            </a:r>
            <a:r>
              <a:rPr lang="en-US" dirty="0" err="1"/>
              <a:t>connectionsSocial</a:t>
            </a:r>
            <a:r>
              <a:rPr lang="en-US" dirty="0"/>
              <a:t> </a:t>
            </a:r>
            <a:r>
              <a:rPr lang="en-US" dirty="0" err="1"/>
              <a:t>obligationEconomic</a:t>
            </a:r>
            <a:r>
              <a:rPr lang="en-US" dirty="0"/>
              <a:t> transaction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Present Relevance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The </a:t>
            </a:r>
            <a:r>
              <a:rPr lang="en-GB" dirty="0" err="1"/>
              <a:t>Jajmani</a:t>
            </a:r>
            <a:r>
              <a:rPr lang="en-GB" dirty="0"/>
              <a:t> system is important for understanding </a:t>
            </a:r>
            <a:r>
              <a:rPr lang="en-GB" b="1" dirty="0"/>
              <a:t>Indian rural social structure</a:t>
            </a:r>
            <a:r>
              <a:rPr lang="en-GB" dirty="0"/>
              <a:t>.</a:t>
            </a:r>
          </a:p>
          <a:p>
            <a:r>
              <a:rPr lang="en-GB" dirty="0"/>
              <a:t>It shows how </a:t>
            </a:r>
            <a:r>
              <a:rPr lang="en-GB" b="1" dirty="0"/>
              <a:t>caste, occupation and economy</a:t>
            </a:r>
            <a:r>
              <a:rPr lang="en-GB" dirty="0"/>
              <a:t> were historically interconnected.</a:t>
            </a:r>
          </a:p>
          <a:p>
            <a:r>
              <a:rPr lang="en-GB" dirty="0"/>
              <a:t>Its decline reflects broader changes in Indian society.</a:t>
            </a:r>
          </a:p>
          <a:p>
            <a:r>
              <a:rPr lang="en-GB" dirty="0"/>
              <a:t>Modern employment provides greater occupational mobility.</a:t>
            </a:r>
          </a:p>
          <a:p>
            <a:r>
              <a:rPr lang="en-GB" dirty="0"/>
              <a:t>However, caste-based social and economic relationships have not disappeared completely.</a:t>
            </a:r>
          </a:p>
          <a:p>
            <a:r>
              <a:rPr lang="en-GB" dirty="0"/>
              <a:t>The system therefore remains significant for studying </a:t>
            </a:r>
            <a:r>
              <a:rPr lang="en-GB" b="1" dirty="0"/>
              <a:t>social change in rural India</a:t>
            </a:r>
            <a:r>
              <a:rPr lang="en-GB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 Conclusion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The </a:t>
            </a:r>
            <a:r>
              <a:rPr lang="en-GB" dirty="0" err="1"/>
              <a:t>Jajmani</a:t>
            </a:r>
            <a:r>
              <a:rPr lang="en-GB" dirty="0"/>
              <a:t> system was a traditional system of </a:t>
            </a:r>
            <a:r>
              <a:rPr lang="en-GB" b="1" dirty="0"/>
              <a:t>hereditary, caste-linked exchange of services</a:t>
            </a:r>
            <a:r>
              <a:rPr lang="en-GB" dirty="0"/>
              <a:t>.</a:t>
            </a:r>
          </a:p>
          <a:p>
            <a:r>
              <a:rPr lang="en-GB" dirty="0"/>
              <a:t>It promoted interdependence but also maintained social hierarchy.</a:t>
            </a:r>
          </a:p>
          <a:p>
            <a:r>
              <a:rPr lang="en-GB" dirty="0"/>
              <a:t>Its functioning varied across regions and communities.</a:t>
            </a:r>
          </a:p>
          <a:p>
            <a:r>
              <a:rPr lang="en-GB" dirty="0"/>
              <a:t>Modernization, education, markets, migration and legal reforms have weakened the traditional system.</a:t>
            </a:r>
          </a:p>
          <a:p>
            <a:r>
              <a:rPr lang="en-GB" dirty="0"/>
              <a:t>The study of </a:t>
            </a:r>
            <a:r>
              <a:rPr lang="en-GB" dirty="0" err="1"/>
              <a:t>Jajmani</a:t>
            </a:r>
            <a:r>
              <a:rPr lang="en-GB" dirty="0"/>
              <a:t> relationships helps explain the transition from </a:t>
            </a:r>
            <a:r>
              <a:rPr lang="en-GB" b="1" dirty="0"/>
              <a:t>traditional village society to modern rural society</a:t>
            </a:r>
            <a:r>
              <a:rPr lang="en-GB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Introduction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00100" y="2214554"/>
            <a:ext cx="72866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The </a:t>
            </a:r>
            <a:r>
              <a:rPr lang="en-GB" dirty="0" err="1"/>
              <a:t>Jajmani</a:t>
            </a:r>
            <a:r>
              <a:rPr lang="en-GB" dirty="0"/>
              <a:t> system was a traditional </a:t>
            </a:r>
            <a:r>
              <a:rPr lang="en-GB" b="1" dirty="0"/>
              <a:t>hereditary system of exchange of goods and services</a:t>
            </a:r>
            <a:r>
              <a:rPr lang="en-GB" dirty="0"/>
              <a:t> in rural Indian society.</a:t>
            </a:r>
          </a:p>
          <a:p>
            <a:r>
              <a:rPr lang="en-GB" dirty="0"/>
              <a:t>It was closely associated with the </a:t>
            </a:r>
            <a:r>
              <a:rPr lang="en-GB" b="1" dirty="0"/>
              <a:t>caste system</a:t>
            </a:r>
            <a:r>
              <a:rPr lang="en-GB" dirty="0"/>
              <a:t>.</a:t>
            </a:r>
          </a:p>
          <a:p>
            <a:r>
              <a:rPr lang="en-GB" dirty="0"/>
              <a:t>Different caste groups performed specific occupations for one another.</a:t>
            </a:r>
          </a:p>
          <a:p>
            <a:r>
              <a:rPr lang="en-GB" dirty="0"/>
              <a:t>In return, service-providing groups received payment, traditionally in the form of grain, goods, or other benefits.</a:t>
            </a:r>
          </a:p>
          <a:p>
            <a:r>
              <a:rPr lang="en-GB" dirty="0"/>
              <a:t>The system helped organize economic and social relationships within the village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Meaning of the </a:t>
            </a:r>
            <a:r>
              <a:rPr lang="en-GB" b="1" dirty="0" err="1"/>
              <a:t>Jajmani</a:t>
            </a:r>
            <a:r>
              <a:rPr lang="en-GB" b="1" dirty="0"/>
              <a:t> System</a:t>
            </a:r>
            <a:br>
              <a:rPr lang="en-GB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714488"/>
            <a:ext cx="7829576" cy="4114816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The term </a:t>
            </a:r>
            <a:r>
              <a:rPr lang="en-GB" b="1" dirty="0"/>
              <a:t>“</a:t>
            </a:r>
            <a:r>
              <a:rPr lang="en-GB" b="1" dirty="0" err="1"/>
              <a:t>Jajman</a:t>
            </a:r>
            <a:r>
              <a:rPr lang="en-GB" b="1" dirty="0"/>
              <a:t>”</a:t>
            </a:r>
            <a:r>
              <a:rPr lang="en-GB" dirty="0"/>
              <a:t> generally refers to the patron or service receiver.</a:t>
            </a:r>
          </a:p>
          <a:p>
            <a:r>
              <a:rPr lang="en-GB" b="1" dirty="0"/>
              <a:t>“</a:t>
            </a:r>
            <a:r>
              <a:rPr lang="en-GB" b="1" dirty="0" err="1"/>
              <a:t>Jajmani</a:t>
            </a:r>
            <a:r>
              <a:rPr lang="en-GB" b="1" dirty="0"/>
              <a:t>”</a:t>
            </a:r>
            <a:r>
              <a:rPr lang="en-GB" dirty="0"/>
              <a:t> refers to the relationship between patrons and service-providing families.</a:t>
            </a:r>
          </a:p>
          <a:p>
            <a:r>
              <a:rPr lang="en-GB" dirty="0"/>
              <a:t>The relationship was usually:</a:t>
            </a:r>
          </a:p>
          <a:p>
            <a:pPr lvl="1"/>
            <a:r>
              <a:rPr lang="en-GB" dirty="0"/>
              <a:t>Hereditary</a:t>
            </a:r>
          </a:p>
          <a:p>
            <a:pPr lvl="1"/>
            <a:r>
              <a:rPr lang="en-GB" dirty="0"/>
              <a:t>Occupational</a:t>
            </a:r>
          </a:p>
          <a:p>
            <a:pPr lvl="1"/>
            <a:r>
              <a:rPr lang="en-GB" dirty="0"/>
              <a:t>Interdependent</a:t>
            </a:r>
          </a:p>
          <a:p>
            <a:pPr lvl="1"/>
            <a:r>
              <a:rPr lang="en-GB" dirty="0"/>
              <a:t>Relatively permanent</a:t>
            </a:r>
          </a:p>
          <a:p>
            <a:r>
              <a:rPr lang="en-GB" dirty="0"/>
              <a:t>It was more than an economic arrangement; it also created social obligations between families and castes.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Concept of the </a:t>
            </a:r>
            <a:r>
              <a:rPr lang="en-GB" b="1" dirty="0" err="1"/>
              <a:t>Jajmani</a:t>
            </a:r>
            <a:r>
              <a:rPr lang="en-GB" b="1" dirty="0"/>
              <a:t> System</a:t>
            </a:r>
            <a:br>
              <a:rPr lang="en-GB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901014" cy="4400568"/>
          </a:xfrm>
        </p:spPr>
        <p:txBody>
          <a:bodyPr>
            <a:normAutofit/>
          </a:bodyPr>
          <a:lstStyle/>
          <a:p>
            <a:r>
              <a:rPr lang="en-GB" dirty="0"/>
              <a:t>Landowning or dominant families required various services.</a:t>
            </a:r>
          </a:p>
          <a:p>
            <a:r>
              <a:rPr lang="en-GB" dirty="0"/>
              <a:t>Artisan and service castes provided those services.</a:t>
            </a:r>
          </a:p>
          <a:p>
            <a:r>
              <a:rPr lang="en-GB" dirty="0"/>
              <a:t>Payment was made through customary arrangements.</a:t>
            </a:r>
          </a:p>
          <a:p>
            <a:r>
              <a:rPr lang="en-GB" dirty="0"/>
              <a:t>The relationship often continued across generations.</a:t>
            </a:r>
          </a:p>
          <a:p>
            <a:r>
              <a:rPr lang="en-GB" b="1" dirty="0"/>
              <a:t>Example:</a:t>
            </a:r>
            <a:r>
              <a:rPr lang="en-GB" dirty="0"/>
              <a:t/>
            </a:r>
            <a:br>
              <a:rPr lang="en-GB" dirty="0"/>
            </a:br>
            <a:r>
              <a:rPr lang="en-GB" dirty="0"/>
              <a:t>A farmer's family → gives grain → village barber</a:t>
            </a:r>
            <a:br>
              <a:rPr lang="en-GB" dirty="0"/>
            </a:br>
            <a:r>
              <a:rPr lang="en-GB" dirty="0"/>
              <a:t>Village barber → provides haircut/shaving services → farmer's family</a:t>
            </a:r>
          </a:p>
          <a:p>
            <a:endParaRPr lang="en-GB" b="1" dirty="0" smtClean="0"/>
          </a:p>
          <a:p>
            <a:endParaRPr lang="en-GB" dirty="0" smtClean="0"/>
          </a:p>
          <a:p>
            <a:endParaRPr lang="en-GB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Main Participants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758138" cy="4186254"/>
          </a:xfrm>
        </p:spPr>
        <p:txBody>
          <a:bodyPr>
            <a:normAutofit lnSpcReduction="10000"/>
          </a:bodyPr>
          <a:lstStyle/>
          <a:p>
            <a:r>
              <a:rPr lang="en-GB" b="1" dirty="0" err="1"/>
              <a:t>Jajman</a:t>
            </a:r>
            <a:r>
              <a:rPr lang="en-GB" b="1" dirty="0"/>
              <a:t>:</a:t>
            </a:r>
            <a:r>
              <a:rPr lang="en-GB" dirty="0"/>
              <a:t> The patron or principal service receiver.</a:t>
            </a:r>
          </a:p>
          <a:p>
            <a:r>
              <a:rPr lang="en-GB" b="1" dirty="0" err="1"/>
              <a:t>Kamin</a:t>
            </a:r>
            <a:r>
              <a:rPr lang="en-GB" b="1" dirty="0"/>
              <a:t>/</a:t>
            </a:r>
            <a:r>
              <a:rPr lang="en-GB" b="1" dirty="0" err="1"/>
              <a:t>Parjan</a:t>
            </a:r>
            <a:r>
              <a:rPr lang="en-GB" b="1" dirty="0"/>
              <a:t>:</a:t>
            </a:r>
            <a:r>
              <a:rPr lang="en-GB" dirty="0"/>
              <a:t> Service-providing families in the traditional arrangement.</a:t>
            </a:r>
          </a:p>
          <a:p>
            <a:r>
              <a:rPr lang="en-GB" b="1" dirty="0"/>
              <a:t>Agricultural groups:</a:t>
            </a:r>
            <a:r>
              <a:rPr lang="en-GB" dirty="0"/>
              <a:t> Provided the economic base of the village.</a:t>
            </a:r>
          </a:p>
          <a:p>
            <a:r>
              <a:rPr lang="en-GB" b="1" dirty="0"/>
              <a:t>Artisan groups:</a:t>
            </a:r>
            <a:r>
              <a:rPr lang="en-GB" dirty="0"/>
              <a:t> Blacksmiths, carpenters, potters, etc.</a:t>
            </a:r>
          </a:p>
          <a:p>
            <a:r>
              <a:rPr lang="en-GB" b="1" dirty="0"/>
              <a:t>Service groups:</a:t>
            </a:r>
            <a:r>
              <a:rPr lang="en-GB" dirty="0"/>
              <a:t> Barbers, </a:t>
            </a:r>
            <a:r>
              <a:rPr lang="en-GB" dirty="0" err="1"/>
              <a:t>washermen</a:t>
            </a:r>
            <a:r>
              <a:rPr lang="en-GB" dirty="0"/>
              <a:t>, priests and others.</a:t>
            </a:r>
          </a:p>
          <a:p>
            <a:r>
              <a:rPr lang="en-GB" dirty="0" smtClean="0"/>
              <a:t>The exact groups involved varied from one region and village to another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 Major Features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901014" cy="4114816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Hereditary:</a:t>
            </a:r>
            <a:r>
              <a:rPr lang="en-GB" dirty="0"/>
              <a:t> Occupations and relationships were often passed from parents to children.</a:t>
            </a:r>
          </a:p>
          <a:p>
            <a:r>
              <a:rPr lang="en-GB" b="1" dirty="0"/>
              <a:t>Caste-based:</a:t>
            </a:r>
            <a:r>
              <a:rPr lang="en-GB" dirty="0"/>
              <a:t> Occupational roles were strongly connected with caste.</a:t>
            </a:r>
          </a:p>
          <a:p>
            <a:r>
              <a:rPr lang="en-GB" b="1" dirty="0"/>
              <a:t>Reciprocal:</a:t>
            </a:r>
            <a:r>
              <a:rPr lang="en-GB" dirty="0"/>
              <a:t> Both sides exchanged services and payments.</a:t>
            </a:r>
          </a:p>
          <a:p>
            <a:r>
              <a:rPr lang="en-GB" b="1" dirty="0"/>
              <a:t>Permanent:</a:t>
            </a:r>
            <a:r>
              <a:rPr lang="en-GB" dirty="0"/>
              <a:t> Relationships could continue for generations.</a:t>
            </a:r>
          </a:p>
          <a:p>
            <a:r>
              <a:rPr lang="en-GB" b="1" dirty="0"/>
              <a:t>Local:</a:t>
            </a:r>
            <a:r>
              <a:rPr lang="en-GB" dirty="0"/>
              <a:t> It mainly operated within the village community.</a:t>
            </a:r>
          </a:p>
          <a:p>
            <a:r>
              <a:rPr lang="en-GB" b="1" dirty="0"/>
              <a:t>Customary:</a:t>
            </a:r>
            <a:r>
              <a:rPr lang="en-GB" dirty="0"/>
              <a:t> Duties and payments were governed by tradition.</a:t>
            </a:r>
          </a:p>
          <a:p>
            <a:r>
              <a:rPr lang="en-GB" b="1" dirty="0"/>
              <a:t>Personal:</a:t>
            </a:r>
            <a:r>
              <a:rPr lang="en-GB" dirty="0"/>
              <a:t> Relationships were often between particular families rather than anonymous market actors.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Economic Importance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72386" cy="4257692"/>
          </a:xfrm>
        </p:spPr>
        <p:txBody>
          <a:bodyPr>
            <a:normAutofit/>
          </a:bodyPr>
          <a:lstStyle/>
          <a:p>
            <a:r>
              <a:rPr lang="en-GB" dirty="0"/>
              <a:t>Created a system for distributing essential village services.</a:t>
            </a:r>
          </a:p>
          <a:p>
            <a:r>
              <a:rPr lang="en-GB" dirty="0"/>
              <a:t>Provided livelihood opportunities for occupational groups.</a:t>
            </a:r>
          </a:p>
          <a:p>
            <a:r>
              <a:rPr lang="en-GB" dirty="0"/>
              <a:t>Reduced dependence on a formal cash market.</a:t>
            </a:r>
          </a:p>
          <a:p>
            <a:r>
              <a:rPr lang="en-GB" dirty="0"/>
              <a:t>Supported local production of goods and services.</a:t>
            </a:r>
          </a:p>
          <a:p>
            <a:r>
              <a:rPr lang="en-GB" dirty="0"/>
              <a:t>Connected agriculture with traditional crafts and occupations.</a:t>
            </a:r>
          </a:p>
          <a:p>
            <a:r>
              <a:rPr lang="en-GB" dirty="0"/>
              <a:t>However, benefits were </a:t>
            </a:r>
            <a:r>
              <a:rPr lang="en-GB" b="1" dirty="0"/>
              <a:t>not equally distributed</a:t>
            </a:r>
            <a:r>
              <a:rPr lang="en-GB" dirty="0"/>
              <a:t> among all caste groups.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Social Importance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Created </a:t>
            </a:r>
            <a:r>
              <a:rPr lang="en-GB" b="1" dirty="0"/>
              <a:t>interdependence</a:t>
            </a:r>
            <a:r>
              <a:rPr lang="en-GB" dirty="0"/>
              <a:t> among village households.</a:t>
            </a:r>
          </a:p>
          <a:p>
            <a:r>
              <a:rPr lang="en-GB" dirty="0"/>
              <a:t>Helped maintain continuity of traditional occupations.</a:t>
            </a:r>
          </a:p>
          <a:p>
            <a:r>
              <a:rPr lang="en-GB" dirty="0"/>
              <a:t>Strengthened community networks and social obligations.</a:t>
            </a:r>
          </a:p>
          <a:p>
            <a:r>
              <a:rPr lang="en-GB" dirty="0"/>
              <a:t>Played a role in village-level cooperation during important life-cycle events.</a:t>
            </a:r>
          </a:p>
          <a:p>
            <a:r>
              <a:rPr lang="en-GB" dirty="0"/>
              <a:t>At the same time, it reinforced </a:t>
            </a:r>
            <a:r>
              <a:rPr lang="en-GB" b="1" dirty="0"/>
              <a:t>caste hierarchy and social inequality</a:t>
            </a:r>
            <a:r>
              <a:rPr lang="en-GB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Advantages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b="1" dirty="0"/>
              <a:t>Occupational stability:</a:t>
            </a:r>
            <a:r>
              <a:rPr lang="en-GB" dirty="0"/>
              <a:t> Families traditionally had an established occupation.</a:t>
            </a:r>
          </a:p>
          <a:p>
            <a:r>
              <a:rPr lang="en-GB" b="1" dirty="0"/>
              <a:t>Economic security:</a:t>
            </a:r>
            <a:r>
              <a:rPr lang="en-GB" dirty="0"/>
              <a:t> Service groups had relatively regular sources of livelihood.</a:t>
            </a:r>
          </a:p>
          <a:p>
            <a:r>
              <a:rPr lang="en-GB" b="1" dirty="0"/>
              <a:t>Social cooperation:</a:t>
            </a:r>
            <a:r>
              <a:rPr lang="en-GB" dirty="0"/>
              <a:t> Different groups depended on one another.</a:t>
            </a:r>
          </a:p>
          <a:p>
            <a:r>
              <a:rPr lang="en-GB" b="1" dirty="0"/>
              <a:t>Continuity:</a:t>
            </a:r>
            <a:r>
              <a:rPr lang="en-GB" dirty="0"/>
              <a:t> Traditional skills and occupations were preserved.</a:t>
            </a:r>
          </a:p>
          <a:p>
            <a:r>
              <a:rPr lang="en-GB" b="1" dirty="0"/>
              <a:t>Community organization:</a:t>
            </a:r>
            <a:r>
              <a:rPr lang="en-GB" dirty="0"/>
              <a:t> Village services remained available through established relationships.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179</Words>
  <Application>Microsoft Office PowerPoint</Application>
  <PresentationFormat>On-screen Show (4:3)</PresentationFormat>
  <Paragraphs>88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Jajmani System Concept, Features and Changes</vt:lpstr>
      <vt:lpstr>Introduction </vt:lpstr>
      <vt:lpstr>Meaning of the Jajmani System </vt:lpstr>
      <vt:lpstr>Concept of the Jajmani System </vt:lpstr>
      <vt:lpstr>Main Participants </vt:lpstr>
      <vt:lpstr> Major Features </vt:lpstr>
      <vt:lpstr>Economic Importance </vt:lpstr>
      <vt:lpstr>Social Importance </vt:lpstr>
      <vt:lpstr>Advantages </vt:lpstr>
      <vt:lpstr>Factors Responsible for Change </vt:lpstr>
      <vt:lpstr>Changes in the Jajmani System </vt:lpstr>
      <vt:lpstr>Present Relevance </vt:lpstr>
      <vt:lpstr> Conclusion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CHINMOY SARKAR</dc:creator>
  <cp:lastModifiedBy>HP</cp:lastModifiedBy>
  <cp:revision>6</cp:revision>
  <dcterms:created xsi:type="dcterms:W3CDTF">2026-09-02T17:57:13Z</dcterms:created>
  <dcterms:modified xsi:type="dcterms:W3CDTF">2026-09-02T18:20:10Z</dcterms:modified>
</cp:coreProperties>
</file>