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JAINA PHILOSOPHY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4861" y="1445847"/>
            <a:ext cx="15328316" cy="45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 i="1">
                <a:solidFill>
                  <a:srgbClr val="5B705B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Conception of Substance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Jaina metaphysics explains reality through substances (dravya), qualities (guṇa) and modes (paryāya).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Central idea: reality contains both permanence and change.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719572" y="2875464"/>
            <a:ext cx="2347846" cy="2347846"/>
            <a:chOff x="0" y="0"/>
            <a:chExt cx="3130461" cy="313046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30423" cy="3130423"/>
            </a:xfrm>
            <a:custGeom>
              <a:avLst/>
              <a:gdLst/>
              <a:ahLst/>
              <a:cxnLst/>
              <a:rect l="l" t="t" r="r" b="b"/>
              <a:pathLst>
                <a:path w="3130423" h="3130423">
                  <a:moveTo>
                    <a:pt x="0" y="1565275"/>
                  </a:moveTo>
                  <a:cubicBezTo>
                    <a:pt x="0" y="700786"/>
                    <a:pt x="700786" y="0"/>
                    <a:pt x="1565275" y="0"/>
                  </a:cubicBezTo>
                  <a:cubicBezTo>
                    <a:pt x="2429764" y="0"/>
                    <a:pt x="3130423" y="700786"/>
                    <a:pt x="3130423" y="1565275"/>
                  </a:cubicBezTo>
                  <a:cubicBezTo>
                    <a:pt x="3130423" y="2429764"/>
                    <a:pt x="2429637" y="3130423"/>
                    <a:pt x="1565275" y="3130423"/>
                  </a:cubicBezTo>
                  <a:cubicBezTo>
                    <a:pt x="700913" y="3130423"/>
                    <a:pt x="0" y="2429637"/>
                    <a:pt x="0" y="1565275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4" r="-78305" b="-1"/>
              </a:stretch>
            </a:blipFill>
            <a:ln w="14299" cap="sq">
              <a:solidFill>
                <a:srgbClr val="37342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161332" y="3399244"/>
            <a:ext cx="1464326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Guṇa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024067" y="4222842"/>
            <a:ext cx="1670228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Paryāya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1. Substance (Dravya)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 substance is that which possesses characters or properties.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Guṇa — essential, permanent character.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Paryāya — accidental, changing mode.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Example: consciousness is essential to the soul; pleasure, pain, desire and volition are changing modes.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879859" y="5681610"/>
            <a:ext cx="2706672" cy="2706672"/>
            <a:chOff x="0" y="0"/>
            <a:chExt cx="3130461" cy="31304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30423" cy="3130423"/>
            </a:xfrm>
            <a:custGeom>
              <a:avLst/>
              <a:gdLst/>
              <a:ahLst/>
              <a:cxnLst/>
              <a:rect l="l" t="t" r="r" b="b"/>
              <a:pathLst>
                <a:path w="3130423" h="3130423">
                  <a:moveTo>
                    <a:pt x="0" y="1565275"/>
                  </a:moveTo>
                  <a:cubicBezTo>
                    <a:pt x="0" y="700786"/>
                    <a:pt x="700786" y="0"/>
                    <a:pt x="1565275" y="0"/>
                  </a:cubicBezTo>
                  <a:cubicBezTo>
                    <a:pt x="2429764" y="0"/>
                    <a:pt x="3130423" y="700786"/>
                    <a:pt x="3130423" y="1565275"/>
                  </a:cubicBezTo>
                  <a:cubicBezTo>
                    <a:pt x="3130423" y="2429764"/>
                    <a:pt x="2429637" y="3130423"/>
                    <a:pt x="1565275" y="3130423"/>
                  </a:cubicBezTo>
                  <a:cubicBezTo>
                    <a:pt x="700913" y="3130423"/>
                    <a:pt x="0" y="2429637"/>
                    <a:pt x="0" y="1565275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4" r="-78305" b="-1"/>
              </a:stretch>
            </a:blipFill>
            <a:ln w="14299" cap="sq">
              <a:solidFill>
                <a:srgbClr val="37342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398080" y="6705057"/>
            <a:ext cx="1464326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Guṇa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398080" y="7577234"/>
            <a:ext cx="1670228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Paryāya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2. Permanence + Change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The world is permanent insofar as essential qualities persist.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It changes insofar as modes arise, change and disappear.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Jainism rejects Buddhist kṣaṇikavāda: everything is momentary.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It also rejects Advaita nitya-vāda: change is unreal.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Both extremes are one-sided (ekānta).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971755" y="3431677"/>
            <a:ext cx="2745343" cy="96088"/>
            <a:chOff x="0" y="0"/>
            <a:chExt cx="3660458" cy="1281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60521" cy="128143"/>
            </a:xfrm>
            <a:custGeom>
              <a:avLst/>
              <a:gdLst/>
              <a:ahLst/>
              <a:cxnLst/>
              <a:rect l="l" t="t" r="r" b="b"/>
              <a:pathLst>
                <a:path w="3660521" h="128143">
                  <a:moveTo>
                    <a:pt x="0" y="0"/>
                  </a:moveTo>
                  <a:lnTo>
                    <a:pt x="3660521" y="0"/>
                  </a:lnTo>
                  <a:lnTo>
                    <a:pt x="3660521" y="128143"/>
                  </a:lnTo>
                  <a:lnTo>
                    <a:pt x="0" y="128143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207157" y="3527765"/>
            <a:ext cx="164725" cy="2745343"/>
            <a:chOff x="0" y="0"/>
            <a:chExt cx="219634" cy="36604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9583" cy="3660521"/>
            </a:xfrm>
            <a:custGeom>
              <a:avLst/>
              <a:gdLst/>
              <a:ahLst/>
              <a:cxnLst/>
              <a:rect l="l" t="t" r="r" b="b"/>
              <a:pathLst>
                <a:path w="219583" h="3660521">
                  <a:moveTo>
                    <a:pt x="0" y="0"/>
                  </a:moveTo>
                  <a:lnTo>
                    <a:pt x="219583" y="0"/>
                  </a:lnTo>
                  <a:lnTo>
                    <a:pt x="219583" y="3660521"/>
                  </a:lnTo>
                  <a:lnTo>
                    <a:pt x="0" y="3660521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314921" y="6177029"/>
            <a:ext cx="1921745" cy="137265"/>
            <a:chOff x="0" y="0"/>
            <a:chExt cx="2562327" cy="1830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62352" cy="183007"/>
            </a:xfrm>
            <a:custGeom>
              <a:avLst/>
              <a:gdLst/>
              <a:ahLst/>
              <a:cxnLst/>
              <a:rect l="l" t="t" r="r" b="b"/>
              <a:pathLst>
                <a:path w="2562352" h="183007">
                  <a:moveTo>
                    <a:pt x="0" y="0"/>
                  </a:moveTo>
                  <a:lnTo>
                    <a:pt x="2562352" y="0"/>
                  </a:lnTo>
                  <a:lnTo>
                    <a:pt x="2562352" y="183007"/>
                  </a:lnTo>
                  <a:lnTo>
                    <a:pt x="0" y="183007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971755" y="3500314"/>
            <a:ext cx="82363" cy="1372676"/>
            <a:chOff x="0" y="0"/>
            <a:chExt cx="109817" cy="18302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9855" cy="1830197"/>
            </a:xfrm>
            <a:custGeom>
              <a:avLst/>
              <a:gdLst/>
              <a:ahLst/>
              <a:cxnLst/>
              <a:rect l="l" t="t" r="r" b="b"/>
              <a:pathLst>
                <a:path w="109855" h="1830197">
                  <a:moveTo>
                    <a:pt x="0" y="0"/>
                  </a:moveTo>
                  <a:lnTo>
                    <a:pt x="109855" y="0"/>
                  </a:lnTo>
                  <a:lnTo>
                    <a:pt x="109855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305294" y="3500314"/>
            <a:ext cx="82363" cy="1372676"/>
            <a:chOff x="0" y="0"/>
            <a:chExt cx="109817" cy="183023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9855" cy="1830197"/>
            </a:xfrm>
            <a:custGeom>
              <a:avLst/>
              <a:gdLst/>
              <a:ahLst/>
              <a:cxnLst/>
              <a:rect l="l" t="t" r="r" b="b"/>
              <a:pathLst>
                <a:path w="109855" h="1830197">
                  <a:moveTo>
                    <a:pt x="0" y="0"/>
                  </a:moveTo>
                  <a:lnTo>
                    <a:pt x="109855" y="0"/>
                  </a:lnTo>
                  <a:lnTo>
                    <a:pt x="109855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3. Syādvāda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 thing may be permanent in one respect (syāt) and changing in another.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Contradiction disappears when the standpoint is specified.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Syādvāda avoids exclusive or absolute predication.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Reality is many-sided rather than one-sided.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719572" y="2875464"/>
            <a:ext cx="2347846" cy="2347846"/>
            <a:chOff x="0" y="0"/>
            <a:chExt cx="3130461" cy="31304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30423" cy="3130423"/>
            </a:xfrm>
            <a:custGeom>
              <a:avLst/>
              <a:gdLst/>
              <a:ahLst/>
              <a:cxnLst/>
              <a:rect l="l" t="t" r="r" b="b"/>
              <a:pathLst>
                <a:path w="3130423" h="3130423">
                  <a:moveTo>
                    <a:pt x="0" y="1565275"/>
                  </a:moveTo>
                  <a:cubicBezTo>
                    <a:pt x="0" y="700786"/>
                    <a:pt x="700786" y="0"/>
                    <a:pt x="1565275" y="0"/>
                  </a:cubicBezTo>
                  <a:cubicBezTo>
                    <a:pt x="2429764" y="0"/>
                    <a:pt x="3130423" y="700786"/>
                    <a:pt x="3130423" y="1565275"/>
                  </a:cubicBezTo>
                  <a:cubicBezTo>
                    <a:pt x="3130423" y="2429764"/>
                    <a:pt x="2429637" y="3130423"/>
                    <a:pt x="1565275" y="3130423"/>
                  </a:cubicBezTo>
                  <a:cubicBezTo>
                    <a:pt x="700913" y="3130423"/>
                    <a:pt x="0" y="2429637"/>
                    <a:pt x="0" y="1565275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4" r="-78305" b="-1"/>
              </a:stretch>
            </a:blipFill>
            <a:ln w="14299" cap="sq">
              <a:solidFill>
                <a:srgbClr val="37342F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161332" y="3399244"/>
            <a:ext cx="1464326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Guṇa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024067" y="4222842"/>
            <a:ext cx="1670228" cy="32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Paryāya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4. Three Marks of Reality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 real substance (sat) contains three factors: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1. Permanence — essential nature continues.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2. Origination — new modes arise.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3. Decay — old modes disappear.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Thus reality combines continuity and modification.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971755" y="3431677"/>
            <a:ext cx="2745343" cy="96088"/>
            <a:chOff x="0" y="0"/>
            <a:chExt cx="3660458" cy="1281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60521" cy="128143"/>
            </a:xfrm>
            <a:custGeom>
              <a:avLst/>
              <a:gdLst/>
              <a:ahLst/>
              <a:cxnLst/>
              <a:rect l="l" t="t" r="r" b="b"/>
              <a:pathLst>
                <a:path w="3660521" h="128143">
                  <a:moveTo>
                    <a:pt x="0" y="0"/>
                  </a:moveTo>
                  <a:lnTo>
                    <a:pt x="3660521" y="0"/>
                  </a:lnTo>
                  <a:lnTo>
                    <a:pt x="3660521" y="128143"/>
                  </a:lnTo>
                  <a:lnTo>
                    <a:pt x="0" y="128143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207157" y="3527765"/>
            <a:ext cx="164725" cy="2745343"/>
            <a:chOff x="0" y="0"/>
            <a:chExt cx="219634" cy="36604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9583" cy="3660521"/>
            </a:xfrm>
            <a:custGeom>
              <a:avLst/>
              <a:gdLst/>
              <a:ahLst/>
              <a:cxnLst/>
              <a:rect l="l" t="t" r="r" b="b"/>
              <a:pathLst>
                <a:path w="219583" h="3660521">
                  <a:moveTo>
                    <a:pt x="0" y="0"/>
                  </a:moveTo>
                  <a:lnTo>
                    <a:pt x="219583" y="0"/>
                  </a:lnTo>
                  <a:lnTo>
                    <a:pt x="219583" y="3660521"/>
                  </a:lnTo>
                  <a:lnTo>
                    <a:pt x="0" y="3660521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314921" y="6177029"/>
            <a:ext cx="1921745" cy="137265"/>
            <a:chOff x="0" y="0"/>
            <a:chExt cx="2562327" cy="1830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62352" cy="183007"/>
            </a:xfrm>
            <a:custGeom>
              <a:avLst/>
              <a:gdLst/>
              <a:ahLst/>
              <a:cxnLst/>
              <a:rect l="l" t="t" r="r" b="b"/>
              <a:pathLst>
                <a:path w="2562352" h="183007">
                  <a:moveTo>
                    <a:pt x="0" y="0"/>
                  </a:moveTo>
                  <a:lnTo>
                    <a:pt x="2562352" y="0"/>
                  </a:lnTo>
                  <a:lnTo>
                    <a:pt x="2562352" y="183007"/>
                  </a:lnTo>
                  <a:lnTo>
                    <a:pt x="0" y="183007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971755" y="3500314"/>
            <a:ext cx="82363" cy="1372676"/>
            <a:chOff x="0" y="0"/>
            <a:chExt cx="109817" cy="18302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9855" cy="1830197"/>
            </a:xfrm>
            <a:custGeom>
              <a:avLst/>
              <a:gdLst/>
              <a:ahLst/>
              <a:cxnLst/>
              <a:rect l="l" t="t" r="r" b="b"/>
              <a:pathLst>
                <a:path w="109855" h="1830197">
                  <a:moveTo>
                    <a:pt x="0" y="0"/>
                  </a:moveTo>
                  <a:lnTo>
                    <a:pt x="109855" y="0"/>
                  </a:lnTo>
                  <a:lnTo>
                    <a:pt x="109855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5305294" y="3500314"/>
            <a:ext cx="82363" cy="1372676"/>
            <a:chOff x="0" y="0"/>
            <a:chExt cx="109817" cy="183023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9855" cy="1830197"/>
            </a:xfrm>
            <a:custGeom>
              <a:avLst/>
              <a:gdLst/>
              <a:ahLst/>
              <a:cxnLst/>
              <a:rect l="l" t="t" r="r" b="b"/>
              <a:pathLst>
                <a:path w="109855" h="1830197">
                  <a:moveTo>
                    <a:pt x="0" y="0"/>
                  </a:moveTo>
                  <a:lnTo>
                    <a:pt x="109855" y="0"/>
                  </a:lnTo>
                  <a:lnTo>
                    <a:pt x="109855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37342F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5. Critique of Momentariness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26568"/>
            <a:ext cx="15808757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If everything were momentary, memory and recognition become difficult to explain.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Personal identity would have no continuity.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Liberation would be meaningless without a lasting soul.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Moral effort and moral responsibility would collapse.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One person’s action might bear fruit for another.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No continuous individual series could be formed.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6. Classification of Substances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Broad division: extended and non-extended.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Time (kāla) is non-extended.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Other substances are extended (astikāya).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Extended substances are divided into Jīva (living) and Ajīva (non-living).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827337" y="2463660"/>
            <a:ext cx="1867405" cy="810449"/>
            <a:chOff x="0" y="0"/>
            <a:chExt cx="2489873" cy="108059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89835" cy="1080649"/>
            </a:xfrm>
            <a:custGeom>
              <a:avLst/>
              <a:gdLst/>
              <a:ahLst/>
              <a:cxnLst/>
              <a:rect l="l" t="t" r="r" b="b"/>
              <a:pathLst>
                <a:path w="2489835" h="1080649">
                  <a:moveTo>
                    <a:pt x="0" y="180087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7"/>
                  </a:cubicBezTo>
                  <a:lnTo>
                    <a:pt x="2489835" y="900562"/>
                  </a:lnTo>
                  <a:cubicBezTo>
                    <a:pt x="2489835" y="1000004"/>
                    <a:pt x="2409190" y="1080649"/>
                    <a:pt x="2309749" y="1080649"/>
                  </a:cubicBezTo>
                  <a:lnTo>
                    <a:pt x="180086" y="1080649"/>
                  </a:lnTo>
                  <a:cubicBezTo>
                    <a:pt x="80645" y="1080649"/>
                    <a:pt x="0" y="1000003"/>
                    <a:pt x="0" y="900562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2489873" cy="108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295929"/>
                  </a:solidFill>
                  <a:latin typeface="Comic Sans"/>
                  <a:ea typeface="Comic Sans"/>
                  <a:cs typeface="Comic Sans"/>
                  <a:sym typeface="Comic Sans"/>
                </a:rPr>
                <a:t>Pudgala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92248" y="2463660"/>
            <a:ext cx="1867405" cy="810449"/>
            <a:chOff x="0" y="0"/>
            <a:chExt cx="2489873" cy="10805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489835" cy="1080649"/>
            </a:xfrm>
            <a:custGeom>
              <a:avLst/>
              <a:gdLst/>
              <a:ahLst/>
              <a:cxnLst/>
              <a:rect l="l" t="t" r="r" b="b"/>
              <a:pathLst>
                <a:path w="2489835" h="1080649">
                  <a:moveTo>
                    <a:pt x="0" y="180087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7"/>
                  </a:cubicBezTo>
                  <a:lnTo>
                    <a:pt x="2489835" y="900562"/>
                  </a:lnTo>
                  <a:cubicBezTo>
                    <a:pt x="2489835" y="1000004"/>
                    <a:pt x="2409190" y="1080649"/>
                    <a:pt x="2309749" y="1080649"/>
                  </a:cubicBezTo>
                  <a:lnTo>
                    <a:pt x="180086" y="1080649"/>
                  </a:lnTo>
                  <a:cubicBezTo>
                    <a:pt x="80645" y="1080649"/>
                    <a:pt x="0" y="1000003"/>
                    <a:pt x="0" y="900562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2489873" cy="108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9A4C37"/>
                  </a:solidFill>
                  <a:latin typeface="Comic Sans"/>
                  <a:ea typeface="Comic Sans"/>
                  <a:cs typeface="Comic Sans"/>
                  <a:sym typeface="Comic Sans"/>
                </a:rPr>
                <a:t>Ākāśa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827337" y="4110866"/>
            <a:ext cx="1867405" cy="810449"/>
            <a:chOff x="0" y="0"/>
            <a:chExt cx="2489873" cy="108059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489835" cy="1080649"/>
            </a:xfrm>
            <a:custGeom>
              <a:avLst/>
              <a:gdLst/>
              <a:ahLst/>
              <a:cxnLst/>
              <a:rect l="l" t="t" r="r" b="b"/>
              <a:pathLst>
                <a:path w="2489835" h="1080649">
                  <a:moveTo>
                    <a:pt x="0" y="180087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7"/>
                  </a:cubicBezTo>
                  <a:lnTo>
                    <a:pt x="2489835" y="900562"/>
                  </a:lnTo>
                  <a:cubicBezTo>
                    <a:pt x="2489835" y="1000004"/>
                    <a:pt x="2409190" y="1080649"/>
                    <a:pt x="2309749" y="1080649"/>
                  </a:cubicBezTo>
                  <a:lnTo>
                    <a:pt x="180086" y="1080649"/>
                  </a:lnTo>
                  <a:cubicBezTo>
                    <a:pt x="80645" y="1080649"/>
                    <a:pt x="0" y="1000003"/>
                    <a:pt x="0" y="900562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2489873" cy="108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Kāla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092248" y="4110866"/>
            <a:ext cx="1867405" cy="810444"/>
            <a:chOff x="0" y="0"/>
            <a:chExt cx="2489873" cy="108059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89835" cy="1080643"/>
            </a:xfrm>
            <a:custGeom>
              <a:avLst/>
              <a:gdLst/>
              <a:ahLst/>
              <a:cxnLst/>
              <a:rect l="l" t="t" r="r" b="b"/>
              <a:pathLst>
                <a:path w="2489835" h="1080643">
                  <a:moveTo>
                    <a:pt x="0" y="180086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6"/>
                  </a:cubicBezTo>
                  <a:lnTo>
                    <a:pt x="2489835" y="900557"/>
                  </a:lnTo>
                  <a:cubicBezTo>
                    <a:pt x="2489835" y="999998"/>
                    <a:pt x="2409190" y="1080643"/>
                    <a:pt x="2309749" y="1080643"/>
                  </a:cubicBezTo>
                  <a:lnTo>
                    <a:pt x="180086" y="1080643"/>
                  </a:lnTo>
                  <a:cubicBezTo>
                    <a:pt x="80645" y="1080643"/>
                    <a:pt x="0" y="999998"/>
                    <a:pt x="0" y="900557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2489873" cy="1080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FF751F"/>
                  </a:solidFill>
                  <a:latin typeface="Comic Sans"/>
                  <a:ea typeface="Comic Sans"/>
                  <a:cs typeface="Comic Sans"/>
                  <a:sym typeface="Comic Sans"/>
                </a:rPr>
                <a:t>Dharma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925474" y="5758072"/>
            <a:ext cx="1867405" cy="810444"/>
            <a:chOff x="0" y="0"/>
            <a:chExt cx="2489873" cy="108059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89835" cy="1080643"/>
            </a:xfrm>
            <a:custGeom>
              <a:avLst/>
              <a:gdLst/>
              <a:ahLst/>
              <a:cxnLst/>
              <a:rect l="l" t="t" r="r" b="b"/>
              <a:pathLst>
                <a:path w="2489835" h="1080643">
                  <a:moveTo>
                    <a:pt x="0" y="180086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6"/>
                  </a:cubicBezTo>
                  <a:lnTo>
                    <a:pt x="2489835" y="900557"/>
                  </a:lnTo>
                  <a:cubicBezTo>
                    <a:pt x="2489835" y="999998"/>
                    <a:pt x="2409190" y="1080643"/>
                    <a:pt x="2309749" y="1080643"/>
                  </a:cubicBezTo>
                  <a:lnTo>
                    <a:pt x="180086" y="1080643"/>
                  </a:lnTo>
                  <a:cubicBezTo>
                    <a:pt x="80645" y="1080643"/>
                    <a:pt x="0" y="999998"/>
                    <a:pt x="0" y="900557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489873" cy="1080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38B6FF"/>
                  </a:solidFill>
                  <a:latin typeface="Comic Sans"/>
                  <a:ea typeface="Comic Sans"/>
                  <a:cs typeface="Comic Sans"/>
                  <a:sym typeface="Comic Sans"/>
                </a:rPr>
                <a:t>Adharma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7. Jīva — The Soul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Jīva is a conscious substance; consciousness is its essence.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The soul is eternal, but its states can change.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It knows, acts, enjoys pleasure and suffers pain.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Souls range from imperfect embodied beings to liberated omniscient souls.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Karma obscures consciousness to different degrees.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822523" y="6286546"/>
            <a:ext cx="2004670" cy="2004670"/>
            <a:chOff x="0" y="0"/>
            <a:chExt cx="2672893" cy="26728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72842" cy="2672842"/>
            </a:xfrm>
            <a:custGeom>
              <a:avLst/>
              <a:gdLst/>
              <a:ahLst/>
              <a:cxnLst/>
              <a:rect l="l" t="t" r="r" b="b"/>
              <a:pathLst>
                <a:path w="2672842" h="2672842">
                  <a:moveTo>
                    <a:pt x="0" y="1336421"/>
                  </a:moveTo>
                  <a:cubicBezTo>
                    <a:pt x="0" y="598297"/>
                    <a:pt x="598297" y="0"/>
                    <a:pt x="1336421" y="0"/>
                  </a:cubicBezTo>
                  <a:cubicBezTo>
                    <a:pt x="2074545" y="0"/>
                    <a:pt x="2672842" y="598297"/>
                    <a:pt x="2672842" y="1336421"/>
                  </a:cubicBezTo>
                  <a:cubicBezTo>
                    <a:pt x="2672842" y="2074545"/>
                    <a:pt x="2074545" y="2672842"/>
                    <a:pt x="1336421" y="2672842"/>
                  </a:cubicBezTo>
                  <a:cubicBezTo>
                    <a:pt x="598297" y="2672842"/>
                    <a:pt x="0" y="2074545"/>
                    <a:pt x="0" y="1336421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6" b="-1"/>
              </a:stretch>
            </a:blipFill>
            <a:ln w="14299" cap="sq">
              <a:solidFill>
                <a:srgbClr val="5B70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298597" y="7094385"/>
            <a:ext cx="1052522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 b="1">
                <a:solidFill>
                  <a:srgbClr val="5B705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Jīva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143338" y="8291216"/>
            <a:ext cx="343167" cy="343167"/>
            <a:chOff x="0" y="0"/>
            <a:chExt cx="457556" cy="45755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284821" y="5868172"/>
            <a:ext cx="343167" cy="343167"/>
            <a:chOff x="0" y="0"/>
            <a:chExt cx="457556" cy="45755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143338" y="5868172"/>
            <a:ext cx="343167" cy="343167"/>
            <a:chOff x="0" y="0"/>
            <a:chExt cx="457556" cy="45755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284821" y="7989507"/>
            <a:ext cx="301709" cy="301709"/>
            <a:chOff x="0" y="0"/>
            <a:chExt cx="457556" cy="45755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8. Jīva &amp; Body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The soul is formless but co-extensive with the body it inhabits.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Jainas compare its illuminating function to light.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 soul’s presence in space does not exclude another soul.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Two souls may therefore occupy the same spatial region, unlike material bodies.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781065" y="6439359"/>
            <a:ext cx="2004670" cy="2004670"/>
            <a:chOff x="0" y="0"/>
            <a:chExt cx="2672893" cy="26728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72842" cy="2672842"/>
            </a:xfrm>
            <a:custGeom>
              <a:avLst/>
              <a:gdLst/>
              <a:ahLst/>
              <a:cxnLst/>
              <a:rect l="l" t="t" r="r" b="b"/>
              <a:pathLst>
                <a:path w="2672842" h="2672842">
                  <a:moveTo>
                    <a:pt x="0" y="1336421"/>
                  </a:moveTo>
                  <a:cubicBezTo>
                    <a:pt x="0" y="598297"/>
                    <a:pt x="598297" y="0"/>
                    <a:pt x="1336421" y="0"/>
                  </a:cubicBezTo>
                  <a:cubicBezTo>
                    <a:pt x="2074545" y="0"/>
                    <a:pt x="2672842" y="598297"/>
                    <a:pt x="2672842" y="1336421"/>
                  </a:cubicBezTo>
                  <a:cubicBezTo>
                    <a:pt x="2672842" y="2074545"/>
                    <a:pt x="2074545" y="2672842"/>
                    <a:pt x="1336421" y="2672842"/>
                  </a:cubicBezTo>
                  <a:cubicBezTo>
                    <a:pt x="598297" y="2672842"/>
                    <a:pt x="0" y="2074545"/>
                    <a:pt x="0" y="1336421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6" b="-1"/>
              </a:stretch>
            </a:blipFill>
            <a:ln w="14299" cap="sq">
              <a:solidFill>
                <a:srgbClr val="5B70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264283" y="7247198"/>
            <a:ext cx="1052522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 b="1">
                <a:solidFill>
                  <a:srgbClr val="5B705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Jīva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971755" y="8272446"/>
            <a:ext cx="343167" cy="343167"/>
            <a:chOff x="0" y="0"/>
            <a:chExt cx="457556" cy="45755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957318" y="6096193"/>
            <a:ext cx="343167" cy="343167"/>
            <a:chOff x="0" y="0"/>
            <a:chExt cx="457556" cy="45755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143338" y="6267776"/>
            <a:ext cx="343167" cy="343167"/>
            <a:chOff x="0" y="0"/>
            <a:chExt cx="457556" cy="45755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957318" y="8272446"/>
            <a:ext cx="343167" cy="343167"/>
            <a:chOff x="0" y="0"/>
            <a:chExt cx="457556" cy="45755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9. Degrees of Living Beings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1 sense — touch: earth, water, fire, air and plants.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2 senses — touch + taste: worms.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3 senses — + smell: ants.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4 senses — + sight: bees.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5 senses — + hearing: higher animals and humans.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337724" y="2457421"/>
            <a:ext cx="2837002" cy="44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1. Touch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337724" y="3418294"/>
            <a:ext cx="2837002" cy="44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2. Taste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337724" y="4379166"/>
            <a:ext cx="2837002" cy="44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3. Smell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337724" y="5340029"/>
            <a:ext cx="2837002" cy="44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4. Sight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37724" y="6300902"/>
            <a:ext cx="2837002" cy="44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5. Hearing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10. Arguments for the Soul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Direct experience: ‘I feel pleasure’ reveals a conscious subject.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Body and senses are instruments; an agent controls them.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An organised living body also suggests an organising principle.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Jaina thinkers use these arguments against Cārvāka materialism.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788209" y="2944092"/>
            <a:ext cx="2004670" cy="2004670"/>
            <a:chOff x="0" y="0"/>
            <a:chExt cx="2672893" cy="26728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72842" cy="2672842"/>
            </a:xfrm>
            <a:custGeom>
              <a:avLst/>
              <a:gdLst/>
              <a:ahLst/>
              <a:cxnLst/>
              <a:rect l="l" t="t" r="r" b="b"/>
              <a:pathLst>
                <a:path w="2672842" h="2672842">
                  <a:moveTo>
                    <a:pt x="0" y="1336421"/>
                  </a:moveTo>
                  <a:cubicBezTo>
                    <a:pt x="0" y="598297"/>
                    <a:pt x="598297" y="0"/>
                    <a:pt x="1336421" y="0"/>
                  </a:cubicBezTo>
                  <a:cubicBezTo>
                    <a:pt x="2074545" y="0"/>
                    <a:pt x="2672842" y="598297"/>
                    <a:pt x="2672842" y="1336421"/>
                  </a:cubicBezTo>
                  <a:cubicBezTo>
                    <a:pt x="2672842" y="2074545"/>
                    <a:pt x="2074545" y="2672842"/>
                    <a:pt x="1336421" y="2672842"/>
                  </a:cubicBezTo>
                  <a:cubicBezTo>
                    <a:pt x="598297" y="2672842"/>
                    <a:pt x="0" y="2074545"/>
                    <a:pt x="0" y="1336421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5" r="-78306" b="-1"/>
              </a:stretch>
            </a:blipFill>
            <a:ln w="14299" cap="sq">
              <a:solidFill>
                <a:srgbClr val="5B705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298597" y="3642122"/>
            <a:ext cx="1052522" cy="38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 b="1">
                <a:solidFill>
                  <a:srgbClr val="5B705B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Jīva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971755" y="2196274"/>
            <a:ext cx="343167" cy="343167"/>
            <a:chOff x="0" y="0"/>
            <a:chExt cx="457556" cy="45755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785735" y="2196274"/>
            <a:ext cx="343167" cy="343167"/>
            <a:chOff x="0" y="0"/>
            <a:chExt cx="457556" cy="45755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971755" y="5353421"/>
            <a:ext cx="343167" cy="343167"/>
            <a:chOff x="0" y="0"/>
            <a:chExt cx="457556" cy="45755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785735" y="5353421"/>
            <a:ext cx="343167" cy="343167"/>
            <a:chOff x="0" y="0"/>
            <a:chExt cx="457556" cy="45755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81" cy="457581"/>
            </a:xfrm>
            <a:custGeom>
              <a:avLst/>
              <a:gdLst/>
              <a:ahLst/>
              <a:cxnLst/>
              <a:rect l="l" t="t" r="r" b="b"/>
              <a:pathLst>
                <a:path w="457581" h="457581">
                  <a:moveTo>
                    <a:pt x="0" y="228727"/>
                  </a:moveTo>
                  <a:cubicBezTo>
                    <a:pt x="0" y="102489"/>
                    <a:pt x="102489" y="0"/>
                    <a:pt x="228727" y="0"/>
                  </a:cubicBezTo>
                  <a:cubicBezTo>
                    <a:pt x="354965" y="0"/>
                    <a:pt x="457581" y="102489"/>
                    <a:pt x="457581" y="228727"/>
                  </a:cubicBezTo>
                  <a:cubicBezTo>
                    <a:pt x="457581" y="354965"/>
                    <a:pt x="355092" y="457581"/>
                    <a:pt x="228727" y="457581"/>
                  </a:cubicBezTo>
                  <a:cubicBezTo>
                    <a:pt x="102362" y="457581"/>
                    <a:pt x="0" y="355092"/>
                    <a:pt x="0" y="228727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11. Pudgala — Matter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Pudgala means matter capable of integration and disintegration.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Atoms (aṇu) combine into compounds (skandha).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Bodies, objects, mind, speech and breath are material products.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Primary qualities: touch, taste, smell and colour.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Sound, light, heat and shadow are later modifications of matter.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827337" y="2463660"/>
            <a:ext cx="1867405" cy="810449"/>
            <a:chOff x="0" y="0"/>
            <a:chExt cx="2489873" cy="108059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89835" cy="1080649"/>
            </a:xfrm>
            <a:custGeom>
              <a:avLst/>
              <a:gdLst/>
              <a:ahLst/>
              <a:cxnLst/>
              <a:rect l="l" t="t" r="r" b="b"/>
              <a:pathLst>
                <a:path w="2489835" h="1080649">
                  <a:moveTo>
                    <a:pt x="0" y="180087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7"/>
                  </a:cubicBezTo>
                  <a:lnTo>
                    <a:pt x="2489835" y="900562"/>
                  </a:lnTo>
                  <a:cubicBezTo>
                    <a:pt x="2489835" y="1000004"/>
                    <a:pt x="2409190" y="1080649"/>
                    <a:pt x="2309749" y="1080649"/>
                  </a:cubicBezTo>
                  <a:lnTo>
                    <a:pt x="180086" y="1080649"/>
                  </a:lnTo>
                  <a:cubicBezTo>
                    <a:pt x="80645" y="1080649"/>
                    <a:pt x="0" y="1000003"/>
                    <a:pt x="0" y="900562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2489873" cy="10805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9A4C37"/>
                  </a:solidFill>
                  <a:latin typeface="Comic Sans"/>
                  <a:ea typeface="Comic Sans"/>
                  <a:cs typeface="Comic Sans"/>
                  <a:sym typeface="Comic Sans"/>
                </a:rPr>
                <a:t>Pudgala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92248" y="2463660"/>
            <a:ext cx="1867405" cy="810444"/>
            <a:chOff x="0" y="0"/>
            <a:chExt cx="2489873" cy="10805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489835" cy="1080643"/>
            </a:xfrm>
            <a:custGeom>
              <a:avLst/>
              <a:gdLst/>
              <a:ahLst/>
              <a:cxnLst/>
              <a:rect l="l" t="t" r="r" b="b"/>
              <a:pathLst>
                <a:path w="2489835" h="1080643">
                  <a:moveTo>
                    <a:pt x="0" y="180086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6"/>
                  </a:cubicBezTo>
                  <a:lnTo>
                    <a:pt x="2489835" y="900557"/>
                  </a:lnTo>
                  <a:cubicBezTo>
                    <a:pt x="2489835" y="999998"/>
                    <a:pt x="2409190" y="1080643"/>
                    <a:pt x="2309749" y="1080643"/>
                  </a:cubicBezTo>
                  <a:lnTo>
                    <a:pt x="180086" y="1080643"/>
                  </a:lnTo>
                  <a:cubicBezTo>
                    <a:pt x="80645" y="1080643"/>
                    <a:pt x="0" y="999998"/>
                    <a:pt x="0" y="900557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2489873" cy="1080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38B6FF"/>
                  </a:solidFill>
                  <a:latin typeface="Comic Sans"/>
                  <a:ea typeface="Comic Sans"/>
                  <a:cs typeface="Comic Sans"/>
                  <a:sym typeface="Comic Sans"/>
                </a:rPr>
                <a:t>Ākāśa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827337" y="4110866"/>
            <a:ext cx="1867405" cy="810444"/>
            <a:chOff x="0" y="0"/>
            <a:chExt cx="2489873" cy="108059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489835" cy="1080643"/>
            </a:xfrm>
            <a:custGeom>
              <a:avLst/>
              <a:gdLst/>
              <a:ahLst/>
              <a:cxnLst/>
              <a:rect l="l" t="t" r="r" b="b"/>
              <a:pathLst>
                <a:path w="2489835" h="1080643">
                  <a:moveTo>
                    <a:pt x="0" y="180086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6"/>
                  </a:cubicBezTo>
                  <a:lnTo>
                    <a:pt x="2489835" y="900557"/>
                  </a:lnTo>
                  <a:cubicBezTo>
                    <a:pt x="2489835" y="999998"/>
                    <a:pt x="2409190" y="1080643"/>
                    <a:pt x="2309749" y="1080643"/>
                  </a:cubicBezTo>
                  <a:lnTo>
                    <a:pt x="180086" y="1080643"/>
                  </a:lnTo>
                  <a:cubicBezTo>
                    <a:pt x="80645" y="1080643"/>
                    <a:pt x="0" y="999998"/>
                    <a:pt x="0" y="900557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2489873" cy="1080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000000"/>
                  </a:solidFill>
                  <a:latin typeface="Comic Sans"/>
                  <a:ea typeface="Comic Sans"/>
                  <a:cs typeface="Comic Sans"/>
                  <a:sym typeface="Comic Sans"/>
                </a:rPr>
                <a:t>Kāla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092248" y="4110866"/>
            <a:ext cx="1867405" cy="810444"/>
            <a:chOff x="0" y="0"/>
            <a:chExt cx="2489873" cy="108059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89835" cy="1080643"/>
            </a:xfrm>
            <a:custGeom>
              <a:avLst/>
              <a:gdLst/>
              <a:ahLst/>
              <a:cxnLst/>
              <a:rect l="l" t="t" r="r" b="b"/>
              <a:pathLst>
                <a:path w="2489835" h="1080643">
                  <a:moveTo>
                    <a:pt x="0" y="180086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6"/>
                  </a:cubicBezTo>
                  <a:lnTo>
                    <a:pt x="2489835" y="900557"/>
                  </a:lnTo>
                  <a:cubicBezTo>
                    <a:pt x="2489835" y="999998"/>
                    <a:pt x="2409190" y="1080643"/>
                    <a:pt x="2309749" y="1080643"/>
                  </a:cubicBezTo>
                  <a:lnTo>
                    <a:pt x="180086" y="1080643"/>
                  </a:lnTo>
                  <a:cubicBezTo>
                    <a:pt x="80645" y="1080643"/>
                    <a:pt x="0" y="999998"/>
                    <a:pt x="0" y="900557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2489873" cy="1080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FF751F"/>
                  </a:solidFill>
                  <a:latin typeface="Comic Sans"/>
                  <a:ea typeface="Comic Sans"/>
                  <a:cs typeface="Comic Sans"/>
                  <a:sym typeface="Comic Sans"/>
                </a:rPr>
                <a:t>Dharma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925474" y="5758072"/>
            <a:ext cx="1867405" cy="810444"/>
            <a:chOff x="0" y="0"/>
            <a:chExt cx="2489873" cy="108059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89835" cy="1080643"/>
            </a:xfrm>
            <a:custGeom>
              <a:avLst/>
              <a:gdLst/>
              <a:ahLst/>
              <a:cxnLst/>
              <a:rect l="l" t="t" r="r" b="b"/>
              <a:pathLst>
                <a:path w="2489835" h="1080643">
                  <a:moveTo>
                    <a:pt x="0" y="180086"/>
                  </a:moveTo>
                  <a:cubicBezTo>
                    <a:pt x="0" y="80645"/>
                    <a:pt x="80645" y="0"/>
                    <a:pt x="180086" y="0"/>
                  </a:cubicBezTo>
                  <a:lnTo>
                    <a:pt x="2309749" y="0"/>
                  </a:lnTo>
                  <a:cubicBezTo>
                    <a:pt x="2409190" y="0"/>
                    <a:pt x="2489835" y="80645"/>
                    <a:pt x="2489835" y="180086"/>
                  </a:cubicBezTo>
                  <a:lnTo>
                    <a:pt x="2489835" y="900557"/>
                  </a:lnTo>
                  <a:cubicBezTo>
                    <a:pt x="2489835" y="999998"/>
                    <a:pt x="2409190" y="1080643"/>
                    <a:pt x="2309749" y="1080643"/>
                  </a:cubicBezTo>
                  <a:lnTo>
                    <a:pt x="180086" y="1080643"/>
                  </a:lnTo>
                  <a:cubicBezTo>
                    <a:pt x="80645" y="1080643"/>
                    <a:pt x="0" y="999998"/>
                    <a:pt x="0" y="900557"/>
                  </a:cubicBezTo>
                  <a:close/>
                </a:path>
              </a:pathLst>
            </a:custGeom>
            <a:solidFill>
              <a:srgbClr val="F8F4EB"/>
            </a:solidFill>
            <a:ln w="14299" cap="sq">
              <a:solidFill>
                <a:srgbClr val="9A4C37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489873" cy="1080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>
                  <a:solidFill>
                    <a:srgbClr val="38B6FF"/>
                  </a:solidFill>
                  <a:latin typeface="Comic Sans"/>
                  <a:ea typeface="Comic Sans"/>
                  <a:cs typeface="Comic Sans"/>
                  <a:sym typeface="Comic Sans"/>
                </a:rPr>
                <a:t>Adharma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12. Ākāśa — Space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Space provides room for extended substances.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Its existence is inferred as the locus in which things are extended.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Lokākāśa = space containing the inhabited universe.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Alokākāśa = empty space beyond the world.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13. Kāla — Time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Time makes continuity, change, movement, newness and oldness intelligible.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It is inferred rather than directly perceived.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Real time is formless and eternal.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Conventional time is divided into moments, hours, etc.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Time is not an astikāya because it lacks spatial extension.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14. Dharma &amp; Adharma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These are technical substances, not moral merit and demerit.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Dharma = auxiliary condition of motion, like water for a fish.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Adharma = auxiliary condition of rest, like shade for a traveller.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Both are eternal, formless, passive and confined to lokākāśa.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They do not themselves create motion or stop movement.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00459" y="2911240"/>
            <a:ext cx="3523336" cy="1504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>
                <a:solidFill>
                  <a:srgbClr val="5B705B"/>
                </a:solidFill>
                <a:latin typeface="Calibri (MS)"/>
                <a:ea typeface="Calibri (MS)"/>
                <a:cs typeface="Calibri (MS)"/>
                <a:sym typeface="Calibri (MS)"/>
              </a:rPr>
              <a:t>🐟  →  ~~~  →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543626" y="4634646"/>
            <a:ext cx="2837002" cy="467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 i="1">
                <a:solidFill>
                  <a:srgbClr val="37342F"/>
                </a:solidFill>
                <a:latin typeface="Comic Sans Italics"/>
                <a:ea typeface="Comic Sans Italics"/>
                <a:cs typeface="Comic Sans Italics"/>
                <a:sym typeface="Comic Sans Italics"/>
              </a:rPr>
              <a:t>water = medium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7079" cy="10295039"/>
            <a:chOff x="0" y="0"/>
            <a:chExt cx="329438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438" cy="13726668"/>
            </a:xfrm>
            <a:custGeom>
              <a:avLst/>
              <a:gdLst/>
              <a:ahLst/>
              <a:cxnLst/>
              <a:rect l="l" t="t" r="r" b="b"/>
              <a:pathLst>
                <a:path w="329438" h="13726668">
                  <a:moveTo>
                    <a:pt x="0" y="0"/>
                  </a:moveTo>
                  <a:lnTo>
                    <a:pt x="329438" y="0"/>
                  </a:lnTo>
                  <a:lnTo>
                    <a:pt x="329438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9A4C37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952500" y="480431"/>
            <a:ext cx="109814" cy="109814"/>
            <a:chOff x="0" y="0"/>
            <a:chExt cx="146418" cy="1464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364304" y="480431"/>
            <a:ext cx="109814" cy="109814"/>
            <a:chOff x="0" y="0"/>
            <a:chExt cx="146418" cy="1464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776107" y="480431"/>
            <a:ext cx="109814" cy="109814"/>
            <a:chOff x="0" y="0"/>
            <a:chExt cx="146418" cy="146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952500" y="892235"/>
            <a:ext cx="109814" cy="109814"/>
            <a:chOff x="0" y="0"/>
            <a:chExt cx="146418" cy="1464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364304" y="892235"/>
            <a:ext cx="109814" cy="109814"/>
            <a:chOff x="0" y="0"/>
            <a:chExt cx="146418" cy="1464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776107" y="892235"/>
            <a:ext cx="109814" cy="109814"/>
            <a:chOff x="0" y="0"/>
            <a:chExt cx="146418" cy="1464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04" cy="146304"/>
            </a:xfrm>
            <a:custGeom>
              <a:avLst/>
              <a:gdLst/>
              <a:ahLst/>
              <a:cxnLst/>
              <a:rect l="l" t="t" r="r" b="b"/>
              <a:pathLst>
                <a:path w="146304" h="146304">
                  <a:moveTo>
                    <a:pt x="0" y="73152"/>
                  </a:moveTo>
                  <a:cubicBezTo>
                    <a:pt x="0" y="32766"/>
                    <a:pt x="32766" y="0"/>
                    <a:pt x="73152" y="0"/>
                  </a:cubicBezTo>
                  <a:cubicBezTo>
                    <a:pt x="113538" y="0"/>
                    <a:pt x="146304" y="32766"/>
                    <a:pt x="146304" y="73152"/>
                  </a:cubicBezTo>
                  <a:cubicBezTo>
                    <a:pt x="146304" y="113538"/>
                    <a:pt x="113538" y="146304"/>
                    <a:pt x="73152" y="146304"/>
                  </a:cubicBezTo>
                  <a:cubicBezTo>
                    <a:pt x="32766" y="146304"/>
                    <a:pt x="0" y="113665"/>
                    <a:pt x="0" y="73152"/>
                  </a:cubicBezTo>
                  <a:close/>
                </a:path>
              </a:pathLst>
            </a:custGeom>
            <a:solidFill>
              <a:srgbClr val="E0D3BE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83675" y="526151"/>
            <a:ext cx="15602855" cy="86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9A4C37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15. Quick Revision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8214" y="2036093"/>
            <a:ext cx="15808757" cy="7183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Dravya = substance possessing guṇa + paryāya.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Reality = permanence + origination + decay.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Jīva = conscious substance; Ajīva = non-living substances.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Five categories of substance: Jīva, Pudgala, Ākāśa, Kāla, Dharma &amp; Adharma.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37342F"/>
                </a:solidFill>
                <a:latin typeface="Comic Sans"/>
                <a:ea typeface="Comic Sans"/>
                <a:cs typeface="Comic Sans"/>
                <a:sym typeface="Comic Sans"/>
              </a:rPr>
              <a:t>• Central insight: reality is many-sided; permanence and change are both real.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517161"/>
            <a:ext cx="777992" cy="320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9A4C37"/>
                </a:solidFill>
                <a:latin typeface="Comic Sans"/>
                <a:ea typeface="Comic Sans"/>
                <a:cs typeface="Comic Sans"/>
                <a:sym typeface="Comic Sans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955</Words>
  <Application>Microsoft Office PowerPoint</Application>
  <PresentationFormat>Custom</PresentationFormat>
  <Paragraphs>134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Comic Sans</vt:lpstr>
      <vt:lpstr>Arial</vt:lpstr>
      <vt:lpstr>Comic Sans Italics</vt:lpstr>
      <vt:lpstr>Times New Roman</vt:lpstr>
      <vt:lpstr>Comic Sans Bold</vt:lpstr>
      <vt:lpstr>Calibri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Jaina_Conception_of_Substance_Handwritten_Notes_New_Design.pptx</dc:title>
  <cp:lastModifiedBy>vivekananda hore</cp:lastModifiedBy>
  <cp:revision>2</cp:revision>
  <dcterms:created xsi:type="dcterms:W3CDTF">2006-08-16T00:00:00Z</dcterms:created>
  <dcterms:modified xsi:type="dcterms:W3CDTF">2026-09-05T05:06:49Z</dcterms:modified>
  <dc:identifier>DAHUE_E61Js</dc:identifier>
</cp:coreProperties>
</file>