
<file path=[Content_Types].xml><?xml version="1.0" encoding="utf-8"?>
<Types xmlns="http://schemas.openxmlformats.org/package/2006/content-types">
  <Default Extension="xml" ContentType="application/vnd.openxmlformats-officedocument.extended-properties+xml"/>
  <Default Extension="png" ContentType="image/png"/>
  <Default Extension="jpg" ContentType="image/jpeg"/>
  <Default Extension="jpeg" ContentType="image/jpeg"/>
  <Default Extension="svg" ContentType="image/svg+xml"/>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2.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charts/chart1.xml" ContentType="application/vnd.openxmlformats-officedocument.drawingml.chart+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50"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9" d="100"/>
          <a:sy n="79" d="100"/>
        </p:scale>
        <p:origin x="821" y="62"/>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Soil Composition (%)</c:v>
                </c:pt>
              </c:strCache>
            </c:strRef>
          </c:tx>
          <c:spPr>
            <a:solidFill>
              <a:srgbClr val="4F46E5"/>
            </a:solidFill>
            <a:effectLst/>
          </c:spPr>
          <c:invertIfNegative val="0"/>
          <c:dPt>
            <c:idx val="0"/>
            <c:invertIfNegative val="0"/>
            <c:bubble3D val="0"/>
            <c:extLst>
              <c:ext xmlns:c16="http://schemas.microsoft.com/office/drawing/2014/chart" uri="{C3380CC4-5D6E-409C-BE32-E72D297353CC}">
                <c16:uniqueId val="{00000001-63BD-426D-8E66-992AA16197B1}"/>
              </c:ext>
            </c:extLst>
          </c:dPt>
          <c:dPt>
            <c:idx val="1"/>
            <c:invertIfNegative val="0"/>
            <c:bubble3D val="0"/>
            <c:spPr>
              <a:solidFill>
                <a:srgbClr val="7C3AED"/>
              </a:solidFill>
              <a:effectLst/>
            </c:spPr>
            <c:extLst>
              <c:ext xmlns:c16="http://schemas.microsoft.com/office/drawing/2014/chart" uri="{C3380CC4-5D6E-409C-BE32-E72D297353CC}">
                <c16:uniqueId val="{00000003-63BD-426D-8E66-992AA16197B1}"/>
              </c:ext>
            </c:extLst>
          </c:dPt>
          <c:dPt>
            <c:idx val="2"/>
            <c:invertIfNegative val="0"/>
            <c:bubble3D val="0"/>
            <c:spPr>
              <a:solidFill>
                <a:srgbClr val="0EA5E9"/>
              </a:solidFill>
              <a:effectLst/>
            </c:spPr>
            <c:extLst>
              <c:ext xmlns:c16="http://schemas.microsoft.com/office/drawing/2014/chart" uri="{C3380CC4-5D6E-409C-BE32-E72D297353CC}">
                <c16:uniqueId val="{00000005-63BD-426D-8E66-992AA16197B1}"/>
              </c:ext>
            </c:extLst>
          </c:dPt>
          <c:dPt>
            <c:idx val="3"/>
            <c:invertIfNegative val="0"/>
            <c:bubble3D val="0"/>
            <c:spPr>
              <a:solidFill>
                <a:srgbClr val="0D9488"/>
              </a:solidFill>
              <a:effectLst/>
            </c:spPr>
            <c:extLst>
              <c:ext xmlns:c16="http://schemas.microsoft.com/office/drawing/2014/chart" uri="{C3380CC4-5D6E-409C-BE32-E72D297353CC}">
                <c16:uniqueId val="{00000007-63BD-426D-8E66-992AA16197B1}"/>
              </c:ext>
            </c:extLst>
          </c:dPt>
          <c:dLbls>
            <c:numFmt formatCode="#,##0" sourceLinked="0"/>
            <c:spPr>
              <a:noFill/>
              <a:ln>
                <a:noFill/>
              </a:ln>
              <a:effectLst/>
            </c:spPr>
            <c:txPr>
              <a:bodyPr/>
              <a:lstStyle/>
              <a:p>
                <a:pPr>
                  <a:defRPr sz="1000" b="0" i="0" u="none" strike="noStrike">
                    <a:solidFill>
                      <a:srgbClr val="0F172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Sand</c:v>
                </c:pt>
                <c:pt idx="1">
                  <c:v>Silt</c:v>
                </c:pt>
                <c:pt idx="2">
                  <c:v>Clay</c:v>
                </c:pt>
                <c:pt idx="3">
                  <c:v>Organic Matter</c:v>
                </c:pt>
              </c:strCache>
            </c:strRef>
          </c:cat>
          <c:val>
            <c:numRef>
              <c:f>Sheet1!$B$2:$B$5</c:f>
              <c:numCache>
                <c:formatCode>General</c:formatCode>
                <c:ptCount val="4"/>
                <c:pt idx="0">
                  <c:v>40</c:v>
                </c:pt>
                <c:pt idx="1">
                  <c:v>30</c:v>
                </c:pt>
                <c:pt idx="2">
                  <c:v>20</c:v>
                </c:pt>
                <c:pt idx="3">
                  <c:v>10</c:v>
                </c:pt>
              </c:numCache>
            </c:numRef>
          </c:val>
          <c:extLst>
            <c:ext xmlns:c16="http://schemas.microsoft.com/office/drawing/2014/chart" uri="{C3380CC4-5D6E-409C-BE32-E72D297353CC}">
              <c16:uniqueId val="{00000008-63BD-426D-8E66-992AA16197B1}"/>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0F172A"/>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61869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7402158"/>
      </p:ext>
    </p:extLst>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13" /><Relationship Type="http://schemas.openxmlformats.org/officeDocument/2006/relationships/slideLayout" Target="/ppt/slideLayouts/slideLayout12.xml" Id="rId12" /><Relationship Type="http://schemas.openxmlformats.org/officeDocument/2006/relationships/image" Target="/ppt/media/image1.jpg" Id="rId14" /></Relationships>
</file>

<file path=ppt/slideMasters/slideMaster1.xml><?xml version="1.0" encoding="utf-8"?>
<p:sldMaster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9/7/2026</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9860179"/>
      </p:ext>
    </p:extLst>
  </p:cSld>
  <p:clrMap bg1="lt1" tx1="dk1" bg2="lt2" tx2="dk2" accent1="accent1" accent2="accent2" accent3="accent3" accent4="accent4" accent5="accent5" accent6="accent6" hlink="hlink" folHlink="folHlink"/>
  <p:sldLayoutIdLst>
    <p:sldLayoutId id="2147483662" r:id="rId12"/>
  </p:sldLayoutIdLst>
  <p:hf sldNum="0" hdr="0" ftr="0" dt="0"/>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2.png" Id="rId3" /><Relationship Type="http://schemas.openxmlformats.org/officeDocument/2006/relationships/notesSlide" Target="/ppt/notesSlides/notesSlide1.xml" Id="rId2" /><Relationship Type="http://schemas.openxmlformats.org/officeDocument/2006/relationships/slideLayout" Target="/ppt/slideLayouts/slideLayout12.xml" Id="rId1" /><Relationship Type="http://schemas.openxmlformats.org/officeDocument/2006/relationships/image" Target="/ppt/media/image3.png" Id="rId4" /></Relationships>
</file>

<file path=ppt/slides/_rels/slide2.xml.rels>&#65279;<?xml version="1.0" encoding="utf-8"?><Relationships xmlns="http://schemas.openxmlformats.org/package/2006/relationships"><Relationship Type="http://schemas.openxmlformats.org/officeDocument/2006/relationships/image" Target="/ppt/media/image9.svg" Id="rId8" /><Relationship Type="http://schemas.openxmlformats.org/officeDocument/2006/relationships/image" Target="/ppt/media/image4.png" Id="rId3" /><Relationship Type="http://schemas.openxmlformats.org/officeDocument/2006/relationships/image" Target="/ppt/media/image8.png" Id="rId7" /><Relationship Type="http://schemas.openxmlformats.org/officeDocument/2006/relationships/image" Target="/ppt/media/image3.png" Id="rId12" /><Relationship Type="http://schemas.openxmlformats.org/officeDocument/2006/relationships/notesSlide" Target="/ppt/notesSlides/notesSlide2.xml" Id="rId2" /><Relationship Type="http://schemas.openxmlformats.org/officeDocument/2006/relationships/slideLayout" Target="/ppt/slideLayouts/slideLayout12.xml" Id="rId1" /><Relationship Type="http://schemas.openxmlformats.org/officeDocument/2006/relationships/image" Target="/ppt/media/image7.svg" Id="rId6" /><Relationship Type="http://schemas.openxmlformats.org/officeDocument/2006/relationships/image" Target="/ppt/media/image12.png" Id="rId11" /><Relationship Type="http://schemas.openxmlformats.org/officeDocument/2006/relationships/image" Target="/ppt/media/image6.png" Id="rId5" /><Relationship Type="http://schemas.openxmlformats.org/officeDocument/2006/relationships/image" Target="/ppt/media/image11.jpeg" Id="rId10" /><Relationship Type="http://schemas.openxmlformats.org/officeDocument/2006/relationships/image" Target="/ppt/media/image5.png" Id="rId4" /><Relationship Type="http://schemas.openxmlformats.org/officeDocument/2006/relationships/image" Target="/ppt/media/image10.png" Id="rId9" /></Relationships>
</file>

<file path=ppt/slides/_rels/slide3.xml.rels>&#65279;<?xml version="1.0" encoding="utf-8"?><Relationships xmlns="http://schemas.openxmlformats.org/package/2006/relationships"><Relationship Type="http://schemas.openxmlformats.org/officeDocument/2006/relationships/image" Target="/ppt/media/image18.png" Id="rId8" /><Relationship Type="http://schemas.openxmlformats.org/officeDocument/2006/relationships/image" Target="/ppt/media/image23.svg" Id="rId13"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22.png" Id="rId12" /><Relationship Type="http://schemas.openxmlformats.org/officeDocument/2006/relationships/notesSlide" Target="/ppt/notesSlides/notesSlide3.xml" Id="rId2" /><Relationship Type="http://schemas.openxmlformats.org/officeDocument/2006/relationships/image" Target="/ppt/media/image26.jpeg" Id="rId16" /><Relationship Type="http://schemas.openxmlformats.org/officeDocument/2006/relationships/slideLayout" Target="/ppt/slideLayouts/slideLayout12.xml" Id="rId1" /><Relationship Type="http://schemas.openxmlformats.org/officeDocument/2006/relationships/image" Target="/ppt/media/image16.png" Id="rId6" /><Relationship Type="http://schemas.openxmlformats.org/officeDocument/2006/relationships/image" Target="/ppt/media/image21.svg" Id="rId11" /><Relationship Type="http://schemas.openxmlformats.org/officeDocument/2006/relationships/image" Target="/ppt/media/image15.png" Id="rId5" /><Relationship Type="http://schemas.openxmlformats.org/officeDocument/2006/relationships/image" Target="/ppt/media/image25.svg" Id="rId15" /><Relationship Type="http://schemas.openxmlformats.org/officeDocument/2006/relationships/image" Target="/ppt/media/image20.png" Id="rId10" /><Relationship Type="http://schemas.openxmlformats.org/officeDocument/2006/relationships/image" Target="/ppt/media/image14.png" Id="rId4" /><Relationship Type="http://schemas.openxmlformats.org/officeDocument/2006/relationships/image" Target="/ppt/media/image19.svg" Id="rId9" /><Relationship Type="http://schemas.openxmlformats.org/officeDocument/2006/relationships/image" Target="/ppt/media/image24.png" Id="rId14" /></Relationships>
</file>

<file path=ppt/slides/_rels/slide4.xml.rels>&#65279;<?xml version="1.0" encoding="utf-8"?><Relationships xmlns="http://schemas.openxmlformats.org/package/2006/relationships"><Relationship Type="http://schemas.openxmlformats.org/officeDocument/2006/relationships/image" Target="/ppt/media/image27.png" Id="rId8" /><Relationship Type="http://schemas.openxmlformats.org/officeDocument/2006/relationships/image" Target="/ppt/media/image32.svg" Id="rId13"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31.png" Id="rId12" /><Relationship Type="http://schemas.openxmlformats.org/officeDocument/2006/relationships/notesSlide" Target="/ppt/notesSlides/notesSlide4.xml" Id="rId2" /><Relationship Type="http://schemas.openxmlformats.org/officeDocument/2006/relationships/slideLayout" Target="/ppt/slideLayouts/slideLayout12.xml" Id="rId1" /><Relationship Type="http://schemas.openxmlformats.org/officeDocument/2006/relationships/image" Target="/ppt/media/image16.png" Id="rId6" /><Relationship Type="http://schemas.openxmlformats.org/officeDocument/2006/relationships/image" Target="/ppt/media/image30.svg" Id="rId11" /><Relationship Type="http://schemas.openxmlformats.org/officeDocument/2006/relationships/image" Target="/ppt/media/image15.png" Id="rId5" /><Relationship Type="http://schemas.openxmlformats.org/officeDocument/2006/relationships/image" Target="/ppt/media/image29.png" Id="rId10" /><Relationship Type="http://schemas.openxmlformats.org/officeDocument/2006/relationships/image" Target="/ppt/media/image14.png" Id="rId4" /><Relationship Type="http://schemas.openxmlformats.org/officeDocument/2006/relationships/image" Target="/ppt/media/image28.svg" Id="rId9" /><Relationship Type="http://schemas.openxmlformats.org/officeDocument/2006/relationships/image" Target="/ppt/media/image33.jpeg" Id="rId14" /></Relationships>
</file>

<file path=ppt/slides/_rels/slide5.xml.rels>&#65279;<?xml version="1.0" encoding="utf-8"?><Relationships xmlns="http://schemas.openxmlformats.org/package/2006/relationships"><Relationship Type="http://schemas.openxmlformats.org/officeDocument/2006/relationships/image" Target="/ppt/media/image34.png" Id="rId3" /><Relationship Type="http://schemas.openxmlformats.org/officeDocument/2006/relationships/chart" Target="/ppt/charts/chart1.xml" Id="rId7" /><Relationship Type="http://schemas.openxmlformats.org/officeDocument/2006/relationships/notesSlide" Target="/ppt/notesSlides/notesSlide5.xml" Id="rId2" /><Relationship Type="http://schemas.openxmlformats.org/officeDocument/2006/relationships/slideLayout" Target="/ppt/slideLayouts/slideLayout12.xml" Id="rId1" /><Relationship Type="http://schemas.openxmlformats.org/officeDocument/2006/relationships/image" Target="/ppt/media/image17.png" Id="rId6" /><Relationship Type="http://schemas.openxmlformats.org/officeDocument/2006/relationships/image" Target="/ppt/media/image36.png" Id="rId5" /><Relationship Type="http://schemas.openxmlformats.org/officeDocument/2006/relationships/image" Target="/ppt/media/image35.png" Id="rId4" /></Relationships>
</file>

<file path=ppt/slides/_rels/slide6.xml.rels>&#65279;<?xml version="1.0" encoding="utf-8"?><Relationships xmlns="http://schemas.openxmlformats.org/package/2006/relationships"><Relationship Type="http://schemas.openxmlformats.org/officeDocument/2006/relationships/image" Target="/ppt/media/image37.png" Id="rId8" /><Relationship Type="http://schemas.openxmlformats.org/officeDocument/2006/relationships/image" Target="/ppt/media/image42.svg" Id="rId13" /><Relationship Type="http://schemas.openxmlformats.org/officeDocument/2006/relationships/image" Target="/ppt/media/image47.jpeg" Id="rId18"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41.png" Id="rId12" /><Relationship Type="http://schemas.openxmlformats.org/officeDocument/2006/relationships/image" Target="/ppt/media/image46.svg" Id="rId17" /><Relationship Type="http://schemas.openxmlformats.org/officeDocument/2006/relationships/notesSlide" Target="/ppt/notesSlides/notesSlide6.xml" Id="rId2" /><Relationship Type="http://schemas.openxmlformats.org/officeDocument/2006/relationships/image" Target="/ppt/media/image45.png" Id="rId16" /><Relationship Type="http://schemas.openxmlformats.org/officeDocument/2006/relationships/slideLayout" Target="/ppt/slideLayouts/slideLayout12.xml" Id="rId1" /><Relationship Type="http://schemas.openxmlformats.org/officeDocument/2006/relationships/image" Target="/ppt/media/image16.png" Id="rId6" /><Relationship Type="http://schemas.openxmlformats.org/officeDocument/2006/relationships/image" Target="/ppt/media/image40.svg" Id="rId11" /><Relationship Type="http://schemas.openxmlformats.org/officeDocument/2006/relationships/image" Target="/ppt/media/image15.png" Id="rId5" /><Relationship Type="http://schemas.openxmlformats.org/officeDocument/2006/relationships/image" Target="/ppt/media/image44.svg" Id="rId15" /><Relationship Type="http://schemas.openxmlformats.org/officeDocument/2006/relationships/image" Target="/ppt/media/image39.png" Id="rId10" /><Relationship Type="http://schemas.openxmlformats.org/officeDocument/2006/relationships/image" Target="/ppt/media/image14.png" Id="rId4" /><Relationship Type="http://schemas.openxmlformats.org/officeDocument/2006/relationships/image" Target="/ppt/media/image38.svg" Id="rId9" /><Relationship Type="http://schemas.openxmlformats.org/officeDocument/2006/relationships/image" Target="/ppt/media/image43.png" Id="rId14" /></Relationships>
</file>

<file path=ppt/slides/_rels/slide7.xml.rels>&#65279;<?xml version="1.0" encoding="utf-8"?><Relationships xmlns="http://schemas.openxmlformats.org/package/2006/relationships"><Relationship Type="http://schemas.openxmlformats.org/officeDocument/2006/relationships/image" Target="/ppt/media/image17.png" Id="rId8" /><Relationship Type="http://schemas.openxmlformats.org/officeDocument/2006/relationships/image" Target="/ppt/media/image48.png" Id="rId3" /><Relationship Type="http://schemas.openxmlformats.org/officeDocument/2006/relationships/image" Target="/ppt/media/image52.png" Id="rId7" /><Relationship Type="http://schemas.openxmlformats.org/officeDocument/2006/relationships/notesSlide" Target="/ppt/notesSlides/notesSlide7.xml" Id="rId2" /><Relationship Type="http://schemas.openxmlformats.org/officeDocument/2006/relationships/slideLayout" Target="/ppt/slideLayouts/slideLayout12.xml" Id="rId1" /><Relationship Type="http://schemas.openxmlformats.org/officeDocument/2006/relationships/image" Target="/ppt/media/image51.jpeg" Id="rId6" /><Relationship Type="http://schemas.openxmlformats.org/officeDocument/2006/relationships/image" Target="/ppt/media/image50.png" Id="rId5" /><Relationship Type="http://schemas.openxmlformats.org/officeDocument/2006/relationships/image" Target="/ppt/media/image49.png" Id="rId4" /></Relationships>
</file>

<file path=ppt/slides/_rels/slide8.xml.rels>&#65279;<?xml version="1.0" encoding="utf-8"?><Relationships xmlns="http://schemas.openxmlformats.org/package/2006/relationships"><Relationship Type="http://schemas.openxmlformats.org/officeDocument/2006/relationships/image" Target="/ppt/media/image18.png" Id="rId8" /><Relationship Type="http://schemas.openxmlformats.org/officeDocument/2006/relationships/image" Target="/ppt/media/image25.svg" Id="rId13"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24.png" Id="rId12" /><Relationship Type="http://schemas.openxmlformats.org/officeDocument/2006/relationships/notesSlide" Target="/ppt/notesSlides/notesSlide8.xml" Id="rId2" /><Relationship Type="http://schemas.openxmlformats.org/officeDocument/2006/relationships/slideLayout" Target="/ppt/slideLayouts/slideLayout12.xml" Id="rId1" /><Relationship Type="http://schemas.openxmlformats.org/officeDocument/2006/relationships/image" Target="/ppt/media/image16.png" Id="rId6" /><Relationship Type="http://schemas.openxmlformats.org/officeDocument/2006/relationships/image" Target="/ppt/media/image21.svg" Id="rId11" /><Relationship Type="http://schemas.openxmlformats.org/officeDocument/2006/relationships/image" Target="/ppt/media/image15.png" Id="rId5" /><Relationship Type="http://schemas.openxmlformats.org/officeDocument/2006/relationships/image" Target="/ppt/media/image20.png" Id="rId10" /><Relationship Type="http://schemas.openxmlformats.org/officeDocument/2006/relationships/image" Target="/ppt/media/image14.png" Id="rId4" /><Relationship Type="http://schemas.openxmlformats.org/officeDocument/2006/relationships/image" Target="/ppt/media/image19.svg" Id="rId9" /><Relationship Type="http://schemas.openxmlformats.org/officeDocument/2006/relationships/image" Target="/ppt/media/image53.jpeg" Id="rId14" /></Relationships>
</file>

<file path=ppt/slides/_rels/slide9.xml.rels>&#65279;<?xml version="1.0" encoding="utf-8"?><Relationships xmlns="http://schemas.openxmlformats.org/package/2006/relationships"><Relationship Type="http://schemas.openxmlformats.org/officeDocument/2006/relationships/image" Target="/ppt/media/image54.png" Id="rId3" /><Relationship Type="http://schemas.openxmlformats.org/officeDocument/2006/relationships/image" Target="/ppt/media/image58.png" Id="rId7" /><Relationship Type="http://schemas.openxmlformats.org/officeDocument/2006/relationships/notesSlide" Target="/ppt/notesSlides/notesSlide9.xml" Id="rId2" /><Relationship Type="http://schemas.openxmlformats.org/officeDocument/2006/relationships/slideLayout" Target="/ppt/slideLayouts/slideLayout12.xml" Id="rId1" /><Relationship Type="http://schemas.openxmlformats.org/officeDocument/2006/relationships/image" Target="/ppt/media/image57.png" Id="rId6" /><Relationship Type="http://schemas.openxmlformats.org/officeDocument/2006/relationships/image" Target="/ppt/media/image56.png" Id="rId5" /><Relationship Type="http://schemas.openxmlformats.org/officeDocument/2006/relationships/image" Target="/ppt/media/image55.png" Id="rId4" /></Relationships>
</file>

<file path=ppt/slides/_rels/slide10.xml.rels>&#65279;<?xml version="1.0" encoding="utf-8"?><Relationships xmlns="http://schemas.openxmlformats.org/package/2006/relationships"><Relationship Type="http://schemas.openxmlformats.org/officeDocument/2006/relationships/image" Target="/ppt/media/image18.png" Id="rId8" /><Relationship Type="http://schemas.openxmlformats.org/officeDocument/2006/relationships/image" Target="/ppt/media/image61.svg" Id="rId13" /><Relationship Type="http://schemas.openxmlformats.org/officeDocument/2006/relationships/image" Target="/ppt/media/image66.jpeg" Id="rId18"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24.png" Id="rId12" /><Relationship Type="http://schemas.openxmlformats.org/officeDocument/2006/relationships/image" Target="/ppt/media/image65.svg" Id="rId17" /><Relationship Type="http://schemas.openxmlformats.org/officeDocument/2006/relationships/notesSlide" Target="/ppt/notesSlides/notesSlide10.xml" Id="rId2" /><Relationship Type="http://schemas.openxmlformats.org/officeDocument/2006/relationships/image" Target="/ppt/media/image64.png" Id="rId16" /><Relationship Type="http://schemas.openxmlformats.org/officeDocument/2006/relationships/slideLayout" Target="/ppt/slideLayouts/slideLayout12.xml" Id="rId1" /><Relationship Type="http://schemas.openxmlformats.org/officeDocument/2006/relationships/image" Target="/ppt/media/image16.png" Id="rId6" /><Relationship Type="http://schemas.openxmlformats.org/officeDocument/2006/relationships/image" Target="/ppt/media/image60.svg" Id="rId11" /><Relationship Type="http://schemas.openxmlformats.org/officeDocument/2006/relationships/image" Target="/ppt/media/image15.png" Id="rId5" /><Relationship Type="http://schemas.openxmlformats.org/officeDocument/2006/relationships/image" Target="/ppt/media/image63.svg" Id="rId15" /><Relationship Type="http://schemas.openxmlformats.org/officeDocument/2006/relationships/image" Target="/ppt/media/image20.png" Id="rId10" /><Relationship Type="http://schemas.openxmlformats.org/officeDocument/2006/relationships/image" Target="/ppt/media/image14.png" Id="rId4" /><Relationship Type="http://schemas.openxmlformats.org/officeDocument/2006/relationships/image" Target="/ppt/media/image59.svg" Id="rId9" /><Relationship Type="http://schemas.openxmlformats.org/officeDocument/2006/relationships/image" Target="/ppt/media/image62.png" Id="rId14" /></Relationships>
</file>

<file path=ppt/slides/_rels/slide11.xml.rels>&#65279;<?xml version="1.0" encoding="utf-8"?><Relationships xmlns="http://schemas.openxmlformats.org/package/2006/relationships"><Relationship Type="http://schemas.openxmlformats.org/officeDocument/2006/relationships/image" Target="/ppt/media/image17.png" Id="rId3" /><Relationship Type="http://schemas.openxmlformats.org/officeDocument/2006/relationships/notesSlide" Target="/ppt/notesSlides/notesSlide11.xml" Id="rId2" /><Relationship Type="http://schemas.openxmlformats.org/officeDocument/2006/relationships/slideLayout" Target="/ppt/slideLayouts/slideLayout12.xml" Id="rId1" /></Relationships>
</file>

<file path=ppt/slides/_rels/slide12.xml.rels>&#65279;<?xml version="1.0" encoding="utf-8"?><Relationships xmlns="http://schemas.openxmlformats.org/package/2006/relationships"><Relationship Type="http://schemas.openxmlformats.org/officeDocument/2006/relationships/image" Target="/ppt/media/image67.png" Id="rId8" /><Relationship Type="http://schemas.openxmlformats.org/officeDocument/2006/relationships/image" Target="/ppt/media/image19.svg" Id="rId13" /><Relationship Type="http://schemas.openxmlformats.org/officeDocument/2006/relationships/image" Target="/ppt/media/image13.png" Id="rId3" /><Relationship Type="http://schemas.openxmlformats.org/officeDocument/2006/relationships/image" Target="/ppt/media/image17.png" Id="rId7" /><Relationship Type="http://schemas.openxmlformats.org/officeDocument/2006/relationships/image" Target="/ppt/media/image18.png" Id="rId12" /><Relationship Type="http://schemas.openxmlformats.org/officeDocument/2006/relationships/notesSlide" Target="/ppt/notesSlides/notesSlide12.xml" Id="rId2" /><Relationship Type="http://schemas.openxmlformats.org/officeDocument/2006/relationships/slideLayout" Target="/ppt/slideLayouts/slideLayout12.xml" Id="rId1" /><Relationship Type="http://schemas.openxmlformats.org/officeDocument/2006/relationships/image" Target="/ppt/media/image16.png" Id="rId6" /><Relationship Type="http://schemas.openxmlformats.org/officeDocument/2006/relationships/image" Target="/ppt/media/image70.svg" Id="rId11" /><Relationship Type="http://schemas.openxmlformats.org/officeDocument/2006/relationships/image" Target="/ppt/media/image15.png" Id="rId5" /><Relationship Type="http://schemas.openxmlformats.org/officeDocument/2006/relationships/image" Target="/ppt/media/image69.png" Id="rId10" /><Relationship Type="http://schemas.openxmlformats.org/officeDocument/2006/relationships/image" Target="/ppt/media/image14.png" Id="rId4" /><Relationship Type="http://schemas.openxmlformats.org/officeDocument/2006/relationships/image" Target="/ppt/media/image68.svg" Id="rId9" /><Relationship Type="http://schemas.openxmlformats.org/officeDocument/2006/relationships/image" Target="/ppt/media/image71.jpeg" Id="rId14" /></Relationships>
</file>

<file path=ppt/slides/_rels/slide13.xml.rels>&#65279;<?xml version="1.0" encoding="utf-8"?><Relationships xmlns="http://schemas.openxmlformats.org/package/2006/relationships"><Relationship Type="http://schemas.openxmlformats.org/officeDocument/2006/relationships/image" Target="/ppt/media/image77.png" Id="rId8" /><Relationship Type="http://schemas.openxmlformats.org/officeDocument/2006/relationships/image" Target="/ppt/media/image72.png" Id="rId3" /><Relationship Type="http://schemas.openxmlformats.org/officeDocument/2006/relationships/image" Target="/ppt/media/image76.svg" Id="rId7" /><Relationship Type="http://schemas.openxmlformats.org/officeDocument/2006/relationships/image" Target="/ppt/media/image3.png" Id="rId12" /><Relationship Type="http://schemas.openxmlformats.org/officeDocument/2006/relationships/notesSlide" Target="/ppt/notesSlides/notesSlide13.xml" Id="rId2" /><Relationship Type="http://schemas.openxmlformats.org/officeDocument/2006/relationships/slideLayout" Target="/ppt/slideLayouts/slideLayout12.xml" Id="rId1" /><Relationship Type="http://schemas.openxmlformats.org/officeDocument/2006/relationships/image" Target="/ppt/media/image75.png" Id="rId6" /><Relationship Type="http://schemas.openxmlformats.org/officeDocument/2006/relationships/image" Target="/ppt/media/image80.png" Id="rId11" /><Relationship Type="http://schemas.openxmlformats.org/officeDocument/2006/relationships/image" Target="/ppt/media/image74.png" Id="rId5" /><Relationship Type="http://schemas.openxmlformats.org/officeDocument/2006/relationships/image" Target="/ppt/media/image79.png" Id="rId10" /><Relationship Type="http://schemas.openxmlformats.org/officeDocument/2006/relationships/image" Target="/ppt/media/image73.png" Id="rId4" /><Relationship Type="http://schemas.openxmlformats.org/officeDocument/2006/relationships/image" Target="/ppt/media/image78.svg" Id="rId9"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6" name="Image 4" descr="preencoded.png"/>
          <p:cNvPicPr>
            <a:picLocks noChangeAspect="1"/>
          </p:cNvPicPr>
          <p:nvPr/>
        </p:nvPicPr>
        <p:blipFill>
          <a:blip r:embed="rId3"/>
          <a:srcRect/>
          <a:stretch/>
        </p:blipFill>
        <p:spPr>
          <a:xfrm>
            <a:off x="3555911" y="6730832"/>
            <a:ext cx="5079873" cy="50799"/>
          </a:xfrm>
          <a:prstGeom prst="rect">
            <a:avLst/>
          </a:prstGeom>
        </p:spPr>
      </p:pic>
      <p:sp>
        <p:nvSpPr>
          <p:cNvPr id="7" name="Text 0"/>
          <p:cNvSpPr/>
          <p:nvPr/>
        </p:nvSpPr>
        <p:spPr>
          <a:xfrm>
            <a:off x="1015975" y="1904952"/>
            <a:ext cx="9905752" cy="761981"/>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0F172A"/>
                </a:solidFill>
                <a:latin typeface="Segoe UI" pitchFamily="34" charset="0"/>
                <a:ea typeface="Segoe UI" pitchFamily="34" charset="-122"/>
                <a:cs typeface="Segoe UI" pitchFamily="34" charset="-120"/>
              </a:rPr>
              <a:t>             Introduction to Soil Profile</a:t>
            </a:r>
          </a:p>
          <a:p>
            <a:pPr marL="0" indent="0" algn="ctr">
              <a:lnSpc>
                <a:spcPct val="130000"/>
              </a:lnSpc>
              <a:buNone/>
            </a:pPr>
            <a:r>
              <a:rPr lang="en-US" b="1" i="1" dirty="0">
                <a:solidFill>
                  <a:srgbClr val="0F172A"/>
                </a:solidFill>
                <a:latin typeface="Segoe UI" pitchFamily="34" charset="0"/>
                <a:ea typeface="Segoe UI" pitchFamily="34" charset="-122"/>
                <a:cs typeface="Segoe UI" pitchFamily="34" charset="-120"/>
              </a:rPr>
              <a:t>DR RANJITA ROY SARKAR</a:t>
            </a:r>
          </a:p>
          <a:p>
            <a:pPr marL="0" indent="0" algn="ctr">
              <a:lnSpc>
                <a:spcPct val="130000"/>
              </a:lnSpc>
              <a:buNone/>
            </a:pPr>
            <a:r>
              <a:rPr lang="en-US" b="1" i="1" dirty="0">
                <a:solidFill>
                  <a:srgbClr val="0F172A"/>
                </a:solidFill>
                <a:latin typeface="Segoe UI" pitchFamily="34" charset="0"/>
                <a:ea typeface="Segoe UI" pitchFamily="34" charset="-122"/>
                <a:cs typeface="Segoe UI" pitchFamily="34" charset="-120"/>
              </a:rPr>
              <a:t>ASSISTANT PROFESSOR, DEPARTMENT OF GEOGRAPHY, KGTM</a:t>
            </a:r>
            <a:r>
              <a:rPr lang="en-US" sz="4100" dirty="0">
                <a:solidFill>
                  <a:srgbClr val="0F172A"/>
                </a:solidFill>
                <a:latin typeface="Segoe UI" pitchFamily="34" charset="0"/>
                <a:ea typeface="Segoe UI" pitchFamily="34" charset="-122"/>
                <a:cs typeface="Segoe UI" pitchFamily="34" charset="-120"/>
              </a:rPr>
              <a:t>
</a:t>
            </a:r>
            <a:endParaRPr lang="en-US" sz="4100" dirty="0"/>
          </a:p>
        </p:txBody>
      </p:sp>
      <p:pic>
        <p:nvPicPr>
          <p:cNvPr id="11" name="Image 5" descr="preencoded.png"/>
          <p:cNvPicPr>
            <a:picLocks noChangeAspect="1"/>
          </p:cNvPicPr>
          <p:nvPr/>
        </p:nvPicPr>
        <p:blipFill>
          <a:blip r:embed="rId4"/>
          <a:stretch>
            <a:fillRect/>
          </a:stretch>
        </p:blipFill>
        <p:spPr>
          <a:xfrm>
            <a:off x="0" y="0"/>
            <a:ext cx="12145975" cy="101597"/>
          </a:xfrm>
          <a:prstGeom prst="rect">
            <a:avLst/>
          </a:prstGeom>
        </p:spPr>
      </p:pic>
      <p:sp>
        <p:nvSpPr>
          <p:cNvPr id="12" name="Shape 4"/>
          <p:cNvSpPr/>
          <p:nvPr/>
        </p:nvSpPr>
        <p:spPr>
          <a:xfrm>
            <a:off x="1015975" y="1600160"/>
            <a:ext cx="711182" cy="63498"/>
          </a:xfrm>
          <a:prstGeom prst="rect">
            <a:avLst/>
          </a:prstGeom>
          <a:solidFill>
            <a:srgbClr val="4F46E5"/>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000800" y="634984"/>
            <a:ext cx="3555911" cy="5587860"/>
          </a:xfrm>
          <a:prstGeom prst="rect">
            <a:avLst/>
          </a:prstGeom>
        </p:spPr>
      </p:pic>
      <p:pic>
        <p:nvPicPr>
          <p:cNvPr id="3" name="Image 1" descr="preencoded.png"/>
          <p:cNvPicPr>
            <a:picLocks noChangeAspect="1"/>
          </p:cNvPicPr>
          <p:nvPr/>
        </p:nvPicPr>
        <p:blipFill>
          <a:blip r:embed="rId4"/>
          <a:stretch>
            <a:fillRect/>
          </a:stretch>
        </p:blipFill>
        <p:spPr>
          <a:xfrm>
            <a:off x="4876678" y="190495"/>
            <a:ext cx="1904952" cy="1904952"/>
          </a:xfrm>
          <a:prstGeom prst="rect">
            <a:avLst/>
          </a:prstGeom>
        </p:spPr>
      </p:pic>
      <p:pic>
        <p:nvPicPr>
          <p:cNvPr id="4"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784905" y="5841854"/>
            <a:ext cx="761981" cy="761981"/>
          </a:xfrm>
          <a:prstGeom prst="rect">
            <a:avLst/>
          </a:prstGeom>
        </p:spPr>
      </p:pic>
      <p:pic>
        <p:nvPicPr>
          <p:cNvPr id="5"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667733" y="126997"/>
            <a:ext cx="1478242" cy="1523962"/>
          </a:xfrm>
          <a:prstGeom prst="rect">
            <a:avLst/>
          </a:prstGeom>
        </p:spPr>
      </p:pic>
      <p:pic>
        <p:nvPicPr>
          <p:cNvPr id="6" name="Image 4" descr="preencoded.png"/>
          <p:cNvPicPr>
            <a:picLocks noChangeAspect="1"/>
          </p:cNvPicPr>
          <p:nvPr/>
        </p:nvPicPr>
        <p:blipFill>
          <a:blip r:embed="rId9"/>
          <a:stretch>
            <a:fillRect/>
          </a:stretch>
        </p:blipFill>
        <p:spPr>
          <a:xfrm>
            <a:off x="0" y="6730832"/>
            <a:ext cx="5079873" cy="81448"/>
          </a:xfrm>
          <a:prstGeom prst="rect">
            <a:avLst/>
          </a:prstGeom>
        </p:spPr>
      </p:pic>
      <p:pic>
        <p:nvPicPr>
          <p:cNvPr id="7" name="Image 5" descr="preencoded.png"/>
          <p:cNvPicPr>
            <a:picLocks noChangeAspect="1"/>
          </p:cNvPicPr>
          <p:nvPr/>
        </p:nvPicPr>
        <p:blipFill>
          <a:blip r:embed="rId10"/>
          <a:srcRect/>
          <a:stretch/>
        </p:blipFill>
        <p:spPr>
          <a:xfrm>
            <a:off x="8127797" y="761981"/>
            <a:ext cx="3301917" cy="5333867"/>
          </a:xfrm>
          <a:prstGeom prst="rect">
            <a:avLst/>
          </a:prstGeom>
        </p:spPr>
      </p:pic>
      <p:pic>
        <p:nvPicPr>
          <p:cNvPr id="8" name="Image 6" descr="preencoded.png"/>
          <p:cNvPicPr>
            <a:picLocks noChangeAspect="1"/>
          </p:cNvPicPr>
          <p:nvPr/>
        </p:nvPicPr>
        <p:blipFill>
          <a:blip r:embed="rId11"/>
          <a:stretch>
            <a:fillRect/>
          </a:stretch>
        </p:blipFill>
        <p:spPr>
          <a:xfrm>
            <a:off x="292093" y="304792"/>
            <a:ext cx="812780" cy="812780"/>
          </a:xfrm>
          <a:prstGeom prst="rect">
            <a:avLst/>
          </a:prstGeom>
        </p:spPr>
      </p:pic>
      <p:pic>
        <p:nvPicPr>
          <p:cNvPr id="9"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0" name="Text 0"/>
          <p:cNvSpPr/>
          <p:nvPr/>
        </p:nvSpPr>
        <p:spPr>
          <a:xfrm>
            <a:off x="1015975" y="1803355"/>
            <a:ext cx="6502237"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0F172A"/>
                </a:solidFill>
                <a:latin typeface="Segoe UI" pitchFamily="34" charset="0"/>
                <a:ea typeface="Segoe UI" pitchFamily="34" charset="-122"/>
                <a:cs typeface="Segoe UI" pitchFamily="34" charset="-120"/>
              </a:rPr>
              <a:t>Introduction to Soil Profile
</a:t>
            </a:r>
            <a:endParaRPr lang="en-US" sz="3200" dirty="0"/>
          </a:p>
        </p:txBody>
      </p:sp>
      <p:sp>
        <p:nvSpPr>
          <p:cNvPr id="11" name="Text 1"/>
          <p:cNvSpPr/>
          <p:nvPr/>
        </p:nvSpPr>
        <p:spPr>
          <a:xfrm>
            <a:off x="1015975" y="3276518"/>
            <a:ext cx="6502237"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Understanding soil profiles is essential for agriculture, ecology, and environmental science. This presentation explores the layers of soil, their composition, and their significance in supporting plant life and ecosystems. We will delve into soil formation processes, types of soil horizons, and the impact of human activities on soil health. Join us as we uncover the intricate world beneath our feet.
</a:t>
            </a:r>
            <a:endParaRPr lang="en-US" sz="1300" dirty="0"/>
          </a:p>
        </p:txBody>
      </p:sp>
      <p:sp>
        <p:nvSpPr>
          <p:cNvPr id="12" name="Shape 2"/>
          <p:cNvSpPr/>
          <p:nvPr/>
        </p:nvSpPr>
        <p:spPr>
          <a:xfrm>
            <a:off x="1015975" y="1498563"/>
            <a:ext cx="711182" cy="63498"/>
          </a:xfrm>
          <a:prstGeom prst="rect">
            <a:avLst/>
          </a:prstGeom>
          <a:solidFill>
            <a:srgbClr val="4F46E5"/>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9927817" y="6553036"/>
            <a:ext cx="2187679"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Definition of Soil Profile
</a:t>
            </a:r>
            <a:endParaRPr lang="en-US" sz="1400" dirty="0"/>
          </a:p>
        </p:txBody>
      </p:sp>
      <p:sp>
        <p:nvSpPr>
          <p:cNvPr id="9" name="Text 2"/>
          <p:cNvSpPr/>
          <p:nvPr/>
        </p:nvSpPr>
        <p:spPr>
          <a:xfrm>
            <a:off x="599425"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Soil profile is the vertical section showing different soil layers and horizons.
</a:t>
            </a:r>
            <a:endParaRPr lang="en-US" sz="1300" dirty="0"/>
          </a:p>
        </p:txBody>
      </p:sp>
      <p:sp>
        <p:nvSpPr>
          <p:cNvPr id="10" name="Text 3"/>
          <p:cNvSpPr/>
          <p:nvPr/>
        </p:nvSpPr>
        <p:spPr>
          <a:xfrm>
            <a:off x="4771270" y="237611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Horizon Variability
</a:t>
            </a:r>
            <a:endParaRPr lang="en-US" sz="1400" dirty="0"/>
          </a:p>
        </p:txBody>
      </p:sp>
      <p:sp>
        <p:nvSpPr>
          <p:cNvPr id="11" name="Text 4"/>
          <p:cNvSpPr/>
          <p:nvPr/>
        </p:nvSpPr>
        <p:spPr>
          <a:xfrm>
            <a:off x="4771270" y="268090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Each horizon has unique properties affecting water retention and nutrient availability.
</a:t>
            </a:r>
            <a:endParaRPr lang="en-US" sz="1300" dirty="0"/>
          </a:p>
        </p:txBody>
      </p:sp>
      <p:sp>
        <p:nvSpPr>
          <p:cNvPr id="12" name="Text 5"/>
          <p:cNvSpPr/>
          <p:nvPr/>
        </p:nvSpPr>
        <p:spPr>
          <a:xfrm>
            <a:off x="599425"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Impact on Plant Growth
</a:t>
            </a:r>
            <a:endParaRPr lang="en-US" sz="1400" dirty="0"/>
          </a:p>
        </p:txBody>
      </p:sp>
      <p:sp>
        <p:nvSpPr>
          <p:cNvPr id="13" name="Text 6"/>
          <p:cNvSpPr/>
          <p:nvPr/>
        </p:nvSpPr>
        <p:spPr>
          <a:xfrm>
            <a:off x="599425" y="4587124"/>
            <a:ext cx="3552101" cy="515606"/>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Soil layers significantly influence plant health and agricultural productivity.
</a:t>
            </a:r>
            <a:endParaRPr lang="en-US" sz="1300" dirty="0"/>
          </a:p>
        </p:txBody>
      </p:sp>
      <p:sp>
        <p:nvSpPr>
          <p:cNvPr id="14" name="Text 7"/>
          <p:cNvSpPr/>
          <p:nvPr/>
        </p:nvSpPr>
        <p:spPr>
          <a:xfrm>
            <a:off x="4771270" y="4282332"/>
            <a:ext cx="3552101"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Sustainable Land Management
</a:t>
            </a:r>
            <a:endParaRPr lang="en-US" sz="1400" dirty="0"/>
          </a:p>
        </p:txBody>
      </p:sp>
      <p:sp>
        <p:nvSpPr>
          <p:cNvPr id="15" name="Text 8"/>
          <p:cNvSpPr/>
          <p:nvPr/>
        </p:nvSpPr>
        <p:spPr>
          <a:xfrm>
            <a:off x="4771270" y="4587124"/>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Understanding soil profiles aids in effective and sustainable land use practices.
</a:t>
            </a:r>
            <a:endParaRPr lang="en-US" sz="1300" dirty="0"/>
          </a:p>
        </p:txBody>
      </p:sp>
      <p:sp>
        <p:nvSpPr>
          <p:cNvPr id="16" name="Text 9"/>
          <p:cNvSpPr/>
          <p:nvPr/>
        </p:nvSpPr>
        <p:spPr>
          <a:xfrm>
            <a:off x="10004015" y="6578435"/>
            <a:ext cx="2035283"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Wolfgang Hasselmann
</a:t>
            </a:r>
            <a:endParaRPr lang="en-US" sz="900" dirty="0"/>
          </a:p>
        </p:txBody>
      </p:sp>
      <p:sp>
        <p:nvSpPr>
          <p:cNvPr id="17" name="Text 10"/>
          <p:cNvSpPr/>
          <p:nvPr/>
        </p:nvSpPr>
        <p:spPr>
          <a:xfrm>
            <a:off x="380990" y="1324577"/>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What is Soil Profile?
</a:t>
            </a:r>
            <a:endParaRPr lang="en-US" sz="2300" dirty="0"/>
          </a:p>
        </p:txBody>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061157"/>
            <a:ext cx="228594" cy="228594"/>
          </a:xfrm>
          <a:prstGeom prst="rect">
            <a:avLst/>
          </a:prstGeom>
        </p:spPr>
      </p:pic>
      <p:pic>
        <p:nvPicPr>
          <p:cNvPr id="19"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061157"/>
            <a:ext cx="228594" cy="228594"/>
          </a:xfrm>
          <a:prstGeom prst="rect">
            <a:avLst/>
          </a:prstGeom>
        </p:spPr>
      </p:pic>
      <p:pic>
        <p:nvPicPr>
          <p:cNvPr id="20"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3967380"/>
            <a:ext cx="228594" cy="228594"/>
          </a:xfrm>
          <a:prstGeom prst="rect">
            <a:avLst/>
          </a:prstGeom>
        </p:spPr>
      </p:pic>
      <p:pic>
        <p:nvPicPr>
          <p:cNvPr id="21"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61110" y="3967380"/>
            <a:ext cx="228594" cy="228594"/>
          </a:xfrm>
          <a:prstGeom prst="rect">
            <a:avLst/>
          </a:prstGeom>
        </p:spPr>
      </p:pic>
      <p:pic>
        <p:nvPicPr>
          <p:cNvPr id="22" name="Image 9" descr="preencoded.png"/>
          <p:cNvPicPr>
            <a:picLocks noChangeAspect="1"/>
          </p:cNvPicPr>
          <p:nvPr/>
        </p:nvPicPr>
        <p:blipFill>
          <a:blip r:embed="rId16"/>
          <a:srcRect/>
          <a:stretch/>
        </p:blipFill>
        <p:spPr>
          <a:xfrm>
            <a:off x="8775480" y="0"/>
            <a:ext cx="3370495"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53034"/>
            <a:ext cx="1851138"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80128" y="2433258"/>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Topsoil Rich in Organic Matter
</a:t>
            </a:r>
            <a:endParaRPr lang="en-US" sz="1400" dirty="0"/>
          </a:p>
        </p:txBody>
      </p:sp>
      <p:sp>
        <p:nvSpPr>
          <p:cNvPr id="9" name="Text 2"/>
          <p:cNvSpPr/>
          <p:nvPr/>
        </p:nvSpPr>
        <p:spPr>
          <a:xfrm>
            <a:off x="1280128" y="2738050"/>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O and A horizons contain 5% to 10% organic matter, crucial for plant growth.
</a:t>
            </a:r>
            <a:endParaRPr lang="en-US" sz="1300" dirty="0"/>
          </a:p>
        </p:txBody>
      </p:sp>
      <p:sp>
        <p:nvSpPr>
          <p:cNvPr id="10" name="Text 3"/>
          <p:cNvSpPr/>
          <p:nvPr/>
        </p:nvSpPr>
        <p:spPr>
          <a:xfrm>
            <a:off x="1280128" y="3477171"/>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Subsoil Mineral Composition
</a:t>
            </a:r>
            <a:endParaRPr lang="en-US" sz="1400" dirty="0"/>
          </a:p>
        </p:txBody>
      </p:sp>
      <p:sp>
        <p:nvSpPr>
          <p:cNvPr id="11" name="Text 4"/>
          <p:cNvSpPr/>
          <p:nvPr/>
        </p:nvSpPr>
        <p:spPr>
          <a:xfrm>
            <a:off x="1280128" y="3781963"/>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B horizon accumulates minerals leached from topsoil, enhancing soil fertility.
</a:t>
            </a:r>
            <a:endParaRPr lang="en-US" sz="1300" dirty="0"/>
          </a:p>
        </p:txBody>
      </p:sp>
      <p:sp>
        <p:nvSpPr>
          <p:cNvPr id="12" name="Text 5"/>
          <p:cNvSpPr/>
          <p:nvPr/>
        </p:nvSpPr>
        <p:spPr>
          <a:xfrm>
            <a:off x="1280128" y="4521083"/>
            <a:ext cx="5415144"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Parent Material's Role
</a:t>
            </a:r>
            <a:endParaRPr lang="en-US" sz="1400" dirty="0"/>
          </a:p>
        </p:txBody>
      </p:sp>
      <p:sp>
        <p:nvSpPr>
          <p:cNvPr id="13" name="Text 6"/>
          <p:cNvSpPr/>
          <p:nvPr/>
        </p:nvSpPr>
        <p:spPr>
          <a:xfrm>
            <a:off x="1280128" y="4825876"/>
            <a:ext cx="5415144"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 horizon serves as the foundational material, influencing soil characteristics.
</a:t>
            </a:r>
            <a:endParaRPr lang="en-US" sz="1300" dirty="0"/>
          </a:p>
        </p:txBody>
      </p:sp>
      <p:sp>
        <p:nvSpPr>
          <p:cNvPr id="14" name="Text 7"/>
          <p:cNvSpPr/>
          <p:nvPr/>
        </p:nvSpPr>
        <p:spPr>
          <a:xfrm>
            <a:off x="7365815" y="6578435"/>
            <a:ext cx="1698741" cy="177798"/>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Rick van der Haar
</a:t>
            </a:r>
            <a:endParaRPr lang="en-US" sz="900" dirty="0"/>
          </a:p>
        </p:txBody>
      </p:sp>
      <p:sp>
        <p:nvSpPr>
          <p:cNvPr id="15" name="Text 8"/>
          <p:cNvSpPr/>
          <p:nvPr/>
        </p:nvSpPr>
        <p:spPr>
          <a:xfrm>
            <a:off x="711182" y="1506183"/>
            <a:ext cx="5994250"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Soil Horizons Overview
</a:t>
            </a:r>
            <a:endParaRPr lang="en-US" sz="2300" dirty="0"/>
          </a:p>
        </p:txBody>
      </p:sp>
      <p:sp>
        <p:nvSpPr>
          <p:cNvPr id="16" name="Shape 9"/>
          <p:cNvSpPr/>
          <p:nvPr/>
        </p:nvSpPr>
        <p:spPr>
          <a:xfrm>
            <a:off x="711182" y="2131006"/>
            <a:ext cx="660384" cy="63497"/>
          </a:xfrm>
          <a:prstGeom prst="ellipse">
            <a:avLst/>
          </a:prstGeom>
          <a:solidFill>
            <a:srgbClr val="4F46E5"/>
          </a:solidFill>
          <a:ln/>
        </p:spPr>
      </p:sp>
      <p:sp>
        <p:nvSpPr>
          <p:cNvPr id="17" name="Shape 10"/>
          <p:cNvSpPr/>
          <p:nvPr/>
        </p:nvSpPr>
        <p:spPr>
          <a:xfrm>
            <a:off x="711182" y="2435798"/>
            <a:ext cx="380990" cy="380990"/>
          </a:xfrm>
          <a:prstGeom prst="ellipse">
            <a:avLst/>
          </a:prstGeom>
          <a:solidFill>
            <a:srgbClr val="4F46E5">
              <a:alpha val="12000"/>
            </a:srgbClr>
          </a:solidFill>
          <a:ln/>
        </p:spPr>
      </p:sp>
      <p:pic>
        <p:nvPicPr>
          <p:cNvPr id="18"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0080" y="2524695"/>
            <a:ext cx="203195" cy="203195"/>
          </a:xfrm>
          <a:prstGeom prst="rect">
            <a:avLst/>
          </a:prstGeom>
        </p:spPr>
      </p:pic>
      <p:sp>
        <p:nvSpPr>
          <p:cNvPr id="19" name="Shape 11"/>
          <p:cNvSpPr/>
          <p:nvPr/>
        </p:nvSpPr>
        <p:spPr>
          <a:xfrm>
            <a:off x="711182" y="3479714"/>
            <a:ext cx="380990" cy="380990"/>
          </a:xfrm>
          <a:prstGeom prst="ellipse">
            <a:avLst/>
          </a:prstGeom>
          <a:solidFill>
            <a:srgbClr val="4F46E5">
              <a:alpha val="12000"/>
            </a:srgbClr>
          </a:solidFill>
          <a:ln/>
        </p:spPr>
      </p:sp>
      <p:pic>
        <p:nvPicPr>
          <p:cNvPr id="20"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00080" y="3568608"/>
            <a:ext cx="203195" cy="203195"/>
          </a:xfrm>
          <a:prstGeom prst="rect">
            <a:avLst/>
          </a:prstGeom>
        </p:spPr>
      </p:pic>
      <p:sp>
        <p:nvSpPr>
          <p:cNvPr id="21" name="Shape 12"/>
          <p:cNvSpPr/>
          <p:nvPr/>
        </p:nvSpPr>
        <p:spPr>
          <a:xfrm>
            <a:off x="711182" y="4523627"/>
            <a:ext cx="380990" cy="380990"/>
          </a:xfrm>
          <a:prstGeom prst="ellipse">
            <a:avLst/>
          </a:prstGeom>
          <a:solidFill>
            <a:srgbClr val="4F46E5">
              <a:alpha val="12000"/>
            </a:srgbClr>
          </a:solidFill>
          <a:ln/>
        </p:spPr>
      </p:sp>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800080" y="4612524"/>
            <a:ext cx="203195" cy="203195"/>
          </a:xfrm>
          <a:prstGeom prst="rect">
            <a:avLst/>
          </a:prstGeom>
        </p:spPr>
      </p:pic>
      <p:sp>
        <p:nvSpPr>
          <p:cNvPr id="23" name="Shape 13"/>
          <p:cNvSpPr/>
          <p:nvPr/>
        </p:nvSpPr>
        <p:spPr>
          <a:xfrm>
            <a:off x="7137222" y="0"/>
            <a:ext cx="76198" cy="6812280"/>
          </a:xfrm>
          <a:prstGeom prst="rect">
            <a:avLst/>
          </a:prstGeom>
          <a:solidFill>
            <a:srgbClr val="4F46E5"/>
          </a:solidFill>
          <a:ln/>
        </p:spPr>
      </p:sp>
      <p:pic>
        <p:nvPicPr>
          <p:cNvPr id="24" name="Image 8" descr="preencoded.png"/>
          <p:cNvPicPr>
            <a:picLocks noChangeAspect="1"/>
          </p:cNvPicPr>
          <p:nvPr/>
        </p:nvPicPr>
        <p:blipFill>
          <a:blip r:embed="rId14"/>
          <a:srcRect/>
          <a:stretch/>
        </p:blipFill>
        <p:spPr>
          <a:xfrm>
            <a:off x="7213419" y="0"/>
            <a:ext cx="4932556" cy="681228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904952" y="2539937"/>
            <a:ext cx="5079873" cy="4272344"/>
          </a:xfrm>
          <a:prstGeom prst="rect">
            <a:avLst/>
          </a:prstGeom>
        </p:spPr>
      </p:pic>
      <p:pic>
        <p:nvPicPr>
          <p:cNvPr id="3" name="Image 1" descr="preencoded.png"/>
          <p:cNvPicPr>
            <a:picLocks noChangeAspect="1"/>
          </p:cNvPicPr>
          <p:nvPr/>
        </p:nvPicPr>
        <p:blipFill>
          <a:blip r:embed="rId4"/>
          <a:stretch>
            <a:fillRect/>
          </a:stretch>
        </p:blipFill>
        <p:spPr>
          <a:xfrm>
            <a:off x="0" y="1142971"/>
            <a:ext cx="50799" cy="3174921"/>
          </a:xfrm>
          <a:prstGeom prst="rect">
            <a:avLst/>
          </a:prstGeom>
        </p:spPr>
      </p:pic>
      <p:pic>
        <p:nvPicPr>
          <p:cNvPr id="4" name="Image 2" descr="preencoded.png"/>
          <p:cNvPicPr>
            <a:picLocks noChangeAspect="1"/>
          </p:cNvPicPr>
          <p:nvPr/>
        </p:nvPicPr>
        <p:blipFill>
          <a:blip r:embed="rId5"/>
          <a:stretch>
            <a:fillRect/>
          </a:stretch>
        </p:blipFill>
        <p:spPr>
          <a:xfrm>
            <a:off x="10540736" y="6286343"/>
            <a:ext cx="1142971" cy="406390"/>
          </a:xfrm>
          <a:prstGeom prst="rect">
            <a:avLst/>
          </a:prstGeom>
        </p:spPr>
      </p:pic>
      <p:pic>
        <p:nvPicPr>
          <p:cNvPr id="5" name="Image 3" descr="preencoded.png"/>
          <p:cNvPicPr>
            <a:picLocks noChangeAspect="1"/>
          </p:cNvPicPr>
          <p:nvPr/>
        </p:nvPicPr>
        <p:blipFill>
          <a:blip r:embed="rId6"/>
          <a:stretch>
            <a:fillRect/>
          </a:stretch>
        </p:blipFill>
        <p:spPr>
          <a:xfrm>
            <a:off x="0" y="0"/>
            <a:ext cx="12145975" cy="76198"/>
          </a:xfrm>
          <a:prstGeom prst="rect">
            <a:avLst/>
          </a:prstGeom>
        </p:spPr>
      </p:pic>
      <p:sp>
        <p:nvSpPr>
          <p:cNvPr id="6" name="Text 0"/>
          <p:cNvSpPr/>
          <p:nvPr/>
        </p:nvSpPr>
        <p:spPr>
          <a:xfrm>
            <a:off x="761981" y="1015975"/>
            <a:ext cx="10667733"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Calibri" pitchFamily="34" charset="0"/>
                <a:ea typeface="Calibri" pitchFamily="34" charset="-122"/>
                <a:cs typeface="Calibri" pitchFamily="34" charset="-120"/>
              </a:rPr>
              <a:t>Soil Composition Analysis
</a:t>
            </a:r>
            <a:endParaRPr lang="en-US" sz="2900" dirty="0"/>
          </a:p>
        </p:txBody>
      </p:sp>
      <p:graphicFrame>
        <p:nvGraphicFramePr>
          <p:cNvPr id="7" name="Chart 0"/>
          <p:cNvGraphicFramePr/>
          <p:nvPr/>
        </p:nvGraphicFramePr>
        <p:xfrm>
          <a:off x="761981" y="1981150"/>
          <a:ext cx="10667733" cy="4114697"/>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7289617" y="6563039"/>
            <a:ext cx="1623655" cy="218593"/>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1224567" y="1477449"/>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Water Retention Capacity
</a:t>
            </a:r>
            <a:endParaRPr lang="en-US" sz="1400" dirty="0"/>
          </a:p>
        </p:txBody>
      </p:sp>
      <p:sp>
        <p:nvSpPr>
          <p:cNvPr id="9" name="Text 2"/>
          <p:cNvSpPr/>
          <p:nvPr/>
        </p:nvSpPr>
        <p:spPr>
          <a:xfrm>
            <a:off x="1224567" y="1768906"/>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Soil profiles determine water retention, impacting agricultural productivity significantly.
</a:t>
            </a:r>
            <a:endParaRPr lang="en-US" sz="1200" dirty="0"/>
          </a:p>
        </p:txBody>
      </p:sp>
      <p:sp>
        <p:nvSpPr>
          <p:cNvPr id="10" name="Text 3"/>
          <p:cNvSpPr/>
          <p:nvPr/>
        </p:nvSpPr>
        <p:spPr>
          <a:xfrm>
            <a:off x="1224567" y="2476284"/>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Root Development
</a:t>
            </a:r>
            <a:endParaRPr lang="en-US" sz="1400" dirty="0"/>
          </a:p>
        </p:txBody>
      </p:sp>
      <p:sp>
        <p:nvSpPr>
          <p:cNvPr id="11" name="Text 4"/>
          <p:cNvSpPr/>
          <p:nvPr/>
        </p:nvSpPr>
        <p:spPr>
          <a:xfrm>
            <a:off x="1224567" y="2767741"/>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Profiles influence root growth, enhancing plant stability and nutrient uptake efficiency.
</a:t>
            </a:r>
            <a:endParaRPr lang="en-US" sz="1200" dirty="0"/>
          </a:p>
        </p:txBody>
      </p:sp>
      <p:sp>
        <p:nvSpPr>
          <p:cNvPr id="12" name="Text 5"/>
          <p:cNvSpPr/>
          <p:nvPr/>
        </p:nvSpPr>
        <p:spPr>
          <a:xfrm>
            <a:off x="1224567" y="347510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Soil Fertility Assessment
</a:t>
            </a:r>
            <a:endParaRPr lang="en-US" sz="1400" dirty="0"/>
          </a:p>
        </p:txBody>
      </p:sp>
      <p:sp>
        <p:nvSpPr>
          <p:cNvPr id="13" name="Text 6"/>
          <p:cNvSpPr/>
          <p:nvPr/>
        </p:nvSpPr>
        <p:spPr>
          <a:xfrm>
            <a:off x="1224567" y="3766570"/>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Understanding profiles helps assess soil fertility, crucial for sustainable farming practices.
</a:t>
            </a:r>
            <a:endParaRPr lang="en-US" sz="1200" dirty="0"/>
          </a:p>
        </p:txBody>
      </p:sp>
      <p:sp>
        <p:nvSpPr>
          <p:cNvPr id="14" name="Text 7"/>
          <p:cNvSpPr/>
          <p:nvPr/>
        </p:nvSpPr>
        <p:spPr>
          <a:xfrm>
            <a:off x="1224567" y="4473938"/>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Biodiversity Support
</a:t>
            </a:r>
            <a:endParaRPr lang="en-US" sz="1400" dirty="0"/>
          </a:p>
        </p:txBody>
      </p:sp>
      <p:sp>
        <p:nvSpPr>
          <p:cNvPr id="15" name="Text 8"/>
          <p:cNvSpPr/>
          <p:nvPr/>
        </p:nvSpPr>
        <p:spPr>
          <a:xfrm>
            <a:off x="1224567" y="4765395"/>
            <a:ext cx="5492930" cy="492749"/>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Diverse soil profiles promote various organisms, enhancing ecosystem resilience and health.
</a:t>
            </a:r>
            <a:endParaRPr lang="en-US" sz="1200" dirty="0"/>
          </a:p>
        </p:txBody>
      </p:sp>
      <p:sp>
        <p:nvSpPr>
          <p:cNvPr id="16" name="Text 9"/>
          <p:cNvSpPr/>
          <p:nvPr/>
        </p:nvSpPr>
        <p:spPr>
          <a:xfrm>
            <a:off x="1224567" y="5472773"/>
            <a:ext cx="5492930" cy="242881"/>
          </a:xfrm>
          <a:prstGeom prst="rect">
            <a:avLst/>
          </a:prstGeom>
          <a:noFill/>
          <a:ln/>
        </p:spPr>
        <p:txBody>
          <a:bodyPr wrap="square" lIns="1016" tIns="1016" rIns="1016" bIns="1016" rtlCol="0" anchor="t"/>
          <a:lstStyle/>
          <a:p>
            <a:pPr marL="0" indent="0">
              <a:lnSpc>
                <a:spcPct val="127513"/>
              </a:lnSpc>
              <a:buNone/>
            </a:pPr>
            <a:r>
              <a:rPr lang="en-US" sz="1400" b="1" dirty="0">
                <a:solidFill>
                  <a:srgbClr val="0F172A"/>
                </a:solidFill>
                <a:latin typeface="Segoe UI" pitchFamily="34" charset="0"/>
                <a:ea typeface="Segoe UI" pitchFamily="34" charset="-122"/>
                <a:cs typeface="Segoe UI" pitchFamily="34" charset="-120"/>
              </a:rPr>
              <a:t>Environmental Conservation
</a:t>
            </a:r>
            <a:endParaRPr lang="en-US" sz="1400" dirty="0"/>
          </a:p>
        </p:txBody>
      </p:sp>
      <p:sp>
        <p:nvSpPr>
          <p:cNvPr id="17" name="Text 10"/>
          <p:cNvSpPr/>
          <p:nvPr/>
        </p:nvSpPr>
        <p:spPr>
          <a:xfrm>
            <a:off x="1224567" y="5764230"/>
            <a:ext cx="5492930" cy="492745"/>
          </a:xfrm>
          <a:prstGeom prst="rect">
            <a:avLst/>
          </a:prstGeom>
          <a:noFill/>
          <a:ln/>
        </p:spPr>
        <p:txBody>
          <a:bodyPr wrap="square" lIns="1016" tIns="1016" rIns="1016" bIns="1016" rtlCol="0" anchor="t"/>
          <a:lstStyle/>
          <a:p>
            <a:pPr marL="0" indent="0">
              <a:lnSpc>
                <a:spcPct val="149338"/>
              </a:lnSpc>
              <a:buNone/>
            </a:pPr>
            <a:r>
              <a:rPr lang="en-US" sz="1200" dirty="0">
                <a:solidFill>
                  <a:srgbClr val="64748B"/>
                </a:solidFill>
                <a:latin typeface="Segoe UI" pitchFamily="34" charset="0"/>
                <a:ea typeface="Segoe UI" pitchFamily="34" charset="-122"/>
                <a:cs typeface="Segoe UI" pitchFamily="34" charset="-120"/>
              </a:rPr>
              <a:t>Knowledge of soil profiles aids in effective land management and conservation strategies.
</a:t>
            </a:r>
            <a:endParaRPr lang="en-US" sz="1200" dirty="0"/>
          </a:p>
        </p:txBody>
      </p:sp>
      <p:sp>
        <p:nvSpPr>
          <p:cNvPr id="18" name="Text 11"/>
          <p:cNvSpPr/>
          <p:nvPr/>
        </p:nvSpPr>
        <p:spPr>
          <a:xfrm>
            <a:off x="7362481" y="6587324"/>
            <a:ext cx="1477926" cy="170017"/>
          </a:xfrm>
          <a:prstGeom prst="rect">
            <a:avLst/>
          </a:prstGeom>
          <a:noFill/>
          <a:ln/>
        </p:spPr>
        <p:txBody>
          <a:bodyPr wrap="square" lIns="1016" tIns="1016" rIns="1016" bIns="1016" rtlCol="0" anchor="t"/>
          <a:lstStyle/>
          <a:p>
            <a:pPr marL="0" indent="0">
              <a:lnSpc>
                <a:spcPct val="133889"/>
              </a:lnSpc>
              <a:buNone/>
            </a:pPr>
            <a:r>
              <a:rPr lang="en-US" sz="900" dirty="0">
                <a:solidFill>
                  <a:srgbClr val="FFFFFF"/>
                </a:solidFill>
                <a:latin typeface="Segoe UI" pitchFamily="34" charset="0"/>
                <a:ea typeface="Segoe UI" pitchFamily="34" charset="-122"/>
                <a:cs typeface="Segoe UI" pitchFamily="34" charset="-120"/>
              </a:rPr>
              <a:t>Photo by Viktor Talashuk
</a:t>
            </a:r>
            <a:endParaRPr lang="en-US" sz="900" dirty="0"/>
          </a:p>
        </p:txBody>
      </p:sp>
      <p:sp>
        <p:nvSpPr>
          <p:cNvPr id="19" name="Text 12"/>
          <p:cNvSpPr/>
          <p:nvPr/>
        </p:nvSpPr>
        <p:spPr>
          <a:xfrm>
            <a:off x="680068" y="590695"/>
            <a:ext cx="6047589" cy="378771"/>
          </a:xfrm>
          <a:prstGeom prst="rect">
            <a:avLst/>
          </a:prstGeom>
          <a:noFill/>
          <a:ln/>
        </p:spPr>
        <p:txBody>
          <a:bodyPr wrap="square" lIns="1016" tIns="1016" rIns="1016" bIns="1016" rtlCol="0" anchor="t"/>
          <a:lstStyle/>
          <a:p>
            <a:pPr marL="0" indent="0">
              <a:lnSpc>
                <a:spcPct val="119352"/>
              </a:lnSpc>
              <a:buNone/>
            </a:pPr>
            <a:r>
              <a:rPr lang="en-US" sz="2300" b="1" dirty="0">
                <a:solidFill>
                  <a:srgbClr val="0F172A"/>
                </a:solidFill>
                <a:latin typeface="Segoe UI" pitchFamily="34" charset="0"/>
                <a:ea typeface="Segoe UI" pitchFamily="34" charset="-122"/>
                <a:cs typeface="Segoe UI" pitchFamily="34" charset="-120"/>
              </a:rPr>
              <a:t>Importance of Soil Profile
</a:t>
            </a:r>
            <a:endParaRPr lang="en-US" sz="2300" dirty="0"/>
          </a:p>
        </p:txBody>
      </p:sp>
      <p:sp>
        <p:nvSpPr>
          <p:cNvPr id="20" name="Shape 13"/>
          <p:cNvSpPr/>
          <p:nvPr/>
        </p:nvSpPr>
        <p:spPr>
          <a:xfrm>
            <a:off x="680068" y="1188060"/>
            <a:ext cx="631492" cy="60640"/>
          </a:xfrm>
          <a:prstGeom prst="ellipse">
            <a:avLst/>
          </a:prstGeom>
          <a:solidFill>
            <a:srgbClr val="4F46E5"/>
          </a:solidFill>
          <a:ln/>
        </p:spPr>
      </p:sp>
      <p:sp>
        <p:nvSpPr>
          <p:cNvPr id="21" name="Shape 14"/>
          <p:cNvSpPr/>
          <p:nvPr/>
        </p:nvSpPr>
        <p:spPr>
          <a:xfrm>
            <a:off x="680068" y="1479990"/>
            <a:ext cx="364322" cy="364322"/>
          </a:xfrm>
          <a:prstGeom prst="ellipse">
            <a:avLst/>
          </a:prstGeom>
          <a:solidFill>
            <a:srgbClr val="4F46E5">
              <a:alpha val="12000"/>
            </a:srgbClr>
          </a:solidFill>
          <a:ln/>
        </p:spPr>
      </p:sp>
      <p:pic>
        <p:nvPicPr>
          <p:cNvPr id="22"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64997" y="1564921"/>
            <a:ext cx="194305" cy="194305"/>
          </a:xfrm>
          <a:prstGeom prst="rect">
            <a:avLst/>
          </a:prstGeom>
        </p:spPr>
      </p:pic>
      <p:sp>
        <p:nvSpPr>
          <p:cNvPr id="23" name="Shape 15"/>
          <p:cNvSpPr/>
          <p:nvPr/>
        </p:nvSpPr>
        <p:spPr>
          <a:xfrm>
            <a:off x="680068" y="2478819"/>
            <a:ext cx="364322" cy="364322"/>
          </a:xfrm>
          <a:prstGeom prst="ellipse">
            <a:avLst/>
          </a:prstGeom>
          <a:solidFill>
            <a:srgbClr val="4F46E5">
              <a:alpha val="12000"/>
            </a:srgbClr>
          </a:solidFill>
          <a:ln/>
        </p:spPr>
      </p:sp>
      <p:pic>
        <p:nvPicPr>
          <p:cNvPr id="24"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764997" y="2563750"/>
            <a:ext cx="194305" cy="194305"/>
          </a:xfrm>
          <a:prstGeom prst="rect">
            <a:avLst/>
          </a:prstGeom>
        </p:spPr>
      </p:pic>
      <p:sp>
        <p:nvSpPr>
          <p:cNvPr id="25" name="Shape 16"/>
          <p:cNvSpPr/>
          <p:nvPr/>
        </p:nvSpPr>
        <p:spPr>
          <a:xfrm>
            <a:off x="680068" y="3477649"/>
            <a:ext cx="364322" cy="364322"/>
          </a:xfrm>
          <a:prstGeom prst="ellipse">
            <a:avLst/>
          </a:prstGeom>
          <a:solidFill>
            <a:srgbClr val="4F46E5">
              <a:alpha val="12000"/>
            </a:srgbClr>
          </a:solidFill>
          <a:ln/>
        </p:spPr>
      </p:sp>
      <p:pic>
        <p:nvPicPr>
          <p:cNvPr id="26"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64997" y="3562580"/>
            <a:ext cx="194305" cy="194305"/>
          </a:xfrm>
          <a:prstGeom prst="rect">
            <a:avLst/>
          </a:prstGeom>
        </p:spPr>
      </p:pic>
      <p:sp>
        <p:nvSpPr>
          <p:cNvPr id="27" name="Shape 17"/>
          <p:cNvSpPr/>
          <p:nvPr/>
        </p:nvSpPr>
        <p:spPr>
          <a:xfrm>
            <a:off x="680068" y="4476484"/>
            <a:ext cx="364322" cy="364322"/>
          </a:xfrm>
          <a:prstGeom prst="ellipse">
            <a:avLst/>
          </a:prstGeom>
          <a:solidFill>
            <a:srgbClr val="4F46E5">
              <a:alpha val="12000"/>
            </a:srgbClr>
          </a:solidFill>
          <a:ln/>
        </p:spPr>
      </p:sp>
      <p:pic>
        <p:nvPicPr>
          <p:cNvPr id="28"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4997" y="4561410"/>
            <a:ext cx="194305" cy="194305"/>
          </a:xfrm>
          <a:prstGeom prst="rect">
            <a:avLst/>
          </a:prstGeom>
        </p:spPr>
      </p:pic>
      <p:sp>
        <p:nvSpPr>
          <p:cNvPr id="29" name="Shape 18"/>
          <p:cNvSpPr/>
          <p:nvPr/>
        </p:nvSpPr>
        <p:spPr>
          <a:xfrm>
            <a:off x="680068" y="5475308"/>
            <a:ext cx="364322" cy="364322"/>
          </a:xfrm>
          <a:prstGeom prst="ellipse">
            <a:avLst/>
          </a:prstGeom>
          <a:solidFill>
            <a:srgbClr val="4F46E5">
              <a:alpha val="12000"/>
            </a:srgbClr>
          </a:solidFill>
          <a:ln/>
        </p:spPr>
      </p:sp>
      <p:pic>
        <p:nvPicPr>
          <p:cNvPr id="30"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764997" y="5560239"/>
            <a:ext cx="194305" cy="194305"/>
          </a:xfrm>
          <a:prstGeom prst="rect">
            <a:avLst/>
          </a:prstGeom>
        </p:spPr>
      </p:pic>
      <p:sp>
        <p:nvSpPr>
          <p:cNvPr id="31" name="Shape 19"/>
          <p:cNvSpPr/>
          <p:nvPr/>
        </p:nvSpPr>
        <p:spPr>
          <a:xfrm>
            <a:off x="7140555" y="0"/>
            <a:ext cx="72864" cy="6812280"/>
          </a:xfrm>
          <a:prstGeom prst="rect">
            <a:avLst/>
          </a:prstGeom>
          <a:solidFill>
            <a:srgbClr val="4F46E5"/>
          </a:solidFill>
          <a:ln/>
        </p:spPr>
      </p:sp>
      <p:pic>
        <p:nvPicPr>
          <p:cNvPr id="32" name="Image 10" descr="preencoded.png"/>
          <p:cNvPicPr>
            <a:picLocks noChangeAspect="1"/>
          </p:cNvPicPr>
          <p:nvPr/>
        </p:nvPicPr>
        <p:blipFill>
          <a:blip r:embed="rId18"/>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69968" y="1269968"/>
            <a:ext cx="4444889" cy="4444889"/>
          </a:xfrm>
          <a:prstGeom prst="rect">
            <a:avLst/>
          </a:prstGeom>
        </p:spPr>
      </p:pic>
      <p:pic>
        <p:nvPicPr>
          <p:cNvPr id="3" name="Image 1" descr="preencoded.png"/>
          <p:cNvPicPr>
            <a:picLocks noChangeAspect="1"/>
          </p:cNvPicPr>
          <p:nvPr/>
        </p:nvPicPr>
        <p:blipFill>
          <a:blip r:embed="rId4"/>
          <a:stretch>
            <a:fillRect/>
          </a:stretch>
        </p:blipFill>
        <p:spPr>
          <a:xfrm>
            <a:off x="6222844" y="888978"/>
            <a:ext cx="5333867" cy="5079873"/>
          </a:xfrm>
          <a:prstGeom prst="rect">
            <a:avLst/>
          </a:prstGeom>
        </p:spPr>
      </p:pic>
      <p:pic>
        <p:nvPicPr>
          <p:cNvPr id="4" name="Image 2" descr="preencoded.png"/>
          <p:cNvPicPr>
            <a:picLocks noChangeAspect="1"/>
          </p:cNvPicPr>
          <p:nvPr/>
        </p:nvPicPr>
        <p:blipFill>
          <a:blip r:embed="rId5"/>
          <a:stretch>
            <a:fillRect/>
          </a:stretch>
        </p:blipFill>
        <p:spPr>
          <a:xfrm>
            <a:off x="4571886" y="5460863"/>
            <a:ext cx="1396965" cy="1269968"/>
          </a:xfrm>
          <a:prstGeom prst="rect">
            <a:avLst/>
          </a:prstGeom>
        </p:spPr>
      </p:pic>
      <p:pic>
        <p:nvPicPr>
          <p:cNvPr id="5" name="Image 3" descr="preencoded.png"/>
          <p:cNvPicPr>
            <a:picLocks noChangeAspect="1"/>
          </p:cNvPicPr>
          <p:nvPr/>
        </p:nvPicPr>
        <p:blipFill>
          <a:blip r:embed="rId6"/>
          <a:stretch>
            <a:fillRect/>
          </a:stretch>
        </p:blipFill>
        <p:spPr>
          <a:xfrm>
            <a:off x="7281151" y="1015975"/>
            <a:ext cx="3217253" cy="4825879"/>
          </a:xfrm>
          <a:prstGeom prst="rect">
            <a:avLst/>
          </a:prstGeom>
        </p:spPr>
      </p:pic>
      <p:pic>
        <p:nvPicPr>
          <p:cNvPr id="6" name="Image 4" descr="preencoded.png"/>
          <p:cNvPicPr>
            <a:picLocks noChangeAspect="1"/>
          </p:cNvPicPr>
          <p:nvPr/>
        </p:nvPicPr>
        <p:blipFill>
          <a:blip r:embed="rId7"/>
          <a:stretch>
            <a:fillRect/>
          </a:stretch>
        </p:blipFill>
        <p:spPr>
          <a:xfrm>
            <a:off x="0" y="380990"/>
            <a:ext cx="63498" cy="3555911"/>
          </a:xfrm>
          <a:prstGeom prst="rect">
            <a:avLst/>
          </a:prstGeom>
        </p:spPr>
      </p:pic>
      <p:sp>
        <p:nvSpPr>
          <p:cNvPr id="7" name="Text 0"/>
          <p:cNvSpPr/>
          <p:nvPr/>
        </p:nvSpPr>
        <p:spPr>
          <a:xfrm>
            <a:off x="304792" y="368291"/>
            <a:ext cx="5879953" cy="101597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0F172A"/>
                </a:solidFill>
                <a:latin typeface="Segoe UI" pitchFamily="34" charset="0"/>
                <a:ea typeface="Segoe UI" pitchFamily="34" charset="-122"/>
                <a:cs typeface="Segoe UI" pitchFamily="34" charset="-120"/>
              </a:rPr>
              <a:t>Illustrating a Typical Soil Profile
</a:t>
            </a:r>
            <a:endParaRPr lang="en-US" sz="2900" dirty="0"/>
          </a:p>
        </p:txBody>
      </p:sp>
      <p:sp>
        <p:nvSpPr>
          <p:cNvPr id="8" name="Text 1"/>
          <p:cNvSpPr/>
          <p:nvPr/>
        </p:nvSpPr>
        <p:spPr>
          <a:xfrm>
            <a:off x="330192" y="2539937"/>
            <a:ext cx="5803755" cy="4272344"/>
          </a:xfrm>
          <a:prstGeom prst="rect">
            <a:avLst/>
          </a:prstGeom>
          <a:noFill/>
          <a:ln/>
        </p:spPr>
        <p:txBody>
          <a:bodyPr wrap="square" lIns="1016" tIns="1016" rIns="1016" bIns="1016" rtlCol="0" anchor="t"/>
          <a:lstStyle/>
          <a:p>
            <a:pPr marL="0" indent="0" algn="l">
              <a:lnSpc>
                <a:spcPct val="150000"/>
              </a:lnSpc>
              <a:buNone/>
            </a:pPr>
            <a:r>
              <a:rPr lang="en-US" sz="1300" dirty="0">
                <a:solidFill>
                  <a:srgbClr val="64748B"/>
                </a:solidFill>
                <a:latin typeface="Calibri" pitchFamily="34" charset="0"/>
                <a:ea typeface="Calibri" pitchFamily="34" charset="-122"/>
                <a:cs typeface="Calibri" pitchFamily="34" charset="-120"/>
              </a:rPr>
              <a:t>This visual represents the layers of soil, showcasing horizons from topsoil to bedrock. Key takeaway: Understanding soil layers is crucial for agriculture and ecology.
</a:t>
            </a:r>
            <a:endParaRPr lang="en-US" sz="1300" dirty="0"/>
          </a:p>
        </p:txBody>
      </p:sp>
      <p:pic>
        <p:nvPicPr>
          <p:cNvPr id="9" name="Image 5" descr="preencoded.png"/>
          <p:cNvPicPr>
            <a:picLocks noChangeAspect="1"/>
          </p:cNvPicPr>
          <p:nvPr/>
        </p:nvPicPr>
        <p:blipFill>
          <a:blip r:embed="rId8"/>
          <a:stretch>
            <a:fillRect/>
          </a:stretch>
        </p:blipFill>
        <p:spPr>
          <a:xfrm>
            <a:off x="0" y="0"/>
            <a:ext cx="12145975" cy="7619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661701" y="6553036"/>
            <a:ext cx="1453797"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50501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Impact of Climate
</a:t>
            </a:r>
            <a:endParaRPr lang="en-US" sz="1400" dirty="0"/>
          </a:p>
        </p:txBody>
      </p:sp>
      <p:sp>
        <p:nvSpPr>
          <p:cNvPr id="9" name="Text 2"/>
          <p:cNvSpPr/>
          <p:nvPr/>
        </p:nvSpPr>
        <p:spPr>
          <a:xfrm>
            <a:off x="599425" y="28098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Climate influences soil moisture and temperature, affecting organic matter decomposition.
</a:t>
            </a:r>
            <a:endParaRPr lang="en-US" sz="1300" dirty="0"/>
          </a:p>
        </p:txBody>
      </p:sp>
      <p:sp>
        <p:nvSpPr>
          <p:cNvPr id="10" name="Text 3"/>
          <p:cNvSpPr/>
          <p:nvPr/>
        </p:nvSpPr>
        <p:spPr>
          <a:xfrm>
            <a:off x="4771270" y="2505012"/>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Role of Parent Material
</a:t>
            </a:r>
            <a:endParaRPr lang="en-US" sz="1400" dirty="0"/>
          </a:p>
        </p:txBody>
      </p:sp>
      <p:sp>
        <p:nvSpPr>
          <p:cNvPr id="11" name="Text 4"/>
          <p:cNvSpPr/>
          <p:nvPr/>
        </p:nvSpPr>
        <p:spPr>
          <a:xfrm>
            <a:off x="4771270" y="2809805"/>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Parent material determines soil mineral composition, influencing fertility and structure.
</a:t>
            </a:r>
            <a:endParaRPr lang="en-US" sz="1300" dirty="0"/>
          </a:p>
        </p:txBody>
      </p:sp>
      <p:sp>
        <p:nvSpPr>
          <p:cNvPr id="12" name="Text 5"/>
          <p:cNvSpPr/>
          <p:nvPr/>
        </p:nvSpPr>
        <p:spPr>
          <a:xfrm>
            <a:off x="599425" y="4411230"/>
            <a:ext cx="7723947"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Influence of Topography
</a:t>
            </a:r>
            <a:endParaRPr lang="en-US" sz="1400" dirty="0"/>
          </a:p>
        </p:txBody>
      </p:sp>
      <p:sp>
        <p:nvSpPr>
          <p:cNvPr id="13" name="Text 6"/>
          <p:cNvSpPr/>
          <p:nvPr/>
        </p:nvSpPr>
        <p:spPr>
          <a:xfrm>
            <a:off x="599425" y="4716022"/>
            <a:ext cx="7723947"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Topography affects soil erosion and drainage, impacting soil depth and nutrient availability.
</a:t>
            </a:r>
            <a:endParaRPr lang="en-US" sz="1300" dirty="0"/>
          </a:p>
        </p:txBody>
      </p:sp>
      <p:sp>
        <p:nvSpPr>
          <p:cNvPr id="14" name="Text 7"/>
          <p:cNvSpPr/>
          <p:nvPr/>
        </p:nvSpPr>
        <p:spPr>
          <a:xfrm>
            <a:off x="10737899" y="6578437"/>
            <a:ext cx="1301400"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Glen Carrie
</a:t>
            </a:r>
            <a:endParaRPr lang="en-US" sz="900" dirty="0"/>
          </a:p>
        </p:txBody>
      </p:sp>
      <p:sp>
        <p:nvSpPr>
          <p:cNvPr id="15" name="Text 8"/>
          <p:cNvSpPr/>
          <p:nvPr/>
        </p:nvSpPr>
        <p:spPr>
          <a:xfrm>
            <a:off x="380990" y="1453478"/>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Factors Affecting Soil Profile
</a:t>
            </a:r>
            <a:endParaRPr lang="en-US" sz="2300" dirty="0"/>
          </a:p>
        </p:txBody>
      </p:sp>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190057"/>
            <a:ext cx="228594" cy="228594"/>
          </a:xfrm>
          <a:prstGeom prst="rect">
            <a:avLst/>
          </a:prstGeom>
        </p:spPr>
      </p:pic>
      <p:pic>
        <p:nvPicPr>
          <p:cNvPr id="17"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190057"/>
            <a:ext cx="228594" cy="228594"/>
          </a:xfrm>
          <a:prstGeom prst="rect">
            <a:avLst/>
          </a:prstGeom>
        </p:spPr>
      </p:pic>
      <p:pic>
        <p:nvPicPr>
          <p:cNvPr id="1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096285"/>
            <a:ext cx="228594" cy="228594"/>
          </a:xfrm>
          <a:prstGeom prst="rect">
            <a:avLst/>
          </a:prstGeom>
        </p:spPr>
      </p:pic>
      <p:pic>
        <p:nvPicPr>
          <p:cNvPr id="19" name="Image 8" descr="preencoded.png"/>
          <p:cNvPicPr>
            <a:picLocks noChangeAspect="1"/>
          </p:cNvPicPr>
          <p:nvPr/>
        </p:nvPicPr>
        <p:blipFill>
          <a:blip r:embed="rId14"/>
          <a:srcRect/>
          <a:stretch/>
        </p:blipFill>
        <p:spPr>
          <a:xfrm>
            <a:off x="8775480" y="0"/>
            <a:ext cx="3370495" cy="681228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1269968" y="1904952"/>
            <a:ext cx="4444889" cy="4444889"/>
          </a:xfrm>
          <a:prstGeom prst="rect">
            <a:avLst/>
          </a:prstGeom>
        </p:spPr>
      </p:pic>
      <p:sp>
        <p:nvSpPr>
          <p:cNvPr id="3" name="Shape 0"/>
          <p:cNvSpPr/>
          <p:nvPr/>
        </p:nvSpPr>
        <p:spPr>
          <a:xfrm>
            <a:off x="761981" y="2337691"/>
            <a:ext cx="5181470" cy="2134184"/>
          </a:xfrm>
          <a:prstGeom prst="roundRect">
            <a:avLst>
              <a:gd name="adj" fmla="val 9521"/>
            </a:avLst>
          </a:prstGeom>
          <a:solidFill>
            <a:srgbClr val="000000">
              <a:alpha val="0"/>
            </a:srgbClr>
          </a:solidFill>
          <a:ln w="10160">
            <a:solidFill>
              <a:srgbClr val="0F172A">
                <a:alpha val="18000"/>
              </a:srgbClr>
            </a:solidFill>
            <a:prstDash val="solid"/>
          </a:ln>
        </p:spPr>
      </p:sp>
      <p:sp>
        <p:nvSpPr>
          <p:cNvPr id="4" name="Shape 1"/>
          <p:cNvSpPr/>
          <p:nvPr/>
        </p:nvSpPr>
        <p:spPr>
          <a:xfrm>
            <a:off x="6248244" y="2337691"/>
            <a:ext cx="5181470" cy="2134184"/>
          </a:xfrm>
          <a:prstGeom prst="roundRect">
            <a:avLst>
              <a:gd name="adj" fmla="val 9521"/>
            </a:avLst>
          </a:prstGeom>
          <a:solidFill>
            <a:srgbClr val="000000">
              <a:alpha val="0"/>
            </a:srgbClr>
          </a:solidFill>
          <a:ln w="10160">
            <a:solidFill>
              <a:srgbClr val="0F172A">
                <a:alpha val="18000"/>
              </a:srgbClr>
            </a:solidFill>
            <a:prstDash val="solid"/>
          </a:ln>
        </p:spPr>
      </p:sp>
      <p:sp>
        <p:nvSpPr>
          <p:cNvPr id="5" name="Shape 2"/>
          <p:cNvSpPr/>
          <p:nvPr/>
        </p:nvSpPr>
        <p:spPr>
          <a:xfrm>
            <a:off x="761981" y="4675069"/>
            <a:ext cx="10667733" cy="480048"/>
          </a:xfrm>
          <a:prstGeom prst="roundRect">
            <a:avLst>
              <a:gd name="adj" fmla="val 25000"/>
            </a:avLst>
          </a:prstGeom>
          <a:solidFill>
            <a:srgbClr val="000000">
              <a:alpha val="0"/>
            </a:srgbClr>
          </a:solidFill>
          <a:ln w="10160">
            <a:solidFill>
              <a:srgbClr val="8B5CF6">
                <a:alpha val="33000"/>
              </a:srgbClr>
            </a:solidFill>
            <a:prstDash val="solid"/>
          </a:ln>
        </p:spPr>
      </p:sp>
      <p:pic>
        <p:nvPicPr>
          <p:cNvPr id="6" name="Image 1" descr="preencoded.png"/>
          <p:cNvPicPr>
            <a:picLocks noChangeAspect="1"/>
          </p:cNvPicPr>
          <p:nvPr/>
        </p:nvPicPr>
        <p:blipFill>
          <a:blip r:embed="rId4"/>
          <a:stretch>
            <a:fillRect/>
          </a:stretch>
        </p:blipFill>
        <p:spPr>
          <a:xfrm>
            <a:off x="5651359" y="3174921"/>
            <a:ext cx="888978" cy="888978"/>
          </a:xfrm>
          <a:prstGeom prst="rect">
            <a:avLst/>
          </a:prstGeom>
        </p:spPr>
      </p:pic>
      <p:pic>
        <p:nvPicPr>
          <p:cNvPr id="7" name="Image 2" descr="preencoded.png"/>
          <p:cNvPicPr>
            <a:picLocks noChangeAspect="1"/>
          </p:cNvPicPr>
          <p:nvPr/>
        </p:nvPicPr>
        <p:blipFill>
          <a:blip r:embed="rId5"/>
          <a:stretch>
            <a:fillRect/>
          </a:stretch>
        </p:blipFill>
        <p:spPr>
          <a:xfrm>
            <a:off x="0" y="1269968"/>
            <a:ext cx="63498" cy="4063898"/>
          </a:xfrm>
          <a:prstGeom prst="rect">
            <a:avLst/>
          </a:prstGeom>
        </p:spPr>
      </p:pic>
      <p:pic>
        <p:nvPicPr>
          <p:cNvPr id="8" name="Image 3" descr="preencoded.png"/>
          <p:cNvPicPr>
            <a:picLocks noChangeAspect="1"/>
          </p:cNvPicPr>
          <p:nvPr/>
        </p:nvPicPr>
        <p:blipFill>
          <a:blip r:embed="rId6"/>
          <a:stretch>
            <a:fillRect/>
          </a:stretch>
        </p:blipFill>
        <p:spPr>
          <a:xfrm>
            <a:off x="10159746" y="6286343"/>
            <a:ext cx="1523962" cy="406390"/>
          </a:xfrm>
          <a:prstGeom prst="rect">
            <a:avLst/>
          </a:prstGeom>
        </p:spPr>
      </p:pic>
      <p:pic>
        <p:nvPicPr>
          <p:cNvPr id="9" name="Image 4" descr="preencoded.png"/>
          <p:cNvPicPr>
            <a:picLocks noChangeAspect="1"/>
          </p:cNvPicPr>
          <p:nvPr/>
        </p:nvPicPr>
        <p:blipFill>
          <a:blip r:embed="rId7"/>
          <a:stretch>
            <a:fillRect/>
          </a:stretch>
        </p:blipFill>
        <p:spPr>
          <a:xfrm>
            <a:off x="0" y="0"/>
            <a:ext cx="12145975" cy="76198"/>
          </a:xfrm>
          <a:prstGeom prst="rect">
            <a:avLst/>
          </a:prstGeom>
        </p:spPr>
      </p:pic>
      <p:sp>
        <p:nvSpPr>
          <p:cNvPr id="10" name="Text 3"/>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Impact of Soil Management Practices
</a:t>
            </a:r>
            <a:endParaRPr lang="en-US" sz="2900" dirty="0"/>
          </a:p>
        </p:txBody>
      </p:sp>
      <p:sp>
        <p:nvSpPr>
          <p:cNvPr id="11" name="Text 4"/>
          <p:cNvSpPr/>
          <p:nvPr/>
        </p:nvSpPr>
        <p:spPr>
          <a:xfrm>
            <a:off x="1000735" y="2627245"/>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4F46E5"/>
                </a:solidFill>
                <a:latin typeface="Segoe UI" pitchFamily="34" charset="0"/>
                <a:ea typeface="Segoe UI" pitchFamily="34" charset="-122"/>
                <a:cs typeface="Segoe UI" pitchFamily="34" charset="-120"/>
              </a:rPr>
              <a:t>Before
</a:t>
            </a:r>
            <a:endParaRPr lang="en-US" sz="1900" dirty="0"/>
          </a:p>
        </p:txBody>
      </p:sp>
      <p:sp>
        <p:nvSpPr>
          <p:cNvPr id="12" name="Text 5"/>
          <p:cNvSpPr/>
          <p:nvPr/>
        </p:nvSpPr>
        <p:spPr>
          <a:xfrm>
            <a:off x="1254728" y="3099672"/>
            <a:ext cx="2174503"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Nutrient Retention: 30%
</a:t>
            </a:r>
            <a:endParaRPr lang="en-US" sz="1400" dirty="0"/>
          </a:p>
        </p:txBody>
      </p:sp>
      <p:sp>
        <p:nvSpPr>
          <p:cNvPr id="13" name="Text 6"/>
          <p:cNvSpPr/>
          <p:nvPr/>
        </p:nvSpPr>
        <p:spPr>
          <a:xfrm>
            <a:off x="1254728" y="3528286"/>
            <a:ext cx="3134917"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Soil Erosion Rate: 15 tons/ha/year
</a:t>
            </a:r>
            <a:endParaRPr lang="en-US" sz="1400" dirty="0"/>
          </a:p>
        </p:txBody>
      </p:sp>
      <p:sp>
        <p:nvSpPr>
          <p:cNvPr id="14" name="Text 7"/>
          <p:cNvSpPr/>
          <p:nvPr/>
        </p:nvSpPr>
        <p:spPr>
          <a:xfrm>
            <a:off x="1254728" y="3956901"/>
            <a:ext cx="2600260"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Organic Matter Content: 2%
</a:t>
            </a:r>
            <a:endParaRPr lang="en-US" sz="1400" dirty="0"/>
          </a:p>
        </p:txBody>
      </p:sp>
      <p:sp>
        <p:nvSpPr>
          <p:cNvPr id="15" name="Text 8"/>
          <p:cNvSpPr/>
          <p:nvPr/>
        </p:nvSpPr>
        <p:spPr>
          <a:xfrm>
            <a:off x="6486998" y="2627245"/>
            <a:ext cx="4703962" cy="320032"/>
          </a:xfrm>
          <a:prstGeom prst="rect">
            <a:avLst/>
          </a:prstGeom>
          <a:noFill/>
          <a:ln/>
        </p:spPr>
        <p:txBody>
          <a:bodyPr wrap="square" lIns="1016" tIns="1016" rIns="1016" bIns="1016" rtlCol="0" anchor="t"/>
          <a:lstStyle/>
          <a:p>
            <a:pPr marL="0" indent="0" algn="l">
              <a:lnSpc>
                <a:spcPct val="120000"/>
              </a:lnSpc>
              <a:buNone/>
            </a:pPr>
            <a:r>
              <a:rPr lang="en-US" sz="1900" b="1" dirty="0">
                <a:solidFill>
                  <a:srgbClr val="8B5CF6"/>
                </a:solidFill>
                <a:latin typeface="Segoe UI" pitchFamily="34" charset="0"/>
                <a:ea typeface="Segoe UI" pitchFamily="34" charset="-122"/>
                <a:cs typeface="Segoe UI" pitchFamily="34" charset="-120"/>
              </a:rPr>
              <a:t>After
</a:t>
            </a:r>
            <a:endParaRPr lang="en-US" sz="1900" dirty="0"/>
          </a:p>
        </p:txBody>
      </p:sp>
      <p:sp>
        <p:nvSpPr>
          <p:cNvPr id="16" name="Text 9"/>
          <p:cNvSpPr/>
          <p:nvPr/>
        </p:nvSpPr>
        <p:spPr>
          <a:xfrm>
            <a:off x="6740991" y="3099672"/>
            <a:ext cx="2166407"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Nutrient Retention: 70%
</a:t>
            </a:r>
            <a:endParaRPr lang="en-US" sz="1400" dirty="0"/>
          </a:p>
        </p:txBody>
      </p:sp>
      <p:sp>
        <p:nvSpPr>
          <p:cNvPr id="17" name="Text 10"/>
          <p:cNvSpPr/>
          <p:nvPr/>
        </p:nvSpPr>
        <p:spPr>
          <a:xfrm>
            <a:off x="6740991" y="3528286"/>
            <a:ext cx="3073958"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Soil Erosion Rate: 5 tons/ha/year
</a:t>
            </a:r>
            <a:endParaRPr lang="en-US" sz="1400" dirty="0"/>
          </a:p>
        </p:txBody>
      </p:sp>
      <p:sp>
        <p:nvSpPr>
          <p:cNvPr id="18" name="Text 11"/>
          <p:cNvSpPr/>
          <p:nvPr/>
        </p:nvSpPr>
        <p:spPr>
          <a:xfrm>
            <a:off x="6740991" y="3956901"/>
            <a:ext cx="2610420" cy="276218"/>
          </a:xfrm>
          <a:prstGeom prst="rect">
            <a:avLst/>
          </a:prstGeom>
          <a:noFill/>
          <a:ln/>
        </p:spPr>
        <p:txBody>
          <a:bodyPr wrap="square" lIns="1016" tIns="1016" rIns="1016" bIns="1016" rtlCol="0" anchor="t"/>
          <a:lstStyle/>
          <a:p>
            <a:pPr marL="0" indent="0" algn="l">
              <a:lnSpc>
                <a:spcPct val="145000"/>
              </a:lnSpc>
              <a:buNone/>
            </a:pPr>
            <a:r>
              <a:rPr lang="en-US" sz="1400" dirty="0">
                <a:solidFill>
                  <a:srgbClr val="0F172A"/>
                </a:solidFill>
                <a:latin typeface="Segoe UI" pitchFamily="34" charset="0"/>
                <a:ea typeface="Segoe UI" pitchFamily="34" charset="-122"/>
                <a:cs typeface="Segoe UI" pitchFamily="34" charset="-120"/>
              </a:rPr>
              <a:t>Organic Matter Content: 5%
</a:t>
            </a:r>
            <a:endParaRPr lang="en-US" sz="1400" dirty="0"/>
          </a:p>
        </p:txBody>
      </p:sp>
      <p:sp>
        <p:nvSpPr>
          <p:cNvPr id="19" name="Text 12"/>
          <p:cNvSpPr/>
          <p:nvPr/>
        </p:nvSpPr>
        <p:spPr>
          <a:xfrm>
            <a:off x="1026134" y="4799529"/>
            <a:ext cx="10139426" cy="231137"/>
          </a:xfrm>
          <a:prstGeom prst="rect">
            <a:avLst/>
          </a:prstGeom>
          <a:noFill/>
          <a:ln/>
        </p:spPr>
        <p:txBody>
          <a:bodyPr wrap="square" lIns="1016" tIns="1016" rIns="1016" bIns="1016" rtlCol="0" anchor="t"/>
          <a:lstStyle/>
          <a:p>
            <a:pPr marL="0" indent="0" algn="ctr">
              <a:lnSpc>
                <a:spcPct val="140000"/>
              </a:lnSpc>
              <a:buNone/>
            </a:pPr>
            <a:r>
              <a:rPr lang="en-US" sz="1200" b="1" dirty="0">
                <a:solidFill>
                  <a:srgbClr val="0F172A"/>
                </a:solidFill>
                <a:latin typeface="Segoe UI" pitchFamily="34" charset="0"/>
                <a:ea typeface="Segoe UI" pitchFamily="34" charset="-122"/>
                <a:cs typeface="Segoe UI" pitchFamily="34" charset="-120"/>
              </a:rPr>
              <a:t>Soil management practices significantly improved nutrient retention and reduced erosion, enhancing overall soil health.
</a:t>
            </a:r>
            <a:endParaRPr lang="en-US" sz="1200" dirty="0"/>
          </a:p>
        </p:txBody>
      </p:sp>
      <p:sp>
        <p:nvSpPr>
          <p:cNvPr id="20" name="Shape 13"/>
          <p:cNvSpPr/>
          <p:nvPr/>
        </p:nvSpPr>
        <p:spPr>
          <a:xfrm>
            <a:off x="772141" y="2347854"/>
            <a:ext cx="5161151" cy="76198"/>
          </a:xfrm>
          <a:prstGeom prst="rect">
            <a:avLst/>
          </a:prstGeom>
          <a:solidFill>
            <a:srgbClr val="4F46E5"/>
          </a:solidFill>
          <a:ln/>
        </p:spPr>
      </p:sp>
      <p:sp>
        <p:nvSpPr>
          <p:cNvPr id="21" name="Shape 14"/>
          <p:cNvSpPr/>
          <p:nvPr/>
        </p:nvSpPr>
        <p:spPr>
          <a:xfrm>
            <a:off x="1000735" y="3188579"/>
            <a:ext cx="101597" cy="101592"/>
          </a:xfrm>
          <a:prstGeom prst="ellipse">
            <a:avLst/>
          </a:prstGeom>
          <a:solidFill>
            <a:srgbClr val="4F46E5"/>
          </a:solidFill>
          <a:ln/>
        </p:spPr>
      </p:sp>
      <p:sp>
        <p:nvSpPr>
          <p:cNvPr id="22" name="Shape 15"/>
          <p:cNvSpPr/>
          <p:nvPr/>
        </p:nvSpPr>
        <p:spPr>
          <a:xfrm>
            <a:off x="1000735" y="3617193"/>
            <a:ext cx="101597" cy="101592"/>
          </a:xfrm>
          <a:prstGeom prst="ellipse">
            <a:avLst/>
          </a:prstGeom>
          <a:solidFill>
            <a:srgbClr val="4F46E5"/>
          </a:solidFill>
          <a:ln/>
        </p:spPr>
      </p:sp>
      <p:sp>
        <p:nvSpPr>
          <p:cNvPr id="23" name="Shape 16"/>
          <p:cNvSpPr/>
          <p:nvPr/>
        </p:nvSpPr>
        <p:spPr>
          <a:xfrm>
            <a:off x="1000735" y="4045807"/>
            <a:ext cx="101597" cy="101592"/>
          </a:xfrm>
          <a:prstGeom prst="ellipse">
            <a:avLst/>
          </a:prstGeom>
          <a:solidFill>
            <a:srgbClr val="4F46E5"/>
          </a:solidFill>
          <a:ln/>
        </p:spPr>
      </p:sp>
      <p:sp>
        <p:nvSpPr>
          <p:cNvPr id="24" name="Shape 17"/>
          <p:cNvSpPr/>
          <p:nvPr/>
        </p:nvSpPr>
        <p:spPr>
          <a:xfrm>
            <a:off x="6258404" y="2347854"/>
            <a:ext cx="5161151" cy="76198"/>
          </a:xfrm>
          <a:prstGeom prst="rect">
            <a:avLst/>
          </a:prstGeom>
          <a:solidFill>
            <a:srgbClr val="8B5CF6"/>
          </a:solidFill>
          <a:ln/>
        </p:spPr>
      </p:sp>
      <p:sp>
        <p:nvSpPr>
          <p:cNvPr id="25" name="Shape 18"/>
          <p:cNvSpPr/>
          <p:nvPr/>
        </p:nvSpPr>
        <p:spPr>
          <a:xfrm>
            <a:off x="6486998" y="3188579"/>
            <a:ext cx="101598" cy="101592"/>
          </a:xfrm>
          <a:prstGeom prst="ellipse">
            <a:avLst/>
          </a:prstGeom>
          <a:solidFill>
            <a:srgbClr val="8B5CF6"/>
          </a:solidFill>
          <a:ln/>
        </p:spPr>
      </p:sp>
      <p:sp>
        <p:nvSpPr>
          <p:cNvPr id="26" name="Shape 19"/>
          <p:cNvSpPr/>
          <p:nvPr/>
        </p:nvSpPr>
        <p:spPr>
          <a:xfrm>
            <a:off x="6486998" y="3617193"/>
            <a:ext cx="101598" cy="101592"/>
          </a:xfrm>
          <a:prstGeom prst="ellipse">
            <a:avLst/>
          </a:prstGeom>
          <a:solidFill>
            <a:srgbClr val="8B5CF6"/>
          </a:solidFill>
          <a:ln/>
        </p:spPr>
      </p:sp>
      <p:sp>
        <p:nvSpPr>
          <p:cNvPr id="27" name="Shape 20"/>
          <p:cNvSpPr/>
          <p:nvPr/>
        </p:nvSpPr>
        <p:spPr>
          <a:xfrm>
            <a:off x="6486998" y="4045807"/>
            <a:ext cx="101598" cy="101592"/>
          </a:xfrm>
          <a:prstGeom prst="ellipse">
            <a:avLst/>
          </a:prstGeom>
          <a:solidFill>
            <a:srgbClr val="8B5CF6"/>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675035" y="6555736"/>
            <a:ext cx="1440462" cy="225898"/>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2599" y="1573329"/>
            <a:ext cx="3581787" cy="250977"/>
          </a:xfrm>
          <a:prstGeom prst="rect">
            <a:avLst/>
          </a:prstGeom>
          <a:noFill/>
          <a:ln/>
        </p:spPr>
        <p:txBody>
          <a:bodyPr wrap="square" lIns="1016" tIns="1016" rIns="1016" bIns="1016" rtlCol="0" anchor="t"/>
          <a:lstStyle/>
          <a:p>
            <a:pPr marL="0" indent="0">
              <a:lnSpc>
                <a:spcPct val="123521"/>
              </a:lnSpc>
              <a:buNone/>
            </a:pPr>
            <a:r>
              <a:rPr lang="en-US" sz="1400" b="1" dirty="0">
                <a:solidFill>
                  <a:srgbClr val="0F172A"/>
                </a:solidFill>
                <a:latin typeface="Segoe UI" pitchFamily="34" charset="0"/>
                <a:ea typeface="Segoe UI" pitchFamily="34" charset="-122"/>
                <a:cs typeface="Segoe UI" pitchFamily="34" charset="-120"/>
              </a:rPr>
              <a:t>Crops and Soil Types
</a:t>
            </a:r>
            <a:endParaRPr lang="en-US" sz="1400" dirty="0"/>
          </a:p>
        </p:txBody>
      </p:sp>
      <p:sp>
        <p:nvSpPr>
          <p:cNvPr id="9" name="Text 2"/>
          <p:cNvSpPr/>
          <p:nvPr/>
        </p:nvSpPr>
        <p:spPr>
          <a:xfrm>
            <a:off x="592599" y="1874475"/>
            <a:ext cx="3581787" cy="509575"/>
          </a:xfrm>
          <a:prstGeom prst="rect">
            <a:avLst/>
          </a:prstGeom>
          <a:noFill/>
          <a:ln/>
        </p:spPr>
        <p:txBody>
          <a:bodyPr wrap="square" lIns="1016" tIns="1016" rIns="1016" bIns="1016" rtlCol="0" anchor="t"/>
          <a:lstStyle/>
          <a:p>
            <a:pPr marL="0" indent="0">
              <a:lnSpc>
                <a:spcPct val="143285"/>
              </a:lnSpc>
              <a:buNone/>
            </a:pPr>
            <a:r>
              <a:rPr lang="en-US" sz="1300" dirty="0">
                <a:solidFill>
                  <a:srgbClr val="64748B"/>
                </a:solidFill>
                <a:latin typeface="Segoe UI" pitchFamily="34" charset="0"/>
                <a:ea typeface="Segoe UI" pitchFamily="34" charset="-122"/>
                <a:cs typeface="Segoe UI" pitchFamily="34" charset="-120"/>
              </a:rPr>
              <a:t>Different crops thrive in sandy, clay, or loamy soils, impacting yield significantly.
</a:t>
            </a:r>
            <a:endParaRPr lang="en-US" sz="1300" dirty="0"/>
          </a:p>
        </p:txBody>
      </p:sp>
      <p:sp>
        <p:nvSpPr>
          <p:cNvPr id="10" name="Text 3"/>
          <p:cNvSpPr/>
          <p:nvPr/>
        </p:nvSpPr>
        <p:spPr>
          <a:xfrm>
            <a:off x="4787145" y="1573329"/>
            <a:ext cx="3581945" cy="250977"/>
          </a:xfrm>
          <a:prstGeom prst="rect">
            <a:avLst/>
          </a:prstGeom>
          <a:noFill/>
          <a:ln/>
        </p:spPr>
        <p:txBody>
          <a:bodyPr wrap="square" lIns="1016" tIns="1016" rIns="1016" bIns="1016" rtlCol="0" anchor="t"/>
          <a:lstStyle/>
          <a:p>
            <a:pPr marL="0" indent="0">
              <a:lnSpc>
                <a:spcPct val="123521"/>
              </a:lnSpc>
              <a:buNone/>
            </a:pPr>
            <a:r>
              <a:rPr lang="en-US" sz="1400" b="1" dirty="0">
                <a:solidFill>
                  <a:srgbClr val="0F172A"/>
                </a:solidFill>
                <a:latin typeface="Segoe UI" pitchFamily="34" charset="0"/>
                <a:ea typeface="Segoe UI" pitchFamily="34" charset="-122"/>
                <a:cs typeface="Segoe UI" pitchFamily="34" charset="-120"/>
              </a:rPr>
              <a:t>Crop Rotation Benefits
</a:t>
            </a:r>
            <a:endParaRPr lang="en-US" sz="1400" dirty="0"/>
          </a:p>
        </p:txBody>
      </p:sp>
      <p:sp>
        <p:nvSpPr>
          <p:cNvPr id="11" name="Text 4"/>
          <p:cNvSpPr/>
          <p:nvPr/>
        </p:nvSpPr>
        <p:spPr>
          <a:xfrm>
            <a:off x="4787145" y="1874475"/>
            <a:ext cx="3581945" cy="764362"/>
          </a:xfrm>
          <a:prstGeom prst="rect">
            <a:avLst/>
          </a:prstGeom>
          <a:noFill/>
          <a:ln/>
        </p:spPr>
        <p:txBody>
          <a:bodyPr wrap="square" lIns="1016" tIns="1016" rIns="1016" bIns="1016" rtlCol="0" anchor="t"/>
          <a:lstStyle/>
          <a:p>
            <a:pPr marL="0" indent="0">
              <a:lnSpc>
                <a:spcPct val="143285"/>
              </a:lnSpc>
              <a:buNone/>
            </a:pPr>
            <a:r>
              <a:rPr lang="en-US" sz="1300" dirty="0">
                <a:solidFill>
                  <a:srgbClr val="64748B"/>
                </a:solidFill>
                <a:latin typeface="Segoe UI" pitchFamily="34" charset="0"/>
                <a:ea typeface="Segoe UI" pitchFamily="34" charset="-122"/>
                <a:cs typeface="Segoe UI" pitchFamily="34" charset="-120"/>
              </a:rPr>
              <a:t>Understanding soil profiles enhances effective crop rotation, improving soil health and productivity.
</a:t>
            </a:r>
            <a:endParaRPr lang="en-US" sz="1300" dirty="0"/>
          </a:p>
        </p:txBody>
      </p:sp>
      <p:sp>
        <p:nvSpPr>
          <p:cNvPr id="12" name="Text 5"/>
          <p:cNvSpPr/>
          <p:nvPr/>
        </p:nvSpPr>
        <p:spPr>
          <a:xfrm>
            <a:off x="592599" y="3457967"/>
            <a:ext cx="3581787" cy="250977"/>
          </a:xfrm>
          <a:prstGeom prst="rect">
            <a:avLst/>
          </a:prstGeom>
          <a:noFill/>
          <a:ln/>
        </p:spPr>
        <p:txBody>
          <a:bodyPr wrap="square" lIns="1016" tIns="1016" rIns="1016" bIns="1016" rtlCol="0" anchor="t"/>
          <a:lstStyle/>
          <a:p>
            <a:pPr marL="0" indent="0">
              <a:lnSpc>
                <a:spcPct val="123521"/>
              </a:lnSpc>
              <a:buNone/>
            </a:pPr>
            <a:r>
              <a:rPr lang="en-US" sz="1400" b="1" dirty="0">
                <a:solidFill>
                  <a:srgbClr val="0F172A"/>
                </a:solidFill>
                <a:latin typeface="Segoe UI" pitchFamily="34" charset="0"/>
                <a:ea typeface="Segoe UI" pitchFamily="34" charset="-122"/>
                <a:cs typeface="Segoe UI" pitchFamily="34" charset="-120"/>
              </a:rPr>
              <a:t>Soil Testing Importance
</a:t>
            </a:r>
            <a:endParaRPr lang="en-US" sz="1400" dirty="0"/>
          </a:p>
        </p:txBody>
      </p:sp>
      <p:sp>
        <p:nvSpPr>
          <p:cNvPr id="13" name="Text 6"/>
          <p:cNvSpPr/>
          <p:nvPr/>
        </p:nvSpPr>
        <p:spPr>
          <a:xfrm>
            <a:off x="592599" y="3759113"/>
            <a:ext cx="3581787" cy="764362"/>
          </a:xfrm>
          <a:prstGeom prst="rect">
            <a:avLst/>
          </a:prstGeom>
          <a:noFill/>
          <a:ln/>
        </p:spPr>
        <p:txBody>
          <a:bodyPr wrap="square" lIns="1016" tIns="1016" rIns="1016" bIns="1016" rtlCol="0" anchor="t"/>
          <a:lstStyle/>
          <a:p>
            <a:pPr marL="0" indent="0">
              <a:lnSpc>
                <a:spcPct val="143285"/>
              </a:lnSpc>
              <a:buNone/>
            </a:pPr>
            <a:r>
              <a:rPr lang="en-US" sz="1300" dirty="0">
                <a:solidFill>
                  <a:srgbClr val="64748B"/>
                </a:solidFill>
                <a:latin typeface="Segoe UI" pitchFamily="34" charset="0"/>
                <a:ea typeface="Segoe UI" pitchFamily="34" charset="-122"/>
                <a:cs typeface="Segoe UI" pitchFamily="34" charset="-120"/>
              </a:rPr>
              <a:t>Regular soil testing informs precise fertilization strategies, optimizing nutrient availability for crops.
</a:t>
            </a:r>
            <a:endParaRPr lang="en-US" sz="1300" dirty="0"/>
          </a:p>
        </p:txBody>
      </p:sp>
      <p:sp>
        <p:nvSpPr>
          <p:cNvPr id="14" name="Text 7"/>
          <p:cNvSpPr/>
          <p:nvPr/>
        </p:nvSpPr>
        <p:spPr>
          <a:xfrm>
            <a:off x="4787145" y="3457967"/>
            <a:ext cx="3581945" cy="250977"/>
          </a:xfrm>
          <a:prstGeom prst="rect">
            <a:avLst/>
          </a:prstGeom>
          <a:noFill/>
          <a:ln/>
        </p:spPr>
        <p:txBody>
          <a:bodyPr wrap="square" lIns="1016" tIns="1016" rIns="1016" bIns="1016" rtlCol="0" anchor="t"/>
          <a:lstStyle/>
          <a:p>
            <a:pPr marL="0" indent="0">
              <a:lnSpc>
                <a:spcPct val="123521"/>
              </a:lnSpc>
              <a:buNone/>
            </a:pPr>
            <a:r>
              <a:rPr lang="en-US" sz="1400" b="1" dirty="0">
                <a:solidFill>
                  <a:srgbClr val="0F172A"/>
                </a:solidFill>
                <a:latin typeface="Segoe UI" pitchFamily="34" charset="0"/>
                <a:ea typeface="Segoe UI" pitchFamily="34" charset="-122"/>
                <a:cs typeface="Segoe UI" pitchFamily="34" charset="-120"/>
              </a:rPr>
              <a:t>Pest Management Strategies
</a:t>
            </a:r>
            <a:endParaRPr lang="en-US" sz="1400" dirty="0"/>
          </a:p>
        </p:txBody>
      </p:sp>
      <p:sp>
        <p:nvSpPr>
          <p:cNvPr id="15" name="Text 8"/>
          <p:cNvSpPr/>
          <p:nvPr/>
        </p:nvSpPr>
        <p:spPr>
          <a:xfrm>
            <a:off x="4787145" y="3759113"/>
            <a:ext cx="3581945" cy="764362"/>
          </a:xfrm>
          <a:prstGeom prst="rect">
            <a:avLst/>
          </a:prstGeom>
          <a:noFill/>
          <a:ln/>
        </p:spPr>
        <p:txBody>
          <a:bodyPr wrap="square" lIns="1016" tIns="1016" rIns="1016" bIns="1016" rtlCol="0" anchor="t"/>
          <a:lstStyle/>
          <a:p>
            <a:pPr marL="0" indent="0">
              <a:lnSpc>
                <a:spcPct val="143285"/>
              </a:lnSpc>
              <a:buNone/>
            </a:pPr>
            <a:r>
              <a:rPr lang="en-US" sz="1300" dirty="0">
                <a:solidFill>
                  <a:srgbClr val="64748B"/>
                </a:solidFill>
                <a:latin typeface="Segoe UI" pitchFamily="34" charset="0"/>
                <a:ea typeface="Segoe UI" pitchFamily="34" charset="-122"/>
                <a:cs typeface="Segoe UI" pitchFamily="34" charset="-120"/>
              </a:rPr>
              <a:t>Knowledge of soil profiles aids in targeted pest management, reducing crop damage and losses.
</a:t>
            </a:r>
            <a:endParaRPr lang="en-US" sz="1300" dirty="0"/>
          </a:p>
        </p:txBody>
      </p:sp>
      <p:sp>
        <p:nvSpPr>
          <p:cNvPr id="16" name="Text 9"/>
          <p:cNvSpPr/>
          <p:nvPr/>
        </p:nvSpPr>
        <p:spPr>
          <a:xfrm>
            <a:off x="592599" y="5342605"/>
            <a:ext cx="7776492" cy="250977"/>
          </a:xfrm>
          <a:prstGeom prst="rect">
            <a:avLst/>
          </a:prstGeom>
          <a:noFill/>
          <a:ln/>
        </p:spPr>
        <p:txBody>
          <a:bodyPr wrap="square" lIns="1016" tIns="1016" rIns="1016" bIns="1016" rtlCol="0" anchor="t"/>
          <a:lstStyle/>
          <a:p>
            <a:pPr marL="0" indent="0">
              <a:lnSpc>
                <a:spcPct val="123521"/>
              </a:lnSpc>
              <a:buNone/>
            </a:pPr>
            <a:r>
              <a:rPr lang="en-US" sz="1400" b="1" dirty="0">
                <a:solidFill>
                  <a:srgbClr val="0F172A"/>
                </a:solidFill>
                <a:latin typeface="Segoe UI" pitchFamily="34" charset="0"/>
                <a:ea typeface="Segoe UI" pitchFamily="34" charset="-122"/>
                <a:cs typeface="Segoe UI" pitchFamily="34" charset="-120"/>
              </a:rPr>
              <a:t>Water Retention Insights
</a:t>
            </a:r>
            <a:endParaRPr lang="en-US" sz="1400" dirty="0"/>
          </a:p>
        </p:txBody>
      </p:sp>
      <p:sp>
        <p:nvSpPr>
          <p:cNvPr id="17" name="Text 10"/>
          <p:cNvSpPr/>
          <p:nvPr/>
        </p:nvSpPr>
        <p:spPr>
          <a:xfrm>
            <a:off x="592599" y="5643740"/>
            <a:ext cx="7776492" cy="509575"/>
          </a:xfrm>
          <a:prstGeom prst="rect">
            <a:avLst/>
          </a:prstGeom>
          <a:noFill/>
          <a:ln/>
        </p:spPr>
        <p:txBody>
          <a:bodyPr wrap="square" lIns="1016" tIns="1016" rIns="1016" bIns="1016" rtlCol="0" anchor="t"/>
          <a:lstStyle/>
          <a:p>
            <a:pPr marL="0" indent="0">
              <a:lnSpc>
                <a:spcPct val="143285"/>
              </a:lnSpc>
              <a:buNone/>
            </a:pPr>
            <a:r>
              <a:rPr lang="en-US" sz="1300" dirty="0">
                <a:solidFill>
                  <a:srgbClr val="64748B"/>
                </a:solidFill>
                <a:latin typeface="Segoe UI" pitchFamily="34" charset="0"/>
                <a:ea typeface="Segoe UI" pitchFamily="34" charset="-122"/>
                <a:cs typeface="Segoe UI" pitchFamily="34" charset="-120"/>
              </a:rPr>
              <a:t>Soil profiles influence water retention, crucial for irrigation planning and drought resilience.
</a:t>
            </a:r>
            <a:endParaRPr lang="en-US" sz="1300" dirty="0"/>
          </a:p>
        </p:txBody>
      </p:sp>
      <p:sp>
        <p:nvSpPr>
          <p:cNvPr id="18" name="Text 11"/>
          <p:cNvSpPr/>
          <p:nvPr/>
        </p:nvSpPr>
        <p:spPr>
          <a:xfrm>
            <a:off x="10750281" y="6580824"/>
            <a:ext cx="1289971" cy="175732"/>
          </a:xfrm>
          <a:prstGeom prst="rect">
            <a:avLst/>
          </a:prstGeom>
          <a:noFill/>
          <a:ln/>
        </p:spPr>
        <p:txBody>
          <a:bodyPr wrap="square" lIns="1016" tIns="1016" rIns="1016" bIns="1016" rtlCol="0" anchor="t"/>
          <a:lstStyle/>
          <a:p>
            <a:pPr marL="0" indent="0">
              <a:lnSpc>
                <a:spcPct val="138344"/>
              </a:lnSpc>
              <a:buNone/>
            </a:pPr>
            <a:r>
              <a:rPr lang="en-US" sz="900" dirty="0">
                <a:solidFill>
                  <a:srgbClr val="FFFFFF"/>
                </a:solidFill>
                <a:latin typeface="Segoe UI" pitchFamily="34" charset="0"/>
                <a:ea typeface="Segoe UI" pitchFamily="34" charset="-122"/>
                <a:cs typeface="Segoe UI" pitchFamily="34" charset="-120"/>
              </a:rPr>
              <a:t>Photo by Elham Abdi
</a:t>
            </a:r>
            <a:endParaRPr lang="en-US" sz="900" dirty="0"/>
          </a:p>
        </p:txBody>
      </p:sp>
      <p:sp>
        <p:nvSpPr>
          <p:cNvPr id="19" name="Text 12"/>
          <p:cNvSpPr/>
          <p:nvPr/>
        </p:nvSpPr>
        <p:spPr>
          <a:xfrm>
            <a:off x="376387" y="533546"/>
            <a:ext cx="8188596" cy="391468"/>
          </a:xfrm>
          <a:prstGeom prst="rect">
            <a:avLst/>
          </a:prstGeom>
          <a:noFill/>
          <a:ln/>
        </p:spPr>
        <p:txBody>
          <a:bodyPr wrap="square" lIns="1016" tIns="1016" rIns="1016" bIns="1016" rtlCol="0" anchor="t"/>
          <a:lstStyle/>
          <a:p>
            <a:pPr marL="0" indent="0">
              <a:lnSpc>
                <a:spcPct val="118580"/>
              </a:lnSpc>
              <a:buNone/>
            </a:pPr>
            <a:r>
              <a:rPr lang="en-US" sz="2300" b="1" dirty="0">
                <a:solidFill>
                  <a:srgbClr val="0F172A"/>
                </a:solidFill>
                <a:latin typeface="Segoe UI" pitchFamily="34" charset="0"/>
                <a:ea typeface="Segoe UI" pitchFamily="34" charset="-122"/>
                <a:cs typeface="Segoe UI" pitchFamily="34" charset="-120"/>
              </a:rPr>
              <a:t>Soil Profile and Agriculture
</a:t>
            </a:r>
            <a:endParaRPr lang="en-US" sz="2300" dirty="0"/>
          </a:p>
        </p:txBody>
      </p:sp>
      <p:pic>
        <p:nvPicPr>
          <p:cNvPr id="20"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2439" y="1261244"/>
            <a:ext cx="225737" cy="225737"/>
          </a:xfrm>
          <a:prstGeom prst="rect">
            <a:avLst/>
          </a:prstGeom>
        </p:spPr>
      </p:pic>
      <p:pic>
        <p:nvPicPr>
          <p:cNvPr id="21"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76985" y="1261244"/>
            <a:ext cx="225737" cy="225737"/>
          </a:xfrm>
          <a:prstGeom prst="rect">
            <a:avLst/>
          </a:prstGeom>
        </p:spPr>
      </p:pic>
      <p:pic>
        <p:nvPicPr>
          <p:cNvPr id="22"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2439" y="3145872"/>
            <a:ext cx="225737" cy="225737"/>
          </a:xfrm>
          <a:prstGeom prst="rect">
            <a:avLst/>
          </a:prstGeom>
        </p:spPr>
      </p:pic>
      <p:pic>
        <p:nvPicPr>
          <p:cNvPr id="23" name="Image 8" descr="preencoded.png"/>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776985" y="3145872"/>
            <a:ext cx="225737" cy="225737"/>
          </a:xfrm>
          <a:prstGeom prst="rect">
            <a:avLst/>
          </a:prstGeom>
        </p:spPr>
      </p:pic>
      <p:pic>
        <p:nvPicPr>
          <p:cNvPr id="24" name="Image 9" descr="preencoded.png"/>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582439" y="5030499"/>
            <a:ext cx="225737" cy="225737"/>
          </a:xfrm>
          <a:prstGeom prst="rect">
            <a:avLst/>
          </a:prstGeom>
        </p:spPr>
      </p:pic>
      <p:pic>
        <p:nvPicPr>
          <p:cNvPr id="25" name="Image 10" descr="preencoded.png"/>
          <p:cNvPicPr>
            <a:picLocks noChangeAspect="1"/>
          </p:cNvPicPr>
          <p:nvPr/>
        </p:nvPicPr>
        <p:blipFill>
          <a:blip r:embed="rId18"/>
          <a:srcRect/>
          <a:stretch/>
        </p:blipFill>
        <p:spPr>
          <a:xfrm>
            <a:off x="8815960" y="0"/>
            <a:ext cx="3330015" cy="68122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761981" y="1409356"/>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3" name="Shape 1"/>
          <p:cNvSpPr/>
          <p:nvPr/>
        </p:nvSpPr>
        <p:spPr>
          <a:xfrm>
            <a:off x="761981" y="261614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4" name="Shape 2"/>
          <p:cNvSpPr/>
          <p:nvPr/>
        </p:nvSpPr>
        <p:spPr>
          <a:xfrm>
            <a:off x="761981" y="3822927"/>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sp>
        <p:nvSpPr>
          <p:cNvPr id="5" name="Shape 3"/>
          <p:cNvSpPr/>
          <p:nvPr/>
        </p:nvSpPr>
        <p:spPr>
          <a:xfrm>
            <a:off x="761981" y="5029712"/>
            <a:ext cx="10667733" cy="1053592"/>
          </a:xfrm>
          <a:prstGeom prst="roundRect">
            <a:avLst>
              <a:gd name="adj" fmla="val 16875"/>
            </a:avLst>
          </a:prstGeom>
          <a:solidFill>
            <a:srgbClr val="000000">
              <a:alpha val="0"/>
            </a:srgbClr>
          </a:solidFill>
          <a:ln w="10160">
            <a:solidFill>
              <a:srgbClr val="0F172A">
                <a:alpha val="18000"/>
              </a:srgbClr>
            </a:solidFill>
            <a:prstDash val="solid"/>
          </a:ln>
        </p:spPr>
      </p:sp>
      <p:pic>
        <p:nvPicPr>
          <p:cNvPr id="6" name="Image 0" descr="preencoded.png"/>
          <p:cNvPicPr>
            <a:picLocks noChangeAspect="1"/>
          </p:cNvPicPr>
          <p:nvPr/>
        </p:nvPicPr>
        <p:blipFill>
          <a:blip r:embed="rId3"/>
          <a:stretch>
            <a:fillRect/>
          </a:stretch>
        </p:blipFill>
        <p:spPr>
          <a:xfrm>
            <a:off x="0" y="0"/>
            <a:ext cx="12145975" cy="76198"/>
          </a:xfrm>
          <a:prstGeom prst="rect">
            <a:avLst/>
          </a:prstGeom>
        </p:spPr>
      </p:pic>
      <p:sp>
        <p:nvSpPr>
          <p:cNvPr id="7" name="Text 4"/>
          <p:cNvSpPr/>
          <p:nvPr/>
        </p:nvSpPr>
        <p:spPr>
          <a:xfrm>
            <a:off x="761981" y="317492"/>
            <a:ext cx="10667733" cy="698483"/>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0F172A"/>
                </a:solidFill>
                <a:latin typeface="Segoe UI" pitchFamily="34" charset="0"/>
                <a:ea typeface="Segoe UI" pitchFamily="34" charset="-122"/>
                <a:cs typeface="Segoe UI" pitchFamily="34" charset="-120"/>
              </a:rPr>
              <a:t>Frequently Asked Questions
</a:t>
            </a:r>
            <a:endParaRPr lang="en-US" sz="2900" dirty="0"/>
          </a:p>
        </p:txBody>
      </p:sp>
      <p:sp>
        <p:nvSpPr>
          <p:cNvPr id="8" name="Text 5"/>
          <p:cNvSpPr/>
          <p:nvPr/>
        </p:nvSpPr>
        <p:spPr>
          <a:xfrm>
            <a:off x="1395060" y="1582854"/>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is the best soil for gardening?
</a:t>
            </a:r>
            <a:endParaRPr lang="en-US" sz="1300" dirty="0"/>
          </a:p>
        </p:txBody>
      </p:sp>
      <p:sp>
        <p:nvSpPr>
          <p:cNvPr id="9" name="Text 6"/>
          <p:cNvSpPr/>
          <p:nvPr/>
        </p:nvSpPr>
        <p:spPr>
          <a:xfrm>
            <a:off x="1395060" y="1845263"/>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The best soil for gardening is loamy soil, which is a balanced mixture of sand, silt, and clay, providing good drainage and nutrient retention.
</a:t>
            </a:r>
            <a:endParaRPr lang="en-US" sz="1100" dirty="0"/>
          </a:p>
        </p:txBody>
      </p:sp>
      <p:sp>
        <p:nvSpPr>
          <p:cNvPr id="10" name="Text 7"/>
          <p:cNvSpPr/>
          <p:nvPr/>
        </p:nvSpPr>
        <p:spPr>
          <a:xfrm>
            <a:off x="1395060" y="2789639"/>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do soil profiles vary regionally?
</a:t>
            </a:r>
            <a:endParaRPr lang="en-US" sz="1300" dirty="0"/>
          </a:p>
        </p:txBody>
      </p:sp>
      <p:sp>
        <p:nvSpPr>
          <p:cNvPr id="11" name="Text 8"/>
          <p:cNvSpPr/>
          <p:nvPr/>
        </p:nvSpPr>
        <p:spPr>
          <a:xfrm>
            <a:off x="1395060" y="3052048"/>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Soil profiles vary regionally due to differences in climate, vegetation, and parent material, leading to distinct layers and characteristics in different areas.
</a:t>
            </a:r>
            <a:endParaRPr lang="en-US" sz="1100" dirty="0"/>
          </a:p>
        </p:txBody>
      </p:sp>
      <p:sp>
        <p:nvSpPr>
          <p:cNvPr id="12" name="Text 9"/>
          <p:cNvSpPr/>
          <p:nvPr/>
        </p:nvSpPr>
        <p:spPr>
          <a:xfrm>
            <a:off x="1395060" y="3996435"/>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What tests can assess soil health?
</a:t>
            </a:r>
            <a:endParaRPr lang="en-US" sz="1300" dirty="0"/>
          </a:p>
        </p:txBody>
      </p:sp>
      <p:sp>
        <p:nvSpPr>
          <p:cNvPr id="13" name="Text 10"/>
          <p:cNvSpPr/>
          <p:nvPr/>
        </p:nvSpPr>
        <p:spPr>
          <a:xfrm>
            <a:off x="1395060" y="4258834"/>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Soil health can be assessed through tests for pH, nutrient levels, organic matter content, and microbial activity, which help determine its fertility and structure.
</a:t>
            </a:r>
            <a:endParaRPr lang="en-US" sz="1100" dirty="0"/>
          </a:p>
        </p:txBody>
      </p:sp>
      <p:sp>
        <p:nvSpPr>
          <p:cNvPr id="14" name="Text 11"/>
          <p:cNvSpPr/>
          <p:nvPr/>
        </p:nvSpPr>
        <p:spPr>
          <a:xfrm>
            <a:off x="1395060" y="5203220"/>
            <a:ext cx="9839238" cy="218755"/>
          </a:xfrm>
          <a:prstGeom prst="rect">
            <a:avLst/>
          </a:prstGeom>
          <a:noFill/>
          <a:ln/>
        </p:spPr>
        <p:txBody>
          <a:bodyPr wrap="square" lIns="1016" tIns="1016" rIns="1016" bIns="1016" rtlCol="0" anchor="t"/>
          <a:lstStyle/>
          <a:p>
            <a:pPr marL="0" indent="0">
              <a:lnSpc>
                <a:spcPct val="123126"/>
              </a:lnSpc>
              <a:buNone/>
            </a:pPr>
            <a:r>
              <a:rPr lang="en-US" sz="1300" b="1" dirty="0">
                <a:solidFill>
                  <a:srgbClr val="0F172A"/>
                </a:solidFill>
                <a:latin typeface="Segoe UI" pitchFamily="34" charset="0"/>
                <a:ea typeface="Segoe UI" pitchFamily="34" charset="-122"/>
                <a:cs typeface="Segoe UI" pitchFamily="34" charset="-120"/>
              </a:rPr>
              <a:t>How does erosion affect soil profile?
</a:t>
            </a:r>
            <a:endParaRPr lang="en-US" sz="1300" dirty="0"/>
          </a:p>
        </p:txBody>
      </p:sp>
      <p:sp>
        <p:nvSpPr>
          <p:cNvPr id="15" name="Text 12"/>
          <p:cNvSpPr/>
          <p:nvPr/>
        </p:nvSpPr>
        <p:spPr>
          <a:xfrm>
            <a:off x="1395060" y="5465629"/>
            <a:ext cx="9839238" cy="444177"/>
          </a:xfrm>
          <a:prstGeom prst="rect">
            <a:avLst/>
          </a:prstGeom>
          <a:noFill/>
          <a:ln/>
        </p:spPr>
        <p:txBody>
          <a:bodyPr wrap="square" lIns="1016" tIns="1016" rIns="1016" bIns="1016" rtlCol="0" anchor="t"/>
          <a:lstStyle/>
          <a:p>
            <a:pPr marL="0" indent="0">
              <a:lnSpc>
                <a:spcPct val="145802"/>
              </a:lnSpc>
              <a:buNone/>
            </a:pPr>
            <a:r>
              <a:rPr lang="en-US" sz="1100" dirty="0">
                <a:solidFill>
                  <a:srgbClr val="64748B"/>
                </a:solidFill>
                <a:latin typeface="Segoe UI" pitchFamily="34" charset="0"/>
                <a:ea typeface="Segoe UI" pitchFamily="34" charset="-122"/>
                <a:cs typeface="Segoe UI" pitchFamily="34" charset="-120"/>
              </a:rPr>
              <a:t>Erosion can strip away the topsoil layer, reducing soil fertility and altering the soil profile, which can negatively impact plant growth and ecosystem health.
</a:t>
            </a:r>
            <a:endParaRPr lang="en-US" sz="1100" dirty="0"/>
          </a:p>
        </p:txBody>
      </p:sp>
      <p:sp>
        <p:nvSpPr>
          <p:cNvPr id="16" name="Shape 13"/>
          <p:cNvSpPr/>
          <p:nvPr/>
        </p:nvSpPr>
        <p:spPr>
          <a:xfrm>
            <a:off x="947238" y="1598098"/>
            <a:ext cx="284473" cy="284476"/>
          </a:xfrm>
          <a:prstGeom prst="ellipse">
            <a:avLst/>
          </a:prstGeom>
          <a:solidFill>
            <a:srgbClr val="4F46E5"/>
          </a:solidFill>
          <a:ln/>
        </p:spPr>
      </p:sp>
      <p:sp>
        <p:nvSpPr>
          <p:cNvPr id="17" name="Text 14"/>
          <p:cNvSpPr/>
          <p:nvPr/>
        </p:nvSpPr>
        <p:spPr>
          <a:xfrm>
            <a:off x="947238" y="159809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18" name="Shape 15"/>
          <p:cNvSpPr/>
          <p:nvPr/>
        </p:nvSpPr>
        <p:spPr>
          <a:xfrm>
            <a:off x="947238" y="2804883"/>
            <a:ext cx="284473" cy="284476"/>
          </a:xfrm>
          <a:prstGeom prst="ellipse">
            <a:avLst/>
          </a:prstGeom>
          <a:solidFill>
            <a:srgbClr val="4F46E5"/>
          </a:solidFill>
          <a:ln/>
        </p:spPr>
      </p:sp>
      <p:sp>
        <p:nvSpPr>
          <p:cNvPr id="19" name="Text 16"/>
          <p:cNvSpPr/>
          <p:nvPr/>
        </p:nvSpPr>
        <p:spPr>
          <a:xfrm>
            <a:off x="947238" y="280488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0" name="Shape 17"/>
          <p:cNvSpPr/>
          <p:nvPr/>
        </p:nvSpPr>
        <p:spPr>
          <a:xfrm>
            <a:off x="947238" y="4011668"/>
            <a:ext cx="284473" cy="284476"/>
          </a:xfrm>
          <a:prstGeom prst="ellipse">
            <a:avLst/>
          </a:prstGeom>
          <a:solidFill>
            <a:srgbClr val="4F46E5"/>
          </a:solidFill>
          <a:ln/>
        </p:spPr>
      </p:sp>
      <p:sp>
        <p:nvSpPr>
          <p:cNvPr id="21" name="Text 18"/>
          <p:cNvSpPr/>
          <p:nvPr/>
        </p:nvSpPr>
        <p:spPr>
          <a:xfrm>
            <a:off x="947238" y="4011668"/>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
        <p:nvSpPr>
          <p:cNvPr id="22" name="Shape 19"/>
          <p:cNvSpPr/>
          <p:nvPr/>
        </p:nvSpPr>
        <p:spPr>
          <a:xfrm>
            <a:off x="947238" y="5218453"/>
            <a:ext cx="284473" cy="284476"/>
          </a:xfrm>
          <a:prstGeom prst="ellipse">
            <a:avLst/>
          </a:prstGeom>
          <a:solidFill>
            <a:srgbClr val="4F46E5"/>
          </a:solidFill>
          <a:ln/>
        </p:spPr>
      </p:sp>
      <p:sp>
        <p:nvSpPr>
          <p:cNvPr id="23" name="Text 20"/>
          <p:cNvSpPr/>
          <p:nvPr/>
        </p:nvSpPr>
        <p:spPr>
          <a:xfrm>
            <a:off x="947238" y="5218453"/>
            <a:ext cx="284473" cy="284476"/>
          </a:xfrm>
          <a:prstGeom prst="rect">
            <a:avLst/>
          </a:prstGeom>
          <a:solidFill>
            <a:srgbClr val="4F46E5"/>
          </a:solidFill>
          <a:ln/>
        </p:spPr>
        <p:txBody>
          <a:bodyPr wrap="square" lIns="0" tIns="0" rIns="0" bIns="0" rtlCol="0" anchor="t"/>
          <a:lstStyle/>
          <a:p>
            <a:pPr marL="0" indent="0" algn="ctr">
              <a:lnSpc>
                <a:spcPct val="200000"/>
              </a:lnSpc>
              <a:buNone/>
            </a:pPr>
            <a:r>
              <a:rPr lang="en-US" sz="1200" b="1" dirty="0">
                <a:solidFill>
                  <a:srgbClr val="FFFFFF"/>
                </a:solidFill>
                <a:latin typeface="Calibri" pitchFamily="34" charset="0"/>
                <a:ea typeface="Calibri" pitchFamily="34" charset="-122"/>
                <a:cs typeface="Calibri" pitchFamily="34" charset="-120"/>
              </a:rPr>
              <a:t>?
</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8889778" y="-1269968"/>
            <a:ext cx="3256197" cy="4444889"/>
          </a:xfrm>
          <a:prstGeom prst="rect">
            <a:avLst/>
          </a:prstGeom>
        </p:spPr>
      </p:pic>
      <p:sp>
        <p:nvSpPr>
          <p:cNvPr id="3" name="Shape 0"/>
          <p:cNvSpPr/>
          <p:nvPr/>
        </p:nvSpPr>
        <p:spPr>
          <a:xfrm>
            <a:off x="10387706" y="6553036"/>
            <a:ext cx="1727792" cy="228594"/>
          </a:xfrm>
          <a:prstGeom prst="rect">
            <a:avLst/>
          </a:prstGeom>
          <a:solidFill>
            <a:srgbClr val="000000">
              <a:alpha val="60000"/>
            </a:srgbClr>
          </a:solidFill>
          <a:ln/>
        </p:spPr>
      </p:sp>
      <p:pic>
        <p:nvPicPr>
          <p:cNvPr id="4" name="Image 1" descr="preencoded.png"/>
          <p:cNvPicPr>
            <a:picLocks noChangeAspect="1"/>
          </p:cNvPicPr>
          <p:nvPr/>
        </p:nvPicPr>
        <p:blipFill>
          <a:blip r:embed="rId4"/>
          <a:stretch>
            <a:fillRect/>
          </a:stretch>
        </p:blipFill>
        <p:spPr>
          <a:xfrm>
            <a:off x="10667733" y="5333867"/>
            <a:ext cx="1396965" cy="1396965"/>
          </a:xfrm>
          <a:prstGeom prst="rect">
            <a:avLst/>
          </a:prstGeom>
        </p:spPr>
      </p:pic>
      <p:pic>
        <p:nvPicPr>
          <p:cNvPr id="5" name="Image 2" descr="preencoded.png"/>
          <p:cNvPicPr>
            <a:picLocks noChangeAspect="1"/>
          </p:cNvPicPr>
          <p:nvPr/>
        </p:nvPicPr>
        <p:blipFill>
          <a:blip r:embed="rId5"/>
          <a:stretch>
            <a:fillRect/>
          </a:stretch>
        </p:blipFill>
        <p:spPr>
          <a:xfrm>
            <a:off x="0" y="1269968"/>
            <a:ext cx="63498" cy="4444889"/>
          </a:xfrm>
          <a:prstGeom prst="rect">
            <a:avLst/>
          </a:prstGeom>
        </p:spPr>
      </p:pic>
      <p:pic>
        <p:nvPicPr>
          <p:cNvPr id="6" name="Image 3" descr="preencoded.png"/>
          <p:cNvPicPr>
            <a:picLocks noChangeAspect="1"/>
          </p:cNvPicPr>
          <p:nvPr/>
        </p:nvPicPr>
        <p:blipFill>
          <a:blip r:embed="rId6"/>
          <a:stretch>
            <a:fillRect/>
          </a:stretch>
        </p:blipFill>
        <p:spPr>
          <a:xfrm>
            <a:off x="10413740" y="6286343"/>
            <a:ext cx="1269968" cy="431789"/>
          </a:xfrm>
          <a:prstGeom prst="rect">
            <a:avLst/>
          </a:prstGeom>
        </p:spPr>
      </p:pic>
      <p:pic>
        <p:nvPicPr>
          <p:cNvPr id="7" name="Image 4" descr="preencoded.png"/>
          <p:cNvPicPr>
            <a:picLocks noChangeAspect="1"/>
          </p:cNvPicPr>
          <p:nvPr/>
        </p:nvPicPr>
        <p:blipFill>
          <a:blip r:embed="rId7"/>
          <a:stretch>
            <a:fillRect/>
          </a:stretch>
        </p:blipFill>
        <p:spPr>
          <a:xfrm>
            <a:off x="0" y="0"/>
            <a:ext cx="12145975" cy="76198"/>
          </a:xfrm>
          <a:prstGeom prst="rect">
            <a:avLst/>
          </a:prstGeom>
        </p:spPr>
      </p:pic>
      <p:sp>
        <p:nvSpPr>
          <p:cNvPr id="8" name="Text 1"/>
          <p:cNvSpPr/>
          <p:nvPr/>
        </p:nvSpPr>
        <p:spPr>
          <a:xfrm>
            <a:off x="599425" y="2633916"/>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Advancements in Soil Mapping
</a:t>
            </a:r>
            <a:endParaRPr lang="en-US" sz="1400" dirty="0"/>
          </a:p>
        </p:txBody>
      </p:sp>
      <p:sp>
        <p:nvSpPr>
          <p:cNvPr id="9" name="Text 2"/>
          <p:cNvSpPr/>
          <p:nvPr/>
        </p:nvSpPr>
        <p:spPr>
          <a:xfrm>
            <a:off x="599425" y="2938708"/>
            <a:ext cx="3552101" cy="773411"/>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Drones and sensors enhance soil mapping accuracy by 40% in agricultural fields.
</a:t>
            </a:r>
            <a:endParaRPr lang="en-US" sz="1300" dirty="0"/>
          </a:p>
        </p:txBody>
      </p:sp>
      <p:sp>
        <p:nvSpPr>
          <p:cNvPr id="10" name="Text 3"/>
          <p:cNvSpPr/>
          <p:nvPr/>
        </p:nvSpPr>
        <p:spPr>
          <a:xfrm>
            <a:off x="4771270" y="2633916"/>
            <a:ext cx="3552101"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AI in Soil Analysis
</a:t>
            </a:r>
            <a:endParaRPr lang="en-US" sz="1400" dirty="0"/>
          </a:p>
        </p:txBody>
      </p:sp>
      <p:sp>
        <p:nvSpPr>
          <p:cNvPr id="11" name="Text 4"/>
          <p:cNvSpPr/>
          <p:nvPr/>
        </p:nvSpPr>
        <p:spPr>
          <a:xfrm>
            <a:off x="4771270" y="2938708"/>
            <a:ext cx="3552101" cy="515613"/>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AI algorithms predict soil health trends, improving crop yields by 20% annually.
</a:t>
            </a:r>
            <a:endParaRPr lang="en-US" sz="1300" dirty="0"/>
          </a:p>
        </p:txBody>
      </p:sp>
      <p:sp>
        <p:nvSpPr>
          <p:cNvPr id="12" name="Text 5"/>
          <p:cNvSpPr/>
          <p:nvPr/>
        </p:nvSpPr>
        <p:spPr>
          <a:xfrm>
            <a:off x="599425" y="4540144"/>
            <a:ext cx="7723947" cy="253988"/>
          </a:xfrm>
          <a:prstGeom prst="rect">
            <a:avLst/>
          </a:prstGeom>
          <a:noFill/>
          <a:ln/>
        </p:spPr>
        <p:txBody>
          <a:bodyPr wrap="square" lIns="1016" tIns="1016" rIns="1016" bIns="1016" rtlCol="0" anchor="t"/>
          <a:lstStyle/>
          <a:p>
            <a:pPr marL="0" indent="0">
              <a:lnSpc>
                <a:spcPct val="125000"/>
              </a:lnSpc>
              <a:buNone/>
            </a:pPr>
            <a:r>
              <a:rPr lang="en-US" sz="1400" b="1" dirty="0">
                <a:solidFill>
                  <a:srgbClr val="0F172A"/>
                </a:solidFill>
                <a:latin typeface="Segoe UI" pitchFamily="34" charset="0"/>
                <a:ea typeface="Segoe UI" pitchFamily="34" charset="-122"/>
                <a:cs typeface="Segoe UI" pitchFamily="34" charset="-120"/>
              </a:rPr>
              <a:t>Sustainable Practices Focus
</a:t>
            </a:r>
            <a:endParaRPr lang="en-US" sz="1400" dirty="0"/>
          </a:p>
        </p:txBody>
      </p:sp>
      <p:sp>
        <p:nvSpPr>
          <p:cNvPr id="13" name="Text 6"/>
          <p:cNvSpPr/>
          <p:nvPr/>
        </p:nvSpPr>
        <p:spPr>
          <a:xfrm>
            <a:off x="599425" y="4844936"/>
            <a:ext cx="7723947" cy="257798"/>
          </a:xfrm>
          <a:prstGeom prst="rect">
            <a:avLst/>
          </a:prstGeom>
          <a:noFill/>
          <a:ln/>
        </p:spPr>
        <p:txBody>
          <a:bodyPr wrap="square" lIns="1016" tIns="1016" rIns="1016" bIns="1016" rtlCol="0" anchor="t"/>
          <a:lstStyle/>
          <a:p>
            <a:pPr marL="0" indent="0">
              <a:lnSpc>
                <a:spcPct val="145000"/>
              </a:lnSpc>
              <a:buNone/>
            </a:pPr>
            <a:r>
              <a:rPr lang="en-US" sz="1300" dirty="0">
                <a:solidFill>
                  <a:srgbClr val="64748B"/>
                </a:solidFill>
                <a:latin typeface="Segoe UI" pitchFamily="34" charset="0"/>
                <a:ea typeface="Segoe UI" pitchFamily="34" charset="-122"/>
                <a:cs typeface="Segoe UI" pitchFamily="34" charset="-120"/>
              </a:rPr>
              <a:t>Integrating cover crops boosts soil organic matter, enhancing fertility sustainably.
</a:t>
            </a:r>
            <a:endParaRPr lang="en-US" sz="1300" dirty="0"/>
          </a:p>
        </p:txBody>
      </p:sp>
      <p:sp>
        <p:nvSpPr>
          <p:cNvPr id="14" name="Text 7"/>
          <p:cNvSpPr/>
          <p:nvPr/>
        </p:nvSpPr>
        <p:spPr>
          <a:xfrm>
            <a:off x="10463904" y="6578443"/>
            <a:ext cx="1575396" cy="177790"/>
          </a:xfrm>
          <a:prstGeom prst="rect">
            <a:avLst/>
          </a:prstGeom>
          <a:noFill/>
          <a:ln/>
        </p:spPr>
        <p:txBody>
          <a:bodyPr wrap="square" lIns="1016" tIns="1016" rIns="1016" bIns="1016" rtlCol="0" anchor="t"/>
          <a:lstStyle/>
          <a:p>
            <a:pPr marL="0" indent="0">
              <a:lnSpc>
                <a:spcPct val="140000"/>
              </a:lnSpc>
              <a:buNone/>
            </a:pPr>
            <a:r>
              <a:rPr lang="en-US" sz="900" dirty="0">
                <a:solidFill>
                  <a:srgbClr val="FFFFFF"/>
                </a:solidFill>
                <a:latin typeface="Segoe UI" pitchFamily="34" charset="0"/>
                <a:ea typeface="Segoe UI" pitchFamily="34" charset="-122"/>
                <a:cs typeface="Segoe UI" pitchFamily="34" charset="-120"/>
              </a:rPr>
              <a:t>Photo by Dylan de Jonge
</a:t>
            </a:r>
            <a:endParaRPr lang="en-US" sz="900" dirty="0"/>
          </a:p>
        </p:txBody>
      </p:sp>
      <p:sp>
        <p:nvSpPr>
          <p:cNvPr id="15" name="Text 8"/>
          <p:cNvSpPr/>
          <p:nvPr/>
        </p:nvSpPr>
        <p:spPr>
          <a:xfrm>
            <a:off x="380990" y="1582386"/>
            <a:ext cx="8140496" cy="396230"/>
          </a:xfrm>
          <a:prstGeom prst="rect">
            <a:avLst/>
          </a:prstGeom>
          <a:noFill/>
          <a:ln/>
        </p:spPr>
        <p:txBody>
          <a:bodyPr wrap="square" lIns="1016" tIns="1016" rIns="1016" bIns="1016" rtlCol="0" anchor="t"/>
          <a:lstStyle/>
          <a:p>
            <a:pPr marL="0" indent="0">
              <a:lnSpc>
                <a:spcPct val="120000"/>
              </a:lnSpc>
              <a:buNone/>
            </a:pPr>
            <a:r>
              <a:rPr lang="en-US" sz="2300" b="1" dirty="0">
                <a:solidFill>
                  <a:srgbClr val="0F172A"/>
                </a:solidFill>
                <a:latin typeface="Segoe UI" pitchFamily="34" charset="0"/>
                <a:ea typeface="Segoe UI" pitchFamily="34" charset="-122"/>
                <a:cs typeface="Segoe UI" pitchFamily="34" charset="-120"/>
              </a:rPr>
              <a:t>Future of Soil Management
</a:t>
            </a:r>
            <a:endParaRPr lang="en-US" sz="2300" dirty="0"/>
          </a:p>
        </p:txBody>
      </p:sp>
      <p:pic>
        <p:nvPicPr>
          <p:cNvPr id="16" name="Image 5"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89265" y="2318971"/>
            <a:ext cx="228594" cy="228594"/>
          </a:xfrm>
          <a:prstGeom prst="rect">
            <a:avLst/>
          </a:prstGeom>
        </p:spPr>
      </p:pic>
      <p:pic>
        <p:nvPicPr>
          <p:cNvPr id="17" name="Image 6" descr="preencoded.png"/>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4761110" y="2318971"/>
            <a:ext cx="228594" cy="228594"/>
          </a:xfrm>
          <a:prstGeom prst="rect">
            <a:avLst/>
          </a:prstGeom>
        </p:spPr>
      </p:pic>
      <p:pic>
        <p:nvPicPr>
          <p:cNvPr id="18" name="Image 7" descr="preencoded.png"/>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89265" y="4225189"/>
            <a:ext cx="228594" cy="228594"/>
          </a:xfrm>
          <a:prstGeom prst="rect">
            <a:avLst/>
          </a:prstGeom>
        </p:spPr>
      </p:pic>
      <p:pic>
        <p:nvPicPr>
          <p:cNvPr id="19" name="Image 8" descr="preencoded.png"/>
          <p:cNvPicPr>
            <a:picLocks noChangeAspect="1"/>
          </p:cNvPicPr>
          <p:nvPr/>
        </p:nvPicPr>
        <p:blipFill>
          <a:blip r:embed="rId14"/>
          <a:srcRect/>
          <a:stretch/>
        </p:blipFill>
        <p:spPr>
          <a:xfrm>
            <a:off x="8775480" y="0"/>
            <a:ext cx="3370495" cy="681228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4419490"/>
            <a:ext cx="3162221" cy="2392790"/>
          </a:xfrm>
          <a:prstGeom prst="rect">
            <a:avLst/>
          </a:prstGeom>
        </p:spPr>
      </p:pic>
      <p:sp>
        <p:nvSpPr>
          <p:cNvPr id="3" name="Shape 0"/>
          <p:cNvSpPr/>
          <p:nvPr/>
        </p:nvSpPr>
        <p:spPr>
          <a:xfrm>
            <a:off x="1817642" y="2930289"/>
            <a:ext cx="8556411" cy="2522472"/>
          </a:xfrm>
          <a:prstGeom prst="roundRect">
            <a:avLst>
              <a:gd name="adj" fmla="val 8055"/>
            </a:avLst>
          </a:prstGeom>
          <a:solidFill>
            <a:srgbClr val="4F46E5">
              <a:alpha val="7000"/>
            </a:srgbClr>
          </a:solidFill>
          <a:ln/>
        </p:spPr>
      </p:sp>
      <p:pic>
        <p:nvPicPr>
          <p:cNvPr id="4" name="Image 1" descr="preencoded.png"/>
          <p:cNvPicPr>
            <a:picLocks noChangeAspect="1"/>
          </p:cNvPicPr>
          <p:nvPr/>
        </p:nvPicPr>
        <p:blipFill>
          <a:blip r:embed="rId4"/>
          <a:stretch>
            <a:fillRect/>
          </a:stretch>
        </p:blipFill>
        <p:spPr>
          <a:xfrm>
            <a:off x="10286743" y="2539937"/>
            <a:ext cx="1269968" cy="1777956"/>
          </a:xfrm>
          <a:prstGeom prst="rect">
            <a:avLst/>
          </a:prstGeom>
        </p:spPr>
      </p:pic>
      <p:pic>
        <p:nvPicPr>
          <p:cNvPr id="5" name="Image 2" descr="preencoded.png"/>
          <p:cNvPicPr>
            <a:picLocks noChangeAspect="1"/>
          </p:cNvPicPr>
          <p:nvPr/>
        </p:nvPicPr>
        <p:blipFill>
          <a:blip r:embed="rId5"/>
          <a:stretch>
            <a:fillRect/>
          </a:stretch>
        </p:blipFill>
        <p:spPr>
          <a:xfrm>
            <a:off x="634984" y="2539937"/>
            <a:ext cx="1269968" cy="1777956"/>
          </a:xfrm>
          <a:prstGeom prst="rect">
            <a:avLst/>
          </a:prstGeom>
        </p:spPr>
      </p:pic>
      <p:pic>
        <p:nvPicPr>
          <p:cNvPr id="6"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553436" y="4978276"/>
            <a:ext cx="1269968" cy="1269968"/>
          </a:xfrm>
          <a:prstGeom prst="rect">
            <a:avLst/>
          </a:prstGeom>
        </p:spPr>
      </p:pic>
      <p:pic>
        <p:nvPicPr>
          <p:cNvPr id="7" name="Image 4" descr="preencoded.png"/>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22284" y="914377"/>
            <a:ext cx="1015975" cy="1015975"/>
          </a:xfrm>
          <a:prstGeom prst="rect">
            <a:avLst/>
          </a:prstGeom>
        </p:spPr>
      </p:pic>
      <p:pic>
        <p:nvPicPr>
          <p:cNvPr id="8" name="Image 5" descr="preencoded.png"/>
          <p:cNvPicPr>
            <a:picLocks noChangeAspect="1"/>
          </p:cNvPicPr>
          <p:nvPr/>
        </p:nvPicPr>
        <p:blipFill>
          <a:blip r:embed="rId10"/>
          <a:stretch>
            <a:fillRect/>
          </a:stretch>
        </p:blipFill>
        <p:spPr>
          <a:xfrm>
            <a:off x="5168771" y="355591"/>
            <a:ext cx="1727157" cy="761981"/>
          </a:xfrm>
          <a:prstGeom prst="rect">
            <a:avLst/>
          </a:prstGeom>
        </p:spPr>
      </p:pic>
      <p:pic>
        <p:nvPicPr>
          <p:cNvPr id="9" name="Image 6" descr="preencoded.png"/>
          <p:cNvPicPr>
            <a:picLocks noChangeAspect="1"/>
          </p:cNvPicPr>
          <p:nvPr/>
        </p:nvPicPr>
        <p:blipFill>
          <a:blip r:embed="rId11"/>
          <a:stretch>
            <a:fillRect/>
          </a:stretch>
        </p:blipFill>
        <p:spPr>
          <a:xfrm>
            <a:off x="0" y="6756231"/>
            <a:ext cx="12145975" cy="56049"/>
          </a:xfrm>
          <a:prstGeom prst="rect">
            <a:avLst/>
          </a:prstGeom>
        </p:spPr>
      </p:pic>
      <p:pic>
        <p:nvPicPr>
          <p:cNvPr id="10" name="Image 7" descr="preencoded.png"/>
          <p:cNvPicPr>
            <a:picLocks noChangeAspect="1"/>
          </p:cNvPicPr>
          <p:nvPr/>
        </p:nvPicPr>
        <p:blipFill>
          <a:blip r:embed="rId12"/>
          <a:stretch>
            <a:fillRect/>
          </a:stretch>
        </p:blipFill>
        <p:spPr>
          <a:xfrm>
            <a:off x="0" y="0"/>
            <a:ext cx="12145975" cy="101597"/>
          </a:xfrm>
          <a:prstGeom prst="rect">
            <a:avLst/>
          </a:prstGeom>
        </p:spPr>
      </p:pic>
      <p:sp>
        <p:nvSpPr>
          <p:cNvPr id="11" name="Shape 1"/>
          <p:cNvSpPr/>
          <p:nvPr/>
        </p:nvSpPr>
        <p:spPr>
          <a:xfrm>
            <a:off x="6019650" y="2171646"/>
            <a:ext cx="711182" cy="63498"/>
          </a:xfrm>
          <a:prstGeom prst="rect">
            <a:avLst/>
          </a:prstGeom>
          <a:solidFill>
            <a:srgbClr val="4F46E5"/>
          </a:solidFill>
          <a:ln/>
        </p:spPr>
      </p:sp>
      <p:sp>
        <p:nvSpPr>
          <p:cNvPr id="12" name="Text 2"/>
          <p:cNvSpPr/>
          <p:nvPr/>
        </p:nvSpPr>
        <p:spPr>
          <a:xfrm>
            <a:off x="4787939" y="2039883"/>
            <a:ext cx="2615817" cy="395754"/>
          </a:xfrm>
          <a:prstGeom prst="rect">
            <a:avLst/>
          </a:prstGeom>
          <a:noFill/>
          <a:ln/>
        </p:spPr>
        <p:txBody>
          <a:bodyPr wrap="square" lIns="1016" tIns="1016" rIns="1016" bIns="1016" rtlCol="0" anchor="t"/>
          <a:lstStyle/>
          <a:p>
            <a:pPr marL="0" indent="0" algn="ctr">
              <a:lnSpc>
                <a:spcPct val="119893"/>
              </a:lnSpc>
              <a:buNone/>
            </a:pPr>
            <a:r>
              <a:rPr lang="en-US" sz="2300" b="1" dirty="0">
                <a:solidFill>
                  <a:srgbClr val="0F172A"/>
                </a:solidFill>
                <a:latin typeface="Segoe UI" pitchFamily="34" charset="0"/>
                <a:ea typeface="Segoe UI" pitchFamily="34" charset="-122"/>
                <a:cs typeface="Segoe UI" pitchFamily="34" charset="-120"/>
              </a:rPr>
              <a:t>Key Takeaways
</a:t>
            </a:r>
            <a:endParaRPr lang="en-US" sz="2300" dirty="0"/>
          </a:p>
        </p:txBody>
      </p:sp>
      <p:sp>
        <p:nvSpPr>
          <p:cNvPr id="13" name="Text 3"/>
          <p:cNvSpPr/>
          <p:nvPr/>
        </p:nvSpPr>
        <p:spPr>
          <a:xfrm>
            <a:off x="2242288" y="3238100"/>
            <a:ext cx="7757919" cy="1906857"/>
          </a:xfrm>
          <a:prstGeom prst="rect">
            <a:avLst/>
          </a:prstGeom>
          <a:noFill/>
          <a:ln/>
        </p:spPr>
        <p:txBody>
          <a:bodyPr wrap="square" lIns="1016" tIns="1016" rIns="1016" bIns="1016" rtlCol="0" anchor="t"/>
          <a:lstStyle/>
          <a:p>
            <a:pPr marL="0" indent="0" algn="l">
              <a:lnSpc>
                <a:spcPct val="166829"/>
              </a:lnSpc>
              <a:buNone/>
            </a:pPr>
            <a:r>
              <a:rPr lang="en-US" sz="1400" dirty="0">
                <a:solidFill>
                  <a:srgbClr val="64748B"/>
                </a:solidFill>
                <a:latin typeface="Segoe UI" pitchFamily="34" charset="0"/>
                <a:ea typeface="Segoe UI" pitchFamily="34" charset="-122"/>
                <a:cs typeface="Segoe UI" pitchFamily="34" charset="-120"/>
              </a:rPr>
              <a:t>This presentation highlighted the importance of soil profiles in understanding ecosystem health, agricultural productivity, and environmental sustainability. Key factors include soil composition, moisture retention, and nutrient availability. Moving forward, integrating soil profile analysis into land management practices can enhance crop yields and promote sustainable development. Emphasizing education on soil health will empower communities to make informed decisions.
</a:t>
            </a:r>
            <a:endParaRPr lang="en-US" sz="1400" dirty="0"/>
          </a:p>
        </p:txBody>
      </p:sp>
      <p:sp>
        <p:nvSpPr>
          <p:cNvPr id="14" name="Shape 4"/>
          <p:cNvSpPr/>
          <p:nvPr/>
        </p:nvSpPr>
        <p:spPr>
          <a:xfrm>
            <a:off x="5787880" y="2655495"/>
            <a:ext cx="615776" cy="54929"/>
          </a:xfrm>
          <a:prstGeom prst="ellipse">
            <a:avLst/>
          </a:prstGeom>
          <a:solidFill>
            <a:srgbClr val="4F46E5"/>
          </a:solidFill>
          <a:ln/>
        </p:spPr>
      </p:sp>
    </p:spTree>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3</TotalTime>
  <Words>938</Words>
  <Application>Microsoft Office PowerPoint</Application>
  <PresentationFormat>Widescreen</PresentationFormat>
  <Paragraphs>104</Paragraphs>
  <Slides>13</Slides>
  <Notes>13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Calibri</vt:lpstr>
      <vt:lpstr>Gill Sans MT</vt:lpstr>
      <vt:lpstr>Segoe UI</vt:lpstr>
      <vt:lpstr>Gallery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2</cp:revision>
  <dcterms:created xsi:type="dcterms:W3CDTF">2026-09-07T10:25:41Z</dcterms:created>
  <dcterms:modified xsi:type="dcterms:W3CDTF">2026-09-07T10:31:37Z</dcterms:modified>
</cp:coreProperties>
</file>