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70" r:id="rId14"/>
    <p:sldId id="271" r:id="rId15"/>
    <p:sldId id="269" r:id="rId16"/>
    <p:sldId id="272"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56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8/29/2026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8/29/2026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8/29/2026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8/29/2026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8/29/2026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8/29/2026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8/29/2026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8/29/2026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8/29/2026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79418" y="1655679"/>
            <a:ext cx="7112000" cy="3785652"/>
          </a:xfrm>
          <a:prstGeom prst="rect">
            <a:avLst/>
          </a:prstGeom>
        </p:spPr>
        <p:txBody>
          <a:bodyPr wrap="square">
            <a:spAutoFit/>
          </a:bodyPr>
          <a:lstStyle/>
          <a:p>
            <a:r>
              <a:rPr lang="en-US" sz="4000" dirty="0" smtClean="0">
                <a:solidFill>
                  <a:srgbClr val="00B0F0"/>
                </a:solidFill>
              </a:rPr>
              <a:t>Presented by </a:t>
            </a:r>
            <a:r>
              <a:rPr lang="en-US" sz="4000" dirty="0" err="1" smtClean="0">
                <a:solidFill>
                  <a:srgbClr val="00B0F0"/>
                </a:solidFill>
              </a:rPr>
              <a:t>Chinmoy</a:t>
            </a:r>
            <a:r>
              <a:rPr lang="en-US" sz="4000" dirty="0" smtClean="0">
                <a:solidFill>
                  <a:srgbClr val="00B0F0"/>
                </a:solidFill>
              </a:rPr>
              <a:t> Sarkar</a:t>
            </a:r>
          </a:p>
          <a:p>
            <a:r>
              <a:rPr lang="en-US" sz="4000" dirty="0" smtClean="0">
                <a:solidFill>
                  <a:srgbClr val="00B0F0"/>
                </a:solidFill>
              </a:rPr>
              <a:t>Department of Sociology</a:t>
            </a:r>
          </a:p>
          <a:p>
            <a:r>
              <a:rPr lang="en-US" sz="4000" dirty="0" err="1" smtClean="0">
                <a:solidFill>
                  <a:srgbClr val="00B0F0"/>
                </a:solidFill>
              </a:rPr>
              <a:t>Kalipada</a:t>
            </a:r>
            <a:r>
              <a:rPr lang="en-US" sz="4000" dirty="0" smtClean="0">
                <a:solidFill>
                  <a:srgbClr val="00B0F0"/>
                </a:solidFill>
              </a:rPr>
              <a:t> Ghosh </a:t>
            </a:r>
            <a:r>
              <a:rPr lang="en-US" sz="4000" dirty="0" err="1">
                <a:solidFill>
                  <a:srgbClr val="00B0F0"/>
                </a:solidFill>
              </a:rPr>
              <a:t>T</a:t>
            </a:r>
            <a:r>
              <a:rPr lang="en-US" sz="4000" dirty="0" err="1" smtClean="0">
                <a:solidFill>
                  <a:srgbClr val="00B0F0"/>
                </a:solidFill>
              </a:rPr>
              <a:t>arai</a:t>
            </a:r>
            <a:r>
              <a:rPr lang="en-US" sz="4000" dirty="0" smtClean="0">
                <a:solidFill>
                  <a:srgbClr val="00B0F0"/>
                </a:solidFill>
              </a:rPr>
              <a:t> </a:t>
            </a:r>
            <a:r>
              <a:rPr lang="en-US" sz="4000" dirty="0" err="1" smtClean="0">
                <a:solidFill>
                  <a:srgbClr val="00B0F0"/>
                </a:solidFill>
              </a:rPr>
              <a:t>Mahavidyalaya</a:t>
            </a:r>
            <a:endParaRPr lang="en-US" sz="4000" dirty="0" smtClean="0">
              <a:solidFill>
                <a:srgbClr val="00B0F0"/>
              </a:solidFill>
            </a:endParaRPr>
          </a:p>
          <a:p>
            <a:endParaRPr lang="en-US" sz="4000" dirty="0"/>
          </a:p>
          <a:p>
            <a:r>
              <a:rPr lang="en-US" sz="4000" dirty="0" smtClean="0">
                <a:solidFill>
                  <a:schemeClr val="accent5">
                    <a:lumMod val="40000"/>
                    <a:lumOff val="60000"/>
                  </a:schemeClr>
                </a:solidFill>
              </a:rPr>
              <a:t>Introduction </a:t>
            </a:r>
            <a:r>
              <a:rPr lang="en-US" sz="4000" dirty="0">
                <a:solidFill>
                  <a:schemeClr val="accent5">
                    <a:lumMod val="40000"/>
                    <a:lumOff val="60000"/>
                  </a:schemeClr>
                </a:solidFill>
              </a:rPr>
              <a:t>to </a:t>
            </a:r>
            <a:r>
              <a:rPr lang="en-US" sz="4000" dirty="0" smtClean="0">
                <a:solidFill>
                  <a:schemeClr val="accent5">
                    <a:lumMod val="40000"/>
                    <a:lumOff val="60000"/>
                  </a:schemeClr>
                </a:solidFill>
              </a:rPr>
              <a:t>Sociology</a:t>
            </a:r>
            <a:endParaRPr lang="en-IN" sz="4000" dirty="0">
              <a:solidFill>
                <a:schemeClr val="accent5">
                  <a:lumMod val="40000"/>
                  <a:lumOff val="60000"/>
                </a:schemeClr>
              </a:solidFill>
            </a:endParaRPr>
          </a:p>
        </p:txBody>
      </p:sp>
    </p:spTree>
    <p:extLst>
      <p:ext uri="{BB962C8B-B14F-4D97-AF65-F5344CB8AC3E}">
        <p14:creationId xmlns:p14="http://schemas.microsoft.com/office/powerpoint/2010/main" val="2329853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58983" y="482938"/>
            <a:ext cx="8275782" cy="5139869"/>
          </a:xfrm>
          <a:prstGeom prst="rect">
            <a:avLst/>
          </a:prstGeom>
        </p:spPr>
        <p:txBody>
          <a:bodyPr wrap="square">
            <a:spAutoFit/>
          </a:bodyPr>
          <a:lstStyle/>
          <a:p>
            <a:r>
              <a:rPr lang="en-US" sz="3600" dirty="0">
                <a:solidFill>
                  <a:schemeClr val="accent5">
                    <a:lumMod val="75000"/>
                  </a:schemeClr>
                </a:solidFill>
              </a:rPr>
              <a:t>Industrial Revolution and </a:t>
            </a:r>
            <a:r>
              <a:rPr lang="en-US" sz="3600" dirty="0" smtClean="0">
                <a:solidFill>
                  <a:schemeClr val="accent5">
                    <a:lumMod val="75000"/>
                  </a:schemeClr>
                </a:solidFill>
              </a:rPr>
              <a:t>Sociology</a:t>
            </a:r>
          </a:p>
          <a:p>
            <a:endParaRPr lang="en-US" sz="3600" dirty="0" smtClean="0">
              <a:solidFill>
                <a:schemeClr val="accent5">
                  <a:lumMod val="75000"/>
                </a:schemeClr>
              </a:solidFill>
            </a:endParaRPr>
          </a:p>
          <a:p>
            <a:pPr algn="just"/>
            <a:r>
              <a:rPr lang="en-US" sz="3200" dirty="0" smtClean="0">
                <a:solidFill>
                  <a:schemeClr val="accent4">
                    <a:lumMod val="60000"/>
                    <a:lumOff val="40000"/>
                  </a:schemeClr>
                </a:solidFill>
              </a:rPr>
              <a:t>The </a:t>
            </a:r>
            <a:r>
              <a:rPr lang="en-US" sz="3200" dirty="0">
                <a:solidFill>
                  <a:schemeClr val="accent4">
                    <a:lumMod val="60000"/>
                    <a:lumOff val="40000"/>
                  </a:schemeClr>
                </a:solidFill>
              </a:rPr>
              <a:t>Industrial Revolution brought significant </a:t>
            </a:r>
            <a:r>
              <a:rPr lang="en-US" sz="3200" dirty="0" err="1">
                <a:solidFill>
                  <a:schemeClr val="accent4">
                    <a:lumMod val="60000"/>
                    <a:lumOff val="40000"/>
                  </a:schemeClr>
                </a:solidFill>
              </a:rPr>
              <a:t>changes:Growth</a:t>
            </a:r>
            <a:r>
              <a:rPr lang="en-US" sz="3200" dirty="0">
                <a:solidFill>
                  <a:schemeClr val="accent4">
                    <a:lumMod val="60000"/>
                    <a:lumOff val="40000"/>
                  </a:schemeClr>
                </a:solidFill>
              </a:rPr>
              <a:t> of factories and </a:t>
            </a:r>
            <a:r>
              <a:rPr lang="en-US" sz="3200" dirty="0" err="1">
                <a:solidFill>
                  <a:schemeClr val="accent4">
                    <a:lumMod val="60000"/>
                    <a:lumOff val="40000"/>
                  </a:schemeClr>
                </a:solidFill>
              </a:rPr>
              <a:t>industriesRapid</a:t>
            </a:r>
            <a:r>
              <a:rPr lang="en-US" sz="3200" dirty="0">
                <a:solidFill>
                  <a:schemeClr val="accent4">
                    <a:lumMod val="60000"/>
                    <a:lumOff val="40000"/>
                  </a:schemeClr>
                </a:solidFill>
              </a:rPr>
              <a:t> </a:t>
            </a:r>
            <a:r>
              <a:rPr lang="en-US" sz="3200" dirty="0" err="1">
                <a:solidFill>
                  <a:schemeClr val="accent4">
                    <a:lumMod val="60000"/>
                    <a:lumOff val="40000"/>
                  </a:schemeClr>
                </a:solidFill>
              </a:rPr>
              <a:t>urbanizationMigration</a:t>
            </a:r>
            <a:r>
              <a:rPr lang="en-US" sz="3200" dirty="0">
                <a:solidFill>
                  <a:schemeClr val="accent4">
                    <a:lumMod val="60000"/>
                    <a:lumOff val="40000"/>
                  </a:schemeClr>
                </a:solidFill>
              </a:rPr>
              <a:t> from rural to urban </a:t>
            </a:r>
            <a:r>
              <a:rPr lang="en-US" sz="3200" dirty="0" err="1">
                <a:solidFill>
                  <a:schemeClr val="accent4">
                    <a:lumMod val="60000"/>
                    <a:lumOff val="40000"/>
                  </a:schemeClr>
                </a:solidFill>
              </a:rPr>
              <a:t>areasEmergence</a:t>
            </a:r>
            <a:r>
              <a:rPr lang="en-US" sz="3200" dirty="0">
                <a:solidFill>
                  <a:schemeClr val="accent4">
                    <a:lumMod val="60000"/>
                    <a:lumOff val="40000"/>
                  </a:schemeClr>
                </a:solidFill>
              </a:rPr>
              <a:t> of the industrial working </a:t>
            </a:r>
            <a:r>
              <a:rPr lang="en-US" sz="3200" dirty="0" err="1">
                <a:solidFill>
                  <a:schemeClr val="accent4">
                    <a:lumMod val="60000"/>
                    <a:lumOff val="40000"/>
                  </a:schemeClr>
                </a:solidFill>
              </a:rPr>
              <a:t>classChanges</a:t>
            </a:r>
            <a:r>
              <a:rPr lang="en-US" sz="3200" dirty="0">
                <a:solidFill>
                  <a:schemeClr val="accent4">
                    <a:lumMod val="60000"/>
                    <a:lumOff val="40000"/>
                  </a:schemeClr>
                </a:solidFill>
              </a:rPr>
              <a:t> in family and community </a:t>
            </a:r>
            <a:r>
              <a:rPr lang="en-US" sz="3200" dirty="0" err="1">
                <a:solidFill>
                  <a:schemeClr val="accent4">
                    <a:lumMod val="60000"/>
                    <a:lumOff val="40000"/>
                  </a:schemeClr>
                </a:solidFill>
              </a:rPr>
              <a:t>lifePoverty</a:t>
            </a:r>
            <a:r>
              <a:rPr lang="en-US" sz="3200" dirty="0">
                <a:solidFill>
                  <a:schemeClr val="accent4">
                    <a:lumMod val="60000"/>
                    <a:lumOff val="40000"/>
                  </a:schemeClr>
                </a:solidFill>
              </a:rPr>
              <a:t> and </a:t>
            </a:r>
            <a:r>
              <a:rPr lang="en-US" sz="3200" dirty="0" err="1">
                <a:solidFill>
                  <a:schemeClr val="accent4">
                    <a:lumMod val="60000"/>
                    <a:lumOff val="40000"/>
                  </a:schemeClr>
                </a:solidFill>
              </a:rPr>
              <a:t>labour</a:t>
            </a:r>
            <a:r>
              <a:rPr lang="en-US" sz="3200" dirty="0">
                <a:solidFill>
                  <a:schemeClr val="accent4">
                    <a:lumMod val="60000"/>
                    <a:lumOff val="40000"/>
                  </a:schemeClr>
                </a:solidFill>
              </a:rPr>
              <a:t> </a:t>
            </a:r>
            <a:r>
              <a:rPr lang="en-US" sz="3200" dirty="0" err="1">
                <a:solidFill>
                  <a:schemeClr val="accent4">
                    <a:lumMod val="60000"/>
                    <a:lumOff val="40000"/>
                  </a:schemeClr>
                </a:solidFill>
              </a:rPr>
              <a:t>problemsThese</a:t>
            </a:r>
            <a:r>
              <a:rPr lang="en-US" sz="3200" dirty="0">
                <a:solidFill>
                  <a:schemeClr val="accent4">
                    <a:lumMod val="60000"/>
                    <a:lumOff val="40000"/>
                  </a:schemeClr>
                </a:solidFill>
              </a:rPr>
              <a:t> changes increased the need for systematic study of society</a:t>
            </a:r>
            <a:endParaRPr lang="en-IN" sz="3200" dirty="0">
              <a:solidFill>
                <a:schemeClr val="accent4">
                  <a:lumMod val="60000"/>
                  <a:lumOff val="40000"/>
                </a:schemeClr>
              </a:solidFill>
            </a:endParaRPr>
          </a:p>
        </p:txBody>
      </p:sp>
    </p:spTree>
    <p:extLst>
      <p:ext uri="{BB962C8B-B14F-4D97-AF65-F5344CB8AC3E}">
        <p14:creationId xmlns:p14="http://schemas.microsoft.com/office/powerpoint/2010/main" val="34126359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17962" y="621437"/>
            <a:ext cx="7850909" cy="3539430"/>
          </a:xfrm>
          <a:prstGeom prst="rect">
            <a:avLst/>
          </a:prstGeom>
        </p:spPr>
        <p:txBody>
          <a:bodyPr wrap="square">
            <a:spAutoFit/>
          </a:bodyPr>
          <a:lstStyle/>
          <a:p>
            <a:pPr algn="just"/>
            <a:r>
              <a:rPr lang="en-US" sz="3200" dirty="0">
                <a:solidFill>
                  <a:schemeClr val="accent4">
                    <a:lumMod val="60000"/>
                    <a:lumOff val="40000"/>
                  </a:schemeClr>
                </a:solidFill>
              </a:rPr>
              <a:t>Other Factors Behind the </a:t>
            </a:r>
            <a:r>
              <a:rPr lang="en-US" sz="3200" dirty="0" smtClean="0">
                <a:solidFill>
                  <a:schemeClr val="accent4">
                    <a:lumMod val="60000"/>
                    <a:lumOff val="40000"/>
                  </a:schemeClr>
                </a:solidFill>
              </a:rPr>
              <a:t>Emergence</a:t>
            </a:r>
          </a:p>
          <a:p>
            <a:pPr algn="just"/>
            <a:r>
              <a:rPr lang="en-US" sz="3200" dirty="0" err="1" smtClean="0">
                <a:solidFill>
                  <a:schemeClr val="accent4">
                    <a:lumMod val="60000"/>
                    <a:lumOff val="40000"/>
                  </a:schemeClr>
                </a:solidFill>
              </a:rPr>
              <a:t>Otherimportantfactors</a:t>
            </a:r>
            <a:r>
              <a:rPr lang="en-US" sz="3200" dirty="0" smtClean="0">
                <a:solidFill>
                  <a:schemeClr val="accent4">
                    <a:lumMod val="60000"/>
                    <a:lumOff val="40000"/>
                  </a:schemeClr>
                </a:solidFill>
              </a:rPr>
              <a:t> </a:t>
            </a:r>
            <a:r>
              <a:rPr lang="en-US" sz="3200" dirty="0">
                <a:solidFill>
                  <a:schemeClr val="accent4">
                    <a:lumMod val="60000"/>
                    <a:lumOff val="40000"/>
                  </a:schemeClr>
                </a:solidFill>
              </a:rPr>
              <a:t>included</a:t>
            </a:r>
            <a:r>
              <a:rPr lang="en-US" sz="3200" dirty="0" smtClean="0"/>
              <a:t>:</a:t>
            </a:r>
          </a:p>
          <a:p>
            <a:pPr algn="just"/>
            <a:r>
              <a:rPr lang="en-US" sz="3200" dirty="0" smtClean="0">
                <a:solidFill>
                  <a:schemeClr val="accent1">
                    <a:lumMod val="60000"/>
                    <a:lumOff val="40000"/>
                  </a:schemeClr>
                </a:solidFill>
              </a:rPr>
              <a:t>Scientific Revolution Enlightenment </a:t>
            </a:r>
            <a:r>
              <a:rPr lang="en-US" sz="3200" dirty="0">
                <a:solidFill>
                  <a:schemeClr val="accent1">
                    <a:lumMod val="60000"/>
                    <a:lumOff val="40000"/>
                  </a:schemeClr>
                </a:solidFill>
              </a:rPr>
              <a:t>and rational </a:t>
            </a:r>
            <a:r>
              <a:rPr lang="en-US" sz="3200" dirty="0" smtClean="0">
                <a:solidFill>
                  <a:schemeClr val="accent1">
                    <a:lumMod val="60000"/>
                    <a:lumOff val="40000"/>
                  </a:schemeClr>
                </a:solidFill>
              </a:rPr>
              <a:t>thinking Growth </a:t>
            </a:r>
            <a:r>
              <a:rPr lang="en-US" sz="3200" dirty="0">
                <a:solidFill>
                  <a:schemeClr val="accent1">
                    <a:lumMod val="60000"/>
                    <a:lumOff val="40000"/>
                  </a:schemeClr>
                </a:solidFill>
              </a:rPr>
              <a:t>of </a:t>
            </a:r>
            <a:r>
              <a:rPr lang="en-US" sz="3200" dirty="0" smtClean="0">
                <a:solidFill>
                  <a:schemeClr val="accent1">
                    <a:lumMod val="60000"/>
                    <a:lumOff val="40000"/>
                  </a:schemeClr>
                </a:solidFill>
              </a:rPr>
              <a:t>capitalism Urbanization Secularization Expansion </a:t>
            </a:r>
            <a:r>
              <a:rPr lang="en-US" sz="3200" dirty="0">
                <a:solidFill>
                  <a:schemeClr val="accent1">
                    <a:lumMod val="60000"/>
                    <a:lumOff val="40000"/>
                  </a:schemeClr>
                </a:solidFill>
              </a:rPr>
              <a:t>of </a:t>
            </a:r>
            <a:r>
              <a:rPr lang="en-US" sz="3200" dirty="0" smtClean="0">
                <a:solidFill>
                  <a:schemeClr val="accent1">
                    <a:lumMod val="60000"/>
                    <a:lumOff val="40000"/>
                  </a:schemeClr>
                </a:solidFill>
              </a:rPr>
              <a:t>democracy New </a:t>
            </a:r>
            <a:r>
              <a:rPr lang="en-US" sz="3200" dirty="0">
                <a:solidFill>
                  <a:schemeClr val="accent1">
                    <a:lumMod val="60000"/>
                    <a:lumOff val="40000"/>
                  </a:schemeClr>
                </a:solidFill>
              </a:rPr>
              <a:t>social </a:t>
            </a:r>
            <a:r>
              <a:rPr lang="en-US" sz="3200" dirty="0" smtClean="0">
                <a:solidFill>
                  <a:schemeClr val="accent1">
                    <a:lumMod val="60000"/>
                    <a:lumOff val="40000"/>
                  </a:schemeClr>
                </a:solidFill>
              </a:rPr>
              <a:t>problems Development </a:t>
            </a:r>
            <a:r>
              <a:rPr lang="en-US" sz="3200" dirty="0">
                <a:solidFill>
                  <a:schemeClr val="accent1">
                    <a:lumMod val="60000"/>
                    <a:lumOff val="40000"/>
                  </a:schemeClr>
                </a:solidFill>
              </a:rPr>
              <a:t>of modern nation-states</a:t>
            </a:r>
            <a:endParaRPr lang="en-IN" sz="3200" dirty="0">
              <a:solidFill>
                <a:schemeClr val="accent1">
                  <a:lumMod val="60000"/>
                  <a:lumOff val="40000"/>
                </a:schemeClr>
              </a:solidFill>
            </a:endParaRPr>
          </a:p>
        </p:txBody>
      </p:sp>
    </p:spTree>
    <p:extLst>
      <p:ext uri="{BB962C8B-B14F-4D97-AF65-F5344CB8AC3E}">
        <p14:creationId xmlns:p14="http://schemas.microsoft.com/office/powerpoint/2010/main" val="4148108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85091" y="741557"/>
            <a:ext cx="7980218" cy="4524315"/>
          </a:xfrm>
          <a:prstGeom prst="rect">
            <a:avLst/>
          </a:prstGeom>
        </p:spPr>
        <p:txBody>
          <a:bodyPr wrap="square">
            <a:spAutoFit/>
          </a:bodyPr>
          <a:lstStyle/>
          <a:p>
            <a:pPr algn="just"/>
            <a:r>
              <a:rPr lang="en-US" sz="3200" dirty="0" err="1">
                <a:solidFill>
                  <a:schemeClr val="accent1">
                    <a:lumMod val="60000"/>
                    <a:lumOff val="40000"/>
                  </a:schemeClr>
                </a:solidFill>
              </a:rPr>
              <a:t>Auguste</a:t>
            </a:r>
            <a:r>
              <a:rPr lang="en-US" sz="3200" dirty="0">
                <a:solidFill>
                  <a:schemeClr val="accent1">
                    <a:lumMod val="60000"/>
                    <a:lumOff val="40000"/>
                  </a:schemeClr>
                </a:solidFill>
              </a:rPr>
              <a:t> Comte and </a:t>
            </a:r>
            <a:r>
              <a:rPr lang="en-US" sz="3200" dirty="0" smtClean="0">
                <a:solidFill>
                  <a:schemeClr val="accent1">
                    <a:lumMod val="60000"/>
                    <a:lumOff val="40000"/>
                  </a:schemeClr>
                </a:solidFill>
              </a:rPr>
              <a:t>Sociology </a:t>
            </a:r>
            <a:r>
              <a:rPr lang="en-US" sz="3200" dirty="0" err="1" smtClean="0">
                <a:solidFill>
                  <a:schemeClr val="accent1">
                    <a:lumMod val="60000"/>
                    <a:lumOff val="40000"/>
                  </a:schemeClr>
                </a:solidFill>
              </a:rPr>
              <a:t>Auguste</a:t>
            </a:r>
            <a:r>
              <a:rPr lang="en-US" sz="3200" dirty="0" smtClean="0">
                <a:solidFill>
                  <a:schemeClr val="accent1">
                    <a:lumMod val="60000"/>
                    <a:lumOff val="40000"/>
                  </a:schemeClr>
                </a:solidFill>
              </a:rPr>
              <a:t> </a:t>
            </a:r>
            <a:r>
              <a:rPr lang="en-US" sz="3200" dirty="0">
                <a:solidFill>
                  <a:schemeClr val="accent1">
                    <a:lumMod val="60000"/>
                    <a:lumOff val="40000"/>
                  </a:schemeClr>
                </a:solidFill>
              </a:rPr>
              <a:t>Comte (1798–1857) is widely regarded as the Father of </a:t>
            </a:r>
            <a:r>
              <a:rPr lang="en-US" sz="3200" dirty="0" err="1">
                <a:solidFill>
                  <a:schemeClr val="accent1">
                    <a:lumMod val="60000"/>
                    <a:lumOff val="40000"/>
                  </a:schemeClr>
                </a:solidFill>
              </a:rPr>
              <a:t>Sociology.He</a:t>
            </a:r>
            <a:r>
              <a:rPr lang="en-US" sz="3200" dirty="0">
                <a:solidFill>
                  <a:schemeClr val="accent1">
                    <a:lumMod val="60000"/>
                    <a:lumOff val="40000"/>
                  </a:schemeClr>
                </a:solidFill>
              </a:rPr>
              <a:t> coined the term </a:t>
            </a:r>
            <a:r>
              <a:rPr lang="en-US" sz="3200" dirty="0" err="1">
                <a:solidFill>
                  <a:schemeClr val="accent1">
                    <a:lumMod val="60000"/>
                    <a:lumOff val="40000"/>
                  </a:schemeClr>
                </a:solidFill>
              </a:rPr>
              <a:t>Sociology.He</a:t>
            </a:r>
            <a:r>
              <a:rPr lang="en-US" sz="3200" dirty="0">
                <a:solidFill>
                  <a:schemeClr val="accent1">
                    <a:lumMod val="60000"/>
                    <a:lumOff val="40000"/>
                  </a:schemeClr>
                </a:solidFill>
              </a:rPr>
              <a:t> argued that society could be studied </a:t>
            </a:r>
            <a:r>
              <a:rPr lang="en-US" sz="3200" dirty="0" err="1">
                <a:solidFill>
                  <a:schemeClr val="accent1">
                    <a:lumMod val="60000"/>
                    <a:lumOff val="40000"/>
                  </a:schemeClr>
                </a:solidFill>
              </a:rPr>
              <a:t>scientifically.He</a:t>
            </a:r>
            <a:r>
              <a:rPr lang="en-US" sz="3200" dirty="0">
                <a:solidFill>
                  <a:schemeClr val="accent1">
                    <a:lumMod val="60000"/>
                    <a:lumOff val="40000"/>
                  </a:schemeClr>
                </a:solidFill>
              </a:rPr>
              <a:t> developed the idea of </a:t>
            </a:r>
            <a:r>
              <a:rPr lang="en-US" sz="3200" dirty="0" err="1">
                <a:solidFill>
                  <a:schemeClr val="accent1">
                    <a:lumMod val="60000"/>
                    <a:lumOff val="40000"/>
                  </a:schemeClr>
                </a:solidFill>
              </a:rPr>
              <a:t>Positivism.He</a:t>
            </a:r>
            <a:r>
              <a:rPr lang="en-US" sz="3200" dirty="0">
                <a:solidFill>
                  <a:schemeClr val="accent1">
                    <a:lumMod val="60000"/>
                    <a:lumOff val="40000"/>
                  </a:schemeClr>
                </a:solidFill>
              </a:rPr>
              <a:t> proposed the Law of Three </a:t>
            </a:r>
            <a:r>
              <a:rPr lang="en-US" sz="3200" dirty="0" err="1">
                <a:solidFill>
                  <a:schemeClr val="accent1">
                    <a:lumMod val="60000"/>
                    <a:lumOff val="40000"/>
                  </a:schemeClr>
                </a:solidFill>
              </a:rPr>
              <a:t>Stages.He</a:t>
            </a:r>
            <a:r>
              <a:rPr lang="en-US" sz="3200" dirty="0">
                <a:solidFill>
                  <a:schemeClr val="accent1">
                    <a:lumMod val="60000"/>
                    <a:lumOff val="40000"/>
                  </a:schemeClr>
                </a:solidFill>
              </a:rPr>
              <a:t> divided Sociology into Social Statics and Social Dynamics</a:t>
            </a:r>
            <a:r>
              <a:rPr lang="en-US" dirty="0" smtClean="0"/>
              <a:t>.</a:t>
            </a:r>
            <a:endParaRPr lang="en-IN" dirty="0"/>
          </a:p>
        </p:txBody>
      </p:sp>
    </p:spTree>
    <p:extLst>
      <p:ext uri="{BB962C8B-B14F-4D97-AF65-F5344CB8AC3E}">
        <p14:creationId xmlns:p14="http://schemas.microsoft.com/office/powerpoint/2010/main" val="31605461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30400" y="335156"/>
            <a:ext cx="7564582" cy="5509200"/>
          </a:xfrm>
          <a:prstGeom prst="rect">
            <a:avLst/>
          </a:prstGeom>
        </p:spPr>
        <p:txBody>
          <a:bodyPr wrap="square">
            <a:spAutoFit/>
          </a:bodyPr>
          <a:lstStyle/>
          <a:p>
            <a:pPr algn="just"/>
            <a:r>
              <a:rPr lang="en-US" sz="3200" dirty="0">
                <a:solidFill>
                  <a:schemeClr val="accent5">
                    <a:lumMod val="60000"/>
                    <a:lumOff val="40000"/>
                  </a:schemeClr>
                </a:solidFill>
              </a:rPr>
              <a:t>Major Classical </a:t>
            </a:r>
            <a:r>
              <a:rPr lang="en-US" sz="3200" dirty="0" smtClean="0">
                <a:solidFill>
                  <a:schemeClr val="accent5">
                    <a:lumMod val="60000"/>
                    <a:lumOff val="40000"/>
                  </a:schemeClr>
                </a:solidFill>
              </a:rPr>
              <a:t>Sociologists</a:t>
            </a:r>
          </a:p>
          <a:p>
            <a:pPr algn="just"/>
            <a:endParaRPr lang="en-US" sz="3200" dirty="0" smtClean="0">
              <a:solidFill>
                <a:schemeClr val="accent5">
                  <a:lumMod val="60000"/>
                  <a:lumOff val="40000"/>
                </a:schemeClr>
              </a:solidFill>
            </a:endParaRPr>
          </a:p>
          <a:p>
            <a:pPr algn="just"/>
            <a:r>
              <a:rPr lang="en-US" sz="3200" dirty="0" smtClean="0">
                <a:solidFill>
                  <a:srgbClr val="002060"/>
                </a:solidFill>
              </a:rPr>
              <a:t>Important </a:t>
            </a:r>
            <a:r>
              <a:rPr lang="en-US" sz="3200" dirty="0">
                <a:solidFill>
                  <a:srgbClr val="002060"/>
                </a:solidFill>
              </a:rPr>
              <a:t>classical sociologists </a:t>
            </a:r>
            <a:r>
              <a:rPr lang="en-US" sz="3200" dirty="0" err="1">
                <a:solidFill>
                  <a:srgbClr val="002060"/>
                </a:solidFill>
              </a:rPr>
              <a:t>include:Auguste</a:t>
            </a:r>
            <a:r>
              <a:rPr lang="en-US" sz="3200" dirty="0">
                <a:solidFill>
                  <a:srgbClr val="002060"/>
                </a:solidFill>
              </a:rPr>
              <a:t> Comte – </a:t>
            </a:r>
            <a:r>
              <a:rPr lang="en-US" sz="3200" dirty="0" err="1">
                <a:solidFill>
                  <a:srgbClr val="002060"/>
                </a:solidFill>
              </a:rPr>
              <a:t>PositivismÉmile</a:t>
            </a:r>
            <a:r>
              <a:rPr lang="en-US" sz="3200" dirty="0">
                <a:solidFill>
                  <a:srgbClr val="002060"/>
                </a:solidFill>
              </a:rPr>
              <a:t> Durkheim – Social Facts and Social </a:t>
            </a:r>
            <a:r>
              <a:rPr lang="en-US" sz="3200" dirty="0" err="1">
                <a:solidFill>
                  <a:srgbClr val="002060"/>
                </a:solidFill>
              </a:rPr>
              <a:t>SolidarityKarl</a:t>
            </a:r>
            <a:r>
              <a:rPr lang="en-US" sz="3200" dirty="0">
                <a:solidFill>
                  <a:srgbClr val="002060"/>
                </a:solidFill>
              </a:rPr>
              <a:t> Marx – Class </a:t>
            </a:r>
            <a:r>
              <a:rPr lang="en-US" sz="3200" dirty="0" err="1">
                <a:solidFill>
                  <a:srgbClr val="002060"/>
                </a:solidFill>
              </a:rPr>
              <a:t>ConflictMax</a:t>
            </a:r>
            <a:r>
              <a:rPr lang="en-US" sz="3200" dirty="0">
                <a:solidFill>
                  <a:srgbClr val="002060"/>
                </a:solidFill>
              </a:rPr>
              <a:t> Weber – Social Action and </a:t>
            </a:r>
            <a:r>
              <a:rPr lang="en-US" sz="3200" dirty="0" err="1">
                <a:solidFill>
                  <a:srgbClr val="002060"/>
                </a:solidFill>
              </a:rPr>
              <a:t>VerstehenHerbert</a:t>
            </a:r>
            <a:r>
              <a:rPr lang="en-US" sz="3200" dirty="0">
                <a:solidFill>
                  <a:srgbClr val="002060"/>
                </a:solidFill>
              </a:rPr>
              <a:t> Spencer – Evolutionary </a:t>
            </a:r>
            <a:r>
              <a:rPr lang="en-US" sz="3200" dirty="0" err="1">
                <a:solidFill>
                  <a:srgbClr val="002060"/>
                </a:solidFill>
              </a:rPr>
              <a:t>approachTheir</a:t>
            </a:r>
            <a:r>
              <a:rPr lang="en-US" sz="3200" dirty="0">
                <a:solidFill>
                  <a:srgbClr val="002060"/>
                </a:solidFill>
              </a:rPr>
              <a:t> ideas established the theoretical foundations of Sociology</a:t>
            </a:r>
            <a:endParaRPr lang="en-IN" sz="3200" dirty="0">
              <a:solidFill>
                <a:srgbClr val="002060"/>
              </a:solidFill>
            </a:endParaRPr>
          </a:p>
        </p:txBody>
      </p:sp>
    </p:spTree>
    <p:extLst>
      <p:ext uri="{BB962C8B-B14F-4D97-AF65-F5344CB8AC3E}">
        <p14:creationId xmlns:p14="http://schemas.microsoft.com/office/powerpoint/2010/main" val="27057305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73381" y="880056"/>
            <a:ext cx="8109527" cy="4524315"/>
          </a:xfrm>
          <a:prstGeom prst="rect">
            <a:avLst/>
          </a:prstGeom>
        </p:spPr>
        <p:txBody>
          <a:bodyPr wrap="square">
            <a:spAutoFit/>
          </a:bodyPr>
          <a:lstStyle/>
          <a:p>
            <a:pPr algn="ctr"/>
            <a:r>
              <a:rPr lang="en-US" sz="3200" dirty="0">
                <a:solidFill>
                  <a:schemeClr val="accent5">
                    <a:lumMod val="60000"/>
                    <a:lumOff val="40000"/>
                  </a:schemeClr>
                </a:solidFill>
              </a:rPr>
              <a:t>Importance of </a:t>
            </a:r>
            <a:r>
              <a:rPr lang="en-US" sz="3200" dirty="0" smtClean="0">
                <a:solidFill>
                  <a:schemeClr val="accent5">
                    <a:lumMod val="60000"/>
                    <a:lumOff val="40000"/>
                  </a:schemeClr>
                </a:solidFill>
              </a:rPr>
              <a:t>Sociology</a:t>
            </a:r>
          </a:p>
          <a:p>
            <a:pPr algn="just"/>
            <a:r>
              <a:rPr lang="en-US" sz="3200" dirty="0" smtClean="0">
                <a:solidFill>
                  <a:srgbClr val="7030A0"/>
                </a:solidFill>
              </a:rPr>
              <a:t>Sociology </a:t>
            </a:r>
            <a:r>
              <a:rPr lang="en-US" sz="3200" dirty="0">
                <a:solidFill>
                  <a:srgbClr val="7030A0"/>
                </a:solidFill>
              </a:rPr>
              <a:t>is important because </a:t>
            </a:r>
            <a:r>
              <a:rPr lang="en-US" sz="3200" dirty="0" err="1">
                <a:solidFill>
                  <a:srgbClr val="7030A0"/>
                </a:solidFill>
              </a:rPr>
              <a:t>it:Helps</a:t>
            </a:r>
            <a:r>
              <a:rPr lang="en-US" sz="3200" dirty="0">
                <a:solidFill>
                  <a:srgbClr val="7030A0"/>
                </a:solidFill>
              </a:rPr>
              <a:t> us understand </a:t>
            </a:r>
            <a:r>
              <a:rPr lang="en-US" sz="3200" dirty="0" err="1">
                <a:solidFill>
                  <a:srgbClr val="7030A0"/>
                </a:solidFill>
              </a:rPr>
              <a:t>society.Explains</a:t>
            </a:r>
            <a:r>
              <a:rPr lang="en-US" sz="3200" dirty="0">
                <a:solidFill>
                  <a:srgbClr val="7030A0"/>
                </a:solidFill>
              </a:rPr>
              <a:t> social relationships and </a:t>
            </a:r>
            <a:r>
              <a:rPr lang="en-US" sz="3200" dirty="0" err="1">
                <a:solidFill>
                  <a:srgbClr val="7030A0"/>
                </a:solidFill>
              </a:rPr>
              <a:t>institutions.Develops</a:t>
            </a:r>
            <a:r>
              <a:rPr lang="en-US" sz="3200" dirty="0">
                <a:solidFill>
                  <a:srgbClr val="7030A0"/>
                </a:solidFill>
              </a:rPr>
              <a:t> a scientific understanding of social </a:t>
            </a:r>
            <a:r>
              <a:rPr lang="en-US" sz="3200" dirty="0" err="1">
                <a:solidFill>
                  <a:srgbClr val="7030A0"/>
                </a:solidFill>
              </a:rPr>
              <a:t>behaviour.Helps</a:t>
            </a:r>
            <a:r>
              <a:rPr lang="en-US" sz="3200" dirty="0">
                <a:solidFill>
                  <a:srgbClr val="7030A0"/>
                </a:solidFill>
              </a:rPr>
              <a:t> identify causes of social </a:t>
            </a:r>
            <a:r>
              <a:rPr lang="en-US" sz="3200" dirty="0" err="1">
                <a:solidFill>
                  <a:srgbClr val="7030A0"/>
                </a:solidFill>
              </a:rPr>
              <a:t>problems.Provides</a:t>
            </a:r>
            <a:r>
              <a:rPr lang="en-US" sz="3200" dirty="0">
                <a:solidFill>
                  <a:srgbClr val="7030A0"/>
                </a:solidFill>
              </a:rPr>
              <a:t> knowledge about social </a:t>
            </a:r>
            <a:r>
              <a:rPr lang="en-US" sz="3200" dirty="0" err="1">
                <a:solidFill>
                  <a:srgbClr val="7030A0"/>
                </a:solidFill>
              </a:rPr>
              <a:t>change.Promotes</a:t>
            </a:r>
            <a:r>
              <a:rPr lang="en-US" sz="3200" dirty="0">
                <a:solidFill>
                  <a:srgbClr val="7030A0"/>
                </a:solidFill>
              </a:rPr>
              <a:t> social awareness and understanding</a:t>
            </a:r>
            <a:endParaRPr lang="en-IN" sz="3200" dirty="0">
              <a:solidFill>
                <a:srgbClr val="7030A0"/>
              </a:solidFill>
            </a:endParaRPr>
          </a:p>
        </p:txBody>
      </p:sp>
    </p:spTree>
    <p:extLst>
      <p:ext uri="{BB962C8B-B14F-4D97-AF65-F5344CB8AC3E}">
        <p14:creationId xmlns:p14="http://schemas.microsoft.com/office/powerpoint/2010/main" val="5109029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42472" y="242747"/>
            <a:ext cx="8100291" cy="4524315"/>
          </a:xfrm>
          <a:prstGeom prst="rect">
            <a:avLst/>
          </a:prstGeom>
        </p:spPr>
        <p:txBody>
          <a:bodyPr wrap="square">
            <a:spAutoFit/>
          </a:bodyPr>
          <a:lstStyle/>
          <a:p>
            <a:pPr algn="ctr"/>
            <a:r>
              <a:rPr lang="en-US" sz="3200" dirty="0">
                <a:solidFill>
                  <a:srgbClr val="00B0F0"/>
                </a:solidFill>
              </a:rPr>
              <a:t>Practical Importance of </a:t>
            </a:r>
            <a:r>
              <a:rPr lang="en-US" sz="3200" dirty="0" smtClean="0">
                <a:solidFill>
                  <a:srgbClr val="00B0F0"/>
                </a:solidFill>
              </a:rPr>
              <a:t>Sociology</a:t>
            </a:r>
          </a:p>
          <a:p>
            <a:pPr algn="ctr"/>
            <a:endParaRPr lang="en-US" sz="3200" dirty="0" smtClean="0">
              <a:solidFill>
                <a:srgbClr val="00B0F0"/>
              </a:solidFill>
            </a:endParaRPr>
          </a:p>
          <a:p>
            <a:pPr algn="just"/>
            <a:r>
              <a:rPr lang="en-US" sz="3200" dirty="0" smtClean="0">
                <a:solidFill>
                  <a:srgbClr val="7030A0"/>
                </a:solidFill>
              </a:rPr>
              <a:t>Sociological </a:t>
            </a:r>
            <a:r>
              <a:rPr lang="en-US" sz="3200" dirty="0">
                <a:solidFill>
                  <a:srgbClr val="7030A0"/>
                </a:solidFill>
              </a:rPr>
              <a:t>knowledge is useful </a:t>
            </a:r>
            <a:r>
              <a:rPr lang="en-US" sz="3200" dirty="0" err="1">
                <a:solidFill>
                  <a:srgbClr val="7030A0"/>
                </a:solidFill>
              </a:rPr>
              <a:t>in:Social</a:t>
            </a:r>
            <a:r>
              <a:rPr lang="en-US" sz="3200" dirty="0">
                <a:solidFill>
                  <a:srgbClr val="7030A0"/>
                </a:solidFill>
              </a:rPr>
              <a:t> planning and policy-</a:t>
            </a:r>
            <a:r>
              <a:rPr lang="en-US" sz="3200" dirty="0" err="1">
                <a:solidFill>
                  <a:srgbClr val="7030A0"/>
                </a:solidFill>
              </a:rPr>
              <a:t>makingEducationCommunity</a:t>
            </a:r>
            <a:r>
              <a:rPr lang="en-US" sz="3200" dirty="0">
                <a:solidFill>
                  <a:srgbClr val="7030A0"/>
                </a:solidFill>
              </a:rPr>
              <a:t> </a:t>
            </a:r>
            <a:r>
              <a:rPr lang="en-US" sz="3200" dirty="0" err="1">
                <a:solidFill>
                  <a:srgbClr val="7030A0"/>
                </a:solidFill>
              </a:rPr>
              <a:t>developmentRural</a:t>
            </a:r>
            <a:r>
              <a:rPr lang="en-US" sz="3200" dirty="0">
                <a:solidFill>
                  <a:srgbClr val="7030A0"/>
                </a:solidFill>
              </a:rPr>
              <a:t> and urban </a:t>
            </a:r>
            <a:r>
              <a:rPr lang="en-US" sz="3200" dirty="0" err="1">
                <a:solidFill>
                  <a:srgbClr val="7030A0"/>
                </a:solidFill>
              </a:rPr>
              <a:t>developmentSocial</a:t>
            </a:r>
            <a:r>
              <a:rPr lang="en-US" sz="3200" dirty="0">
                <a:solidFill>
                  <a:srgbClr val="7030A0"/>
                </a:solidFill>
              </a:rPr>
              <a:t> </a:t>
            </a:r>
            <a:r>
              <a:rPr lang="en-US" sz="3200" dirty="0" err="1">
                <a:solidFill>
                  <a:srgbClr val="7030A0"/>
                </a:solidFill>
              </a:rPr>
              <a:t>researchUnderstanding</a:t>
            </a:r>
            <a:r>
              <a:rPr lang="en-US" sz="3200" dirty="0">
                <a:solidFill>
                  <a:srgbClr val="7030A0"/>
                </a:solidFill>
              </a:rPr>
              <a:t> poverty and </a:t>
            </a:r>
            <a:r>
              <a:rPr lang="en-US" sz="3200" dirty="0" err="1">
                <a:solidFill>
                  <a:srgbClr val="7030A0"/>
                </a:solidFill>
              </a:rPr>
              <a:t>inequalityAddressing</a:t>
            </a:r>
            <a:r>
              <a:rPr lang="en-US" sz="3200" dirty="0">
                <a:solidFill>
                  <a:srgbClr val="7030A0"/>
                </a:solidFill>
              </a:rPr>
              <a:t> social </a:t>
            </a:r>
            <a:r>
              <a:rPr lang="en-US" sz="3200" dirty="0" err="1">
                <a:solidFill>
                  <a:srgbClr val="7030A0"/>
                </a:solidFill>
              </a:rPr>
              <a:t>problemsImproving</a:t>
            </a:r>
            <a:r>
              <a:rPr lang="en-US" sz="3200" dirty="0">
                <a:solidFill>
                  <a:srgbClr val="7030A0"/>
                </a:solidFill>
              </a:rPr>
              <a:t> social </a:t>
            </a:r>
            <a:r>
              <a:rPr lang="en-US" sz="3200" dirty="0" smtClean="0">
                <a:solidFill>
                  <a:srgbClr val="7030A0"/>
                </a:solidFill>
              </a:rPr>
              <a:t>relationships</a:t>
            </a:r>
            <a:endParaRPr lang="en-IN" sz="3200" dirty="0">
              <a:solidFill>
                <a:srgbClr val="7030A0"/>
              </a:solidFill>
            </a:endParaRPr>
          </a:p>
        </p:txBody>
      </p:sp>
    </p:spTree>
    <p:extLst>
      <p:ext uri="{BB962C8B-B14F-4D97-AF65-F5344CB8AC3E}">
        <p14:creationId xmlns:p14="http://schemas.microsoft.com/office/powerpoint/2010/main" val="20905842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14765" y="279785"/>
            <a:ext cx="7924799" cy="6124754"/>
          </a:xfrm>
          <a:prstGeom prst="rect">
            <a:avLst/>
          </a:prstGeom>
        </p:spPr>
        <p:txBody>
          <a:bodyPr wrap="square">
            <a:spAutoFit/>
          </a:bodyPr>
          <a:lstStyle/>
          <a:p>
            <a:pPr algn="ctr"/>
            <a:r>
              <a:rPr lang="en-US" sz="4000" dirty="0" smtClean="0">
                <a:solidFill>
                  <a:schemeClr val="accent5">
                    <a:lumMod val="40000"/>
                    <a:lumOff val="60000"/>
                  </a:schemeClr>
                </a:solidFill>
              </a:rPr>
              <a:t>Conclusion</a:t>
            </a:r>
          </a:p>
          <a:p>
            <a:pPr algn="just"/>
            <a:r>
              <a:rPr lang="en-US" sz="3200" dirty="0" smtClean="0">
                <a:solidFill>
                  <a:srgbClr val="002060"/>
                </a:solidFill>
              </a:rPr>
              <a:t>Sociology </a:t>
            </a:r>
            <a:r>
              <a:rPr lang="en-US" sz="3200" dirty="0">
                <a:solidFill>
                  <a:srgbClr val="002060"/>
                </a:solidFill>
              </a:rPr>
              <a:t>is the systematic and scientific study of society</a:t>
            </a:r>
            <a:r>
              <a:rPr lang="en-US" sz="3200" dirty="0" smtClean="0">
                <a:solidFill>
                  <a:srgbClr val="002060"/>
                </a:solidFill>
              </a:rPr>
              <a:t>. It </a:t>
            </a:r>
            <a:r>
              <a:rPr lang="en-US" sz="3200" dirty="0">
                <a:solidFill>
                  <a:srgbClr val="002060"/>
                </a:solidFill>
              </a:rPr>
              <a:t>emerged in 19th-century Europe in response to major social transformations</a:t>
            </a:r>
            <a:r>
              <a:rPr lang="en-US" sz="3200" dirty="0" smtClean="0">
                <a:solidFill>
                  <a:srgbClr val="002060"/>
                </a:solidFill>
              </a:rPr>
              <a:t>. The </a:t>
            </a:r>
            <a:r>
              <a:rPr lang="en-US" sz="3200" dirty="0">
                <a:solidFill>
                  <a:srgbClr val="002060"/>
                </a:solidFill>
              </a:rPr>
              <a:t>French Revolution, Industrial Revolution and scientific thinking contributed to its development</a:t>
            </a:r>
            <a:r>
              <a:rPr lang="en-US" sz="3200" dirty="0" smtClean="0">
                <a:solidFill>
                  <a:srgbClr val="002060"/>
                </a:solidFill>
              </a:rPr>
              <a:t>. Thinkers </a:t>
            </a:r>
            <a:r>
              <a:rPr lang="en-US" sz="3200" dirty="0">
                <a:solidFill>
                  <a:srgbClr val="002060"/>
                </a:solidFill>
              </a:rPr>
              <a:t>such as Comte, Durkheim, Marx and Weber shaped the discipline</a:t>
            </a:r>
            <a:r>
              <a:rPr lang="en-US" sz="3200" dirty="0" smtClean="0">
                <a:solidFill>
                  <a:srgbClr val="002060"/>
                </a:solidFill>
              </a:rPr>
              <a:t>. Sociology </a:t>
            </a:r>
            <a:r>
              <a:rPr lang="en-US" sz="3200" dirty="0">
                <a:solidFill>
                  <a:srgbClr val="002060"/>
                </a:solidFill>
              </a:rPr>
              <a:t>remains essential for understanding social life, social problems and social </a:t>
            </a:r>
            <a:r>
              <a:rPr lang="en-US" sz="3200" dirty="0" smtClean="0">
                <a:solidFill>
                  <a:srgbClr val="002060"/>
                </a:solidFill>
              </a:rPr>
              <a:t>change.</a:t>
            </a:r>
            <a:endParaRPr lang="en-IN" sz="3200" dirty="0">
              <a:solidFill>
                <a:srgbClr val="002060"/>
              </a:solidFill>
            </a:endParaRPr>
          </a:p>
        </p:txBody>
      </p:sp>
    </p:spTree>
    <p:extLst>
      <p:ext uri="{BB962C8B-B14F-4D97-AF65-F5344CB8AC3E}">
        <p14:creationId xmlns:p14="http://schemas.microsoft.com/office/powerpoint/2010/main" val="22851299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27199" y="2736426"/>
            <a:ext cx="7869382" cy="1938992"/>
          </a:xfrm>
          <a:prstGeom prst="rect">
            <a:avLst/>
          </a:prstGeom>
        </p:spPr>
        <p:txBody>
          <a:bodyPr wrap="square">
            <a:spAutoFit/>
          </a:bodyPr>
          <a:lstStyle/>
          <a:p>
            <a:r>
              <a:rPr lang="en-US" sz="4000" dirty="0" smtClean="0">
                <a:solidFill>
                  <a:schemeClr val="accent3">
                    <a:lumMod val="75000"/>
                  </a:schemeClr>
                </a:solidFill>
              </a:rPr>
              <a:t>Introduction </a:t>
            </a:r>
            <a:r>
              <a:rPr lang="en-US" sz="4000" dirty="0">
                <a:solidFill>
                  <a:schemeClr val="accent3">
                    <a:lumMod val="75000"/>
                  </a:schemeClr>
                </a:solidFill>
              </a:rPr>
              <a:t>to </a:t>
            </a:r>
            <a:r>
              <a:rPr lang="en-US" sz="4000" dirty="0" smtClean="0">
                <a:solidFill>
                  <a:schemeClr val="accent3">
                    <a:lumMod val="75000"/>
                  </a:schemeClr>
                </a:solidFill>
              </a:rPr>
              <a:t>Sociology Concept</a:t>
            </a:r>
            <a:r>
              <a:rPr lang="en-US" sz="4000" dirty="0">
                <a:solidFill>
                  <a:schemeClr val="accent3">
                    <a:lumMod val="75000"/>
                  </a:schemeClr>
                </a:solidFill>
              </a:rPr>
              <a:t>, Emergence and </a:t>
            </a:r>
            <a:r>
              <a:rPr lang="en-US" sz="4000" dirty="0" smtClean="0">
                <a:solidFill>
                  <a:schemeClr val="accent3">
                    <a:lumMod val="75000"/>
                  </a:schemeClr>
                </a:solidFill>
              </a:rPr>
              <a:t>Importance         </a:t>
            </a:r>
          </a:p>
        </p:txBody>
      </p:sp>
    </p:spTree>
    <p:extLst>
      <p:ext uri="{BB962C8B-B14F-4D97-AF65-F5344CB8AC3E}">
        <p14:creationId xmlns:p14="http://schemas.microsoft.com/office/powerpoint/2010/main" val="12226360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40145" y="1406481"/>
            <a:ext cx="9845964" cy="4093428"/>
          </a:xfrm>
          <a:prstGeom prst="rect">
            <a:avLst/>
          </a:prstGeom>
        </p:spPr>
        <p:txBody>
          <a:bodyPr wrap="square">
            <a:spAutoFit/>
          </a:bodyPr>
          <a:lstStyle/>
          <a:p>
            <a:pPr algn="ctr"/>
            <a:r>
              <a:rPr lang="en-US" sz="4400" dirty="0">
                <a:solidFill>
                  <a:schemeClr val="accent5">
                    <a:lumMod val="60000"/>
                    <a:lumOff val="40000"/>
                  </a:schemeClr>
                </a:solidFill>
              </a:rPr>
              <a:t>Meaning of </a:t>
            </a:r>
            <a:r>
              <a:rPr lang="en-US" sz="4400" dirty="0" smtClean="0">
                <a:solidFill>
                  <a:schemeClr val="accent5">
                    <a:lumMod val="60000"/>
                    <a:lumOff val="40000"/>
                  </a:schemeClr>
                </a:solidFill>
              </a:rPr>
              <a:t>Sociology</a:t>
            </a:r>
            <a:r>
              <a:rPr lang="en-US" sz="4400" dirty="0" smtClean="0"/>
              <a:t>:</a:t>
            </a:r>
          </a:p>
          <a:p>
            <a:pPr algn="just"/>
            <a:r>
              <a:rPr lang="en-US" sz="3600" dirty="0" smtClean="0">
                <a:solidFill>
                  <a:schemeClr val="accent3">
                    <a:lumMod val="75000"/>
                  </a:schemeClr>
                </a:solidFill>
              </a:rPr>
              <a:t>Sociology </a:t>
            </a:r>
            <a:r>
              <a:rPr lang="en-US" sz="3600" dirty="0">
                <a:solidFill>
                  <a:schemeClr val="accent3">
                    <a:lumMod val="75000"/>
                  </a:schemeClr>
                </a:solidFill>
              </a:rPr>
              <a:t>is the scientific study of </a:t>
            </a:r>
            <a:r>
              <a:rPr lang="en-US" sz="3600" dirty="0" err="1" smtClean="0">
                <a:solidFill>
                  <a:schemeClr val="accent3">
                    <a:lumMod val="75000"/>
                  </a:schemeClr>
                </a:solidFill>
              </a:rPr>
              <a:t>society.It</a:t>
            </a:r>
            <a:r>
              <a:rPr lang="en-US" sz="3600" dirty="0" smtClean="0">
                <a:solidFill>
                  <a:schemeClr val="accent3">
                    <a:lumMod val="75000"/>
                  </a:schemeClr>
                </a:solidFill>
              </a:rPr>
              <a:t> studies </a:t>
            </a:r>
            <a:r>
              <a:rPr lang="en-US" sz="3600" dirty="0">
                <a:solidFill>
                  <a:schemeClr val="accent3">
                    <a:lumMod val="75000"/>
                  </a:schemeClr>
                </a:solidFill>
              </a:rPr>
              <a:t>social relationships, interactions, institutions and social </a:t>
            </a:r>
            <a:r>
              <a:rPr lang="en-US" sz="3600" dirty="0" err="1">
                <a:solidFill>
                  <a:schemeClr val="accent3">
                    <a:lumMod val="75000"/>
                  </a:schemeClr>
                </a:solidFill>
              </a:rPr>
              <a:t>behaviour.It</a:t>
            </a:r>
            <a:r>
              <a:rPr lang="en-US" sz="3600" dirty="0">
                <a:solidFill>
                  <a:schemeClr val="accent3">
                    <a:lumMod val="75000"/>
                  </a:schemeClr>
                </a:solidFill>
              </a:rPr>
              <a:t> helps us understand how individuals and groups function within </a:t>
            </a:r>
            <a:r>
              <a:rPr lang="en-US" sz="3600" dirty="0" err="1">
                <a:solidFill>
                  <a:schemeClr val="accent3">
                    <a:lumMod val="75000"/>
                  </a:schemeClr>
                </a:solidFill>
              </a:rPr>
              <a:t>society.The</a:t>
            </a:r>
            <a:r>
              <a:rPr lang="en-US" sz="3600" dirty="0">
                <a:solidFill>
                  <a:schemeClr val="accent3">
                    <a:lumMod val="75000"/>
                  </a:schemeClr>
                </a:solidFill>
              </a:rPr>
              <a:t> term Sociology was introduced by </a:t>
            </a:r>
            <a:r>
              <a:rPr lang="en-US" sz="3600" dirty="0" err="1">
                <a:solidFill>
                  <a:schemeClr val="accent3">
                    <a:lumMod val="75000"/>
                  </a:schemeClr>
                </a:solidFill>
              </a:rPr>
              <a:t>Auguste</a:t>
            </a:r>
            <a:r>
              <a:rPr lang="en-US" sz="3600" dirty="0">
                <a:solidFill>
                  <a:schemeClr val="accent3">
                    <a:lumMod val="75000"/>
                  </a:schemeClr>
                </a:solidFill>
              </a:rPr>
              <a:t> Comte</a:t>
            </a:r>
            <a:r>
              <a:rPr lang="en-US" sz="3600" dirty="0"/>
              <a:t>.</a:t>
            </a:r>
            <a:endParaRPr lang="en-IN" sz="3600" dirty="0"/>
          </a:p>
        </p:txBody>
      </p:sp>
    </p:spTree>
    <p:extLst>
      <p:ext uri="{BB962C8B-B14F-4D97-AF65-F5344CB8AC3E}">
        <p14:creationId xmlns:p14="http://schemas.microsoft.com/office/powerpoint/2010/main" val="20675217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54546" y="556736"/>
            <a:ext cx="7453746" cy="4801314"/>
          </a:xfrm>
          <a:prstGeom prst="rect">
            <a:avLst/>
          </a:prstGeom>
        </p:spPr>
        <p:txBody>
          <a:bodyPr wrap="square">
            <a:spAutoFit/>
          </a:bodyPr>
          <a:lstStyle/>
          <a:p>
            <a:r>
              <a:rPr lang="en-US" dirty="0" smtClean="0">
                <a:solidFill>
                  <a:schemeClr val="accent4">
                    <a:lumMod val="75000"/>
                  </a:schemeClr>
                </a:solidFill>
              </a:rPr>
              <a:t>Etymological Meaning</a:t>
            </a:r>
          </a:p>
          <a:p>
            <a:pPr algn="just"/>
            <a:r>
              <a:rPr lang="en-US" sz="3600" dirty="0" smtClean="0"/>
              <a:t>The </a:t>
            </a:r>
            <a:r>
              <a:rPr lang="en-US" sz="3600" dirty="0"/>
              <a:t>word Sociology is derived from two words</a:t>
            </a:r>
            <a:r>
              <a:rPr lang="en-US" sz="3600" dirty="0" smtClean="0"/>
              <a:t>: </a:t>
            </a:r>
            <a:r>
              <a:rPr lang="en-US" sz="3600" dirty="0" err="1" smtClean="0"/>
              <a:t>Socius</a:t>
            </a:r>
            <a:r>
              <a:rPr lang="en-US" sz="3600" dirty="0" smtClean="0"/>
              <a:t> </a:t>
            </a:r>
            <a:r>
              <a:rPr lang="en-US" sz="3600" dirty="0"/>
              <a:t>– Latin word meaning society, association or companionship</a:t>
            </a:r>
            <a:r>
              <a:rPr lang="en-US" sz="3600" dirty="0" smtClean="0"/>
              <a:t>. Logos </a:t>
            </a:r>
            <a:r>
              <a:rPr lang="en-US" sz="3600" dirty="0"/>
              <a:t>– Greek word meaning knowledge, study or science</a:t>
            </a:r>
            <a:r>
              <a:rPr lang="en-US" sz="3600" dirty="0" smtClean="0"/>
              <a:t>. Thus</a:t>
            </a:r>
            <a:r>
              <a:rPr lang="en-US" sz="3600" dirty="0"/>
              <a:t>, Sociology literally means the scientific study of </a:t>
            </a:r>
            <a:r>
              <a:rPr lang="en-US" sz="3600" dirty="0" smtClean="0"/>
              <a:t>society. </a:t>
            </a:r>
            <a:endParaRPr lang="en-IN" sz="3600" dirty="0"/>
          </a:p>
        </p:txBody>
      </p:sp>
    </p:spTree>
    <p:extLst>
      <p:ext uri="{BB962C8B-B14F-4D97-AF65-F5344CB8AC3E}">
        <p14:creationId xmlns:p14="http://schemas.microsoft.com/office/powerpoint/2010/main" val="39795889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56145" y="464418"/>
            <a:ext cx="9171710" cy="4585871"/>
          </a:xfrm>
          <a:prstGeom prst="rect">
            <a:avLst/>
          </a:prstGeom>
        </p:spPr>
        <p:txBody>
          <a:bodyPr wrap="square">
            <a:spAutoFit/>
          </a:bodyPr>
          <a:lstStyle/>
          <a:p>
            <a:pPr algn="ctr"/>
            <a:r>
              <a:rPr lang="en-US" sz="4000" dirty="0" smtClean="0">
                <a:solidFill>
                  <a:schemeClr val="accent4">
                    <a:lumMod val="75000"/>
                  </a:schemeClr>
                </a:solidFill>
              </a:rPr>
              <a:t>Definitions </a:t>
            </a:r>
            <a:r>
              <a:rPr lang="en-US" sz="4000" dirty="0">
                <a:solidFill>
                  <a:schemeClr val="accent4">
                    <a:lumMod val="75000"/>
                  </a:schemeClr>
                </a:solidFill>
              </a:rPr>
              <a:t>of </a:t>
            </a:r>
            <a:r>
              <a:rPr lang="en-US" sz="4000" dirty="0" smtClean="0">
                <a:solidFill>
                  <a:schemeClr val="accent4">
                    <a:lumMod val="75000"/>
                  </a:schemeClr>
                </a:solidFill>
              </a:rPr>
              <a:t>Sociology </a:t>
            </a:r>
          </a:p>
          <a:p>
            <a:pPr algn="just"/>
            <a:r>
              <a:rPr lang="en-US" sz="3600" dirty="0" err="1" smtClean="0">
                <a:solidFill>
                  <a:schemeClr val="accent5">
                    <a:lumMod val="60000"/>
                    <a:lumOff val="40000"/>
                  </a:schemeClr>
                </a:solidFill>
              </a:rPr>
              <a:t>Auguste</a:t>
            </a:r>
            <a:r>
              <a:rPr lang="en-US" sz="3600" dirty="0" smtClean="0">
                <a:solidFill>
                  <a:schemeClr val="accent5">
                    <a:lumMod val="60000"/>
                    <a:lumOff val="40000"/>
                  </a:schemeClr>
                </a:solidFill>
              </a:rPr>
              <a:t> </a:t>
            </a:r>
            <a:r>
              <a:rPr lang="en-US" sz="3600" dirty="0" err="1">
                <a:solidFill>
                  <a:schemeClr val="accent5">
                    <a:lumMod val="60000"/>
                    <a:lumOff val="40000"/>
                  </a:schemeClr>
                </a:solidFill>
              </a:rPr>
              <a:t>Comte:Sociology</a:t>
            </a:r>
            <a:r>
              <a:rPr lang="en-US" sz="3600" dirty="0">
                <a:solidFill>
                  <a:schemeClr val="accent5">
                    <a:lumMod val="60000"/>
                    <a:lumOff val="40000"/>
                  </a:schemeClr>
                </a:solidFill>
              </a:rPr>
              <a:t> is the science of society</a:t>
            </a:r>
            <a:r>
              <a:rPr lang="en-US" sz="3600" dirty="0" smtClean="0">
                <a:solidFill>
                  <a:schemeClr val="accent5">
                    <a:lumMod val="60000"/>
                    <a:lumOff val="40000"/>
                  </a:schemeClr>
                </a:solidFill>
              </a:rPr>
              <a:t>. </a:t>
            </a:r>
            <a:r>
              <a:rPr lang="en-US" sz="3600" dirty="0" err="1" smtClean="0">
                <a:solidFill>
                  <a:schemeClr val="accent5">
                    <a:lumMod val="60000"/>
                    <a:lumOff val="40000"/>
                  </a:schemeClr>
                </a:solidFill>
              </a:rPr>
              <a:t>Émile</a:t>
            </a:r>
            <a:r>
              <a:rPr lang="en-US" sz="3600" dirty="0" smtClean="0">
                <a:solidFill>
                  <a:schemeClr val="accent5">
                    <a:lumMod val="60000"/>
                    <a:lumOff val="40000"/>
                  </a:schemeClr>
                </a:solidFill>
              </a:rPr>
              <a:t> </a:t>
            </a:r>
            <a:r>
              <a:rPr lang="en-US" sz="3600" dirty="0">
                <a:solidFill>
                  <a:schemeClr val="accent5">
                    <a:lumMod val="60000"/>
                    <a:lumOff val="40000"/>
                  </a:schemeClr>
                </a:solidFill>
              </a:rPr>
              <a:t>Durkheim</a:t>
            </a:r>
            <a:r>
              <a:rPr lang="en-US" sz="3600" dirty="0" smtClean="0">
                <a:solidFill>
                  <a:schemeClr val="accent5">
                    <a:lumMod val="60000"/>
                    <a:lumOff val="40000"/>
                  </a:schemeClr>
                </a:solidFill>
              </a:rPr>
              <a:t>: Sociology </a:t>
            </a:r>
            <a:r>
              <a:rPr lang="en-US" sz="3600" dirty="0">
                <a:solidFill>
                  <a:schemeClr val="accent5">
                    <a:lumMod val="60000"/>
                    <a:lumOff val="40000"/>
                  </a:schemeClr>
                </a:solidFill>
              </a:rPr>
              <a:t>is the systematic study of social facts</a:t>
            </a:r>
            <a:r>
              <a:rPr lang="en-US" sz="3600" dirty="0" smtClean="0">
                <a:solidFill>
                  <a:schemeClr val="accent5">
                    <a:lumMod val="60000"/>
                    <a:lumOff val="40000"/>
                  </a:schemeClr>
                </a:solidFill>
              </a:rPr>
              <a:t>. Max </a:t>
            </a:r>
            <a:r>
              <a:rPr lang="en-US" sz="3600" dirty="0">
                <a:solidFill>
                  <a:schemeClr val="accent5">
                    <a:lumMod val="60000"/>
                    <a:lumOff val="40000"/>
                  </a:schemeClr>
                </a:solidFill>
              </a:rPr>
              <a:t>Weber</a:t>
            </a:r>
            <a:r>
              <a:rPr lang="en-US" sz="3600" dirty="0" smtClean="0">
                <a:solidFill>
                  <a:schemeClr val="accent5">
                    <a:lumMod val="60000"/>
                    <a:lumOff val="40000"/>
                  </a:schemeClr>
                </a:solidFill>
              </a:rPr>
              <a:t>: Sociology </a:t>
            </a:r>
            <a:r>
              <a:rPr lang="en-US" sz="3600" dirty="0">
                <a:solidFill>
                  <a:schemeClr val="accent5">
                    <a:lumMod val="60000"/>
                    <a:lumOff val="40000"/>
                  </a:schemeClr>
                </a:solidFill>
              </a:rPr>
              <a:t>is the interpretative understanding of social action</a:t>
            </a:r>
            <a:r>
              <a:rPr lang="en-US" sz="3600" dirty="0" smtClean="0">
                <a:solidFill>
                  <a:schemeClr val="accent5">
                    <a:lumMod val="60000"/>
                    <a:lumOff val="40000"/>
                  </a:schemeClr>
                </a:solidFill>
              </a:rPr>
              <a:t>. MacIver </a:t>
            </a:r>
            <a:r>
              <a:rPr lang="en-US" sz="3600" dirty="0">
                <a:solidFill>
                  <a:schemeClr val="accent5">
                    <a:lumMod val="60000"/>
                    <a:lumOff val="40000"/>
                  </a:schemeClr>
                </a:solidFill>
              </a:rPr>
              <a:t>and Page</a:t>
            </a:r>
            <a:r>
              <a:rPr lang="en-US" sz="3600" dirty="0" smtClean="0">
                <a:solidFill>
                  <a:schemeClr val="accent5">
                    <a:lumMod val="60000"/>
                    <a:lumOff val="40000"/>
                  </a:schemeClr>
                </a:solidFill>
              </a:rPr>
              <a:t>: Sociology </a:t>
            </a:r>
            <a:r>
              <a:rPr lang="en-US" sz="3600" dirty="0">
                <a:solidFill>
                  <a:schemeClr val="accent5">
                    <a:lumMod val="60000"/>
                    <a:lumOff val="40000"/>
                  </a:schemeClr>
                </a:solidFill>
              </a:rPr>
              <a:t>is concerned with social relationships</a:t>
            </a:r>
            <a:endParaRPr lang="en-IN" sz="3600" dirty="0">
              <a:solidFill>
                <a:schemeClr val="accent5">
                  <a:lumMod val="60000"/>
                  <a:lumOff val="40000"/>
                </a:schemeClr>
              </a:solidFill>
            </a:endParaRPr>
          </a:p>
        </p:txBody>
      </p:sp>
    </p:spTree>
    <p:extLst>
      <p:ext uri="{BB962C8B-B14F-4D97-AF65-F5344CB8AC3E}">
        <p14:creationId xmlns:p14="http://schemas.microsoft.com/office/powerpoint/2010/main" val="10154523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399" y="686045"/>
            <a:ext cx="8007928" cy="4524315"/>
          </a:xfrm>
          <a:prstGeom prst="rect">
            <a:avLst/>
          </a:prstGeom>
        </p:spPr>
        <p:txBody>
          <a:bodyPr wrap="square">
            <a:spAutoFit/>
          </a:bodyPr>
          <a:lstStyle/>
          <a:p>
            <a:pPr algn="ctr"/>
            <a:r>
              <a:rPr lang="en-US" sz="3600" dirty="0">
                <a:solidFill>
                  <a:schemeClr val="accent2">
                    <a:lumMod val="60000"/>
                    <a:lumOff val="40000"/>
                  </a:schemeClr>
                </a:solidFill>
              </a:rPr>
              <a:t>Nature of </a:t>
            </a:r>
            <a:r>
              <a:rPr lang="en-US" sz="3600" dirty="0" smtClean="0">
                <a:solidFill>
                  <a:schemeClr val="accent2">
                    <a:lumMod val="60000"/>
                    <a:lumOff val="40000"/>
                  </a:schemeClr>
                </a:solidFill>
              </a:rPr>
              <a:t>Sociology</a:t>
            </a:r>
          </a:p>
          <a:p>
            <a:pPr algn="just"/>
            <a:r>
              <a:rPr lang="en-US" sz="3600" dirty="0" smtClean="0">
                <a:solidFill>
                  <a:schemeClr val="accent5">
                    <a:lumMod val="60000"/>
                    <a:lumOff val="40000"/>
                  </a:schemeClr>
                </a:solidFill>
              </a:rPr>
              <a:t>Sociology </a:t>
            </a:r>
            <a:r>
              <a:rPr lang="en-US" sz="3600" dirty="0">
                <a:solidFill>
                  <a:schemeClr val="accent5">
                    <a:lumMod val="60000"/>
                    <a:lumOff val="40000"/>
                  </a:schemeClr>
                </a:solidFill>
              </a:rPr>
              <a:t>is a social </a:t>
            </a:r>
            <a:r>
              <a:rPr lang="en-US" sz="3600" dirty="0" err="1">
                <a:solidFill>
                  <a:schemeClr val="accent5">
                    <a:lumMod val="60000"/>
                    <a:lumOff val="40000"/>
                  </a:schemeClr>
                </a:solidFill>
              </a:rPr>
              <a:t>science.It</a:t>
            </a:r>
            <a:r>
              <a:rPr lang="en-US" sz="3600" dirty="0">
                <a:solidFill>
                  <a:schemeClr val="accent5">
                    <a:lumMod val="60000"/>
                    <a:lumOff val="40000"/>
                  </a:schemeClr>
                </a:solidFill>
              </a:rPr>
              <a:t> is scientific and </a:t>
            </a:r>
            <a:r>
              <a:rPr lang="en-US" sz="3600" dirty="0" err="1">
                <a:solidFill>
                  <a:schemeClr val="accent5">
                    <a:lumMod val="60000"/>
                    <a:lumOff val="40000"/>
                  </a:schemeClr>
                </a:solidFill>
              </a:rPr>
              <a:t>systematic.It</a:t>
            </a:r>
            <a:r>
              <a:rPr lang="en-US" sz="3600" dirty="0">
                <a:solidFill>
                  <a:schemeClr val="accent5">
                    <a:lumMod val="60000"/>
                    <a:lumOff val="40000"/>
                  </a:schemeClr>
                </a:solidFill>
              </a:rPr>
              <a:t> studies social relationships and </a:t>
            </a:r>
            <a:r>
              <a:rPr lang="en-US" sz="3600" dirty="0" err="1">
                <a:solidFill>
                  <a:schemeClr val="accent5">
                    <a:lumMod val="60000"/>
                    <a:lumOff val="40000"/>
                  </a:schemeClr>
                </a:solidFill>
              </a:rPr>
              <a:t>interactions.It</a:t>
            </a:r>
            <a:r>
              <a:rPr lang="en-US" sz="3600" dirty="0">
                <a:solidFill>
                  <a:schemeClr val="accent5">
                    <a:lumMod val="60000"/>
                    <a:lumOff val="40000"/>
                  </a:schemeClr>
                </a:solidFill>
              </a:rPr>
              <a:t> is both theoretical and </a:t>
            </a:r>
            <a:r>
              <a:rPr lang="en-US" sz="3600" dirty="0" err="1">
                <a:solidFill>
                  <a:schemeClr val="accent5">
                    <a:lumMod val="60000"/>
                    <a:lumOff val="40000"/>
                  </a:schemeClr>
                </a:solidFill>
              </a:rPr>
              <a:t>empirical.It</a:t>
            </a:r>
            <a:r>
              <a:rPr lang="en-US" sz="3600" dirty="0">
                <a:solidFill>
                  <a:schemeClr val="accent5">
                    <a:lumMod val="60000"/>
                    <a:lumOff val="40000"/>
                  </a:schemeClr>
                </a:solidFill>
              </a:rPr>
              <a:t> studies both stability and social </a:t>
            </a:r>
            <a:r>
              <a:rPr lang="en-US" sz="3600" dirty="0" err="1">
                <a:solidFill>
                  <a:schemeClr val="accent5">
                    <a:lumMod val="60000"/>
                    <a:lumOff val="40000"/>
                  </a:schemeClr>
                </a:solidFill>
              </a:rPr>
              <a:t>change.It</a:t>
            </a:r>
            <a:r>
              <a:rPr lang="en-US" sz="3600" dirty="0">
                <a:solidFill>
                  <a:schemeClr val="accent5">
                    <a:lumMod val="60000"/>
                    <a:lumOff val="40000"/>
                  </a:schemeClr>
                </a:solidFill>
              </a:rPr>
              <a:t> seeks to understand patterns of social </a:t>
            </a:r>
            <a:r>
              <a:rPr lang="en-US" sz="3600" dirty="0" err="1">
                <a:solidFill>
                  <a:schemeClr val="accent5">
                    <a:lumMod val="60000"/>
                    <a:lumOff val="40000"/>
                  </a:schemeClr>
                </a:solidFill>
              </a:rPr>
              <a:t>behaviour</a:t>
            </a:r>
            <a:endParaRPr lang="en-IN" sz="3600" dirty="0">
              <a:solidFill>
                <a:schemeClr val="accent5">
                  <a:lumMod val="60000"/>
                  <a:lumOff val="40000"/>
                </a:schemeClr>
              </a:solidFill>
            </a:endParaRPr>
          </a:p>
        </p:txBody>
      </p:sp>
    </p:spTree>
    <p:extLst>
      <p:ext uri="{BB962C8B-B14F-4D97-AF65-F5344CB8AC3E}">
        <p14:creationId xmlns:p14="http://schemas.microsoft.com/office/powerpoint/2010/main" val="16728726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73383" y="1378772"/>
            <a:ext cx="7786254" cy="3970318"/>
          </a:xfrm>
          <a:prstGeom prst="rect">
            <a:avLst/>
          </a:prstGeom>
        </p:spPr>
        <p:txBody>
          <a:bodyPr wrap="square">
            <a:spAutoFit/>
          </a:bodyPr>
          <a:lstStyle/>
          <a:p>
            <a:pPr algn="ctr"/>
            <a:r>
              <a:rPr lang="en-US" sz="3600" dirty="0">
                <a:solidFill>
                  <a:schemeClr val="accent2">
                    <a:lumMod val="60000"/>
                    <a:lumOff val="40000"/>
                  </a:schemeClr>
                </a:solidFill>
              </a:rPr>
              <a:t>Scope of </a:t>
            </a:r>
            <a:r>
              <a:rPr lang="en-US" sz="3600" dirty="0" smtClean="0">
                <a:solidFill>
                  <a:schemeClr val="accent2">
                    <a:lumMod val="60000"/>
                    <a:lumOff val="40000"/>
                  </a:schemeClr>
                </a:solidFill>
              </a:rPr>
              <a:t>Sociology</a:t>
            </a:r>
          </a:p>
          <a:p>
            <a:pPr algn="just"/>
            <a:r>
              <a:rPr lang="en-US" sz="3600" dirty="0" smtClean="0">
                <a:solidFill>
                  <a:schemeClr val="accent4">
                    <a:lumMod val="60000"/>
                    <a:lumOff val="40000"/>
                  </a:schemeClr>
                </a:solidFill>
              </a:rPr>
              <a:t>Sociology </a:t>
            </a:r>
            <a:r>
              <a:rPr lang="en-US" sz="3600" dirty="0">
                <a:solidFill>
                  <a:schemeClr val="accent4">
                    <a:lumMod val="60000"/>
                    <a:lumOff val="40000"/>
                  </a:schemeClr>
                </a:solidFill>
              </a:rPr>
              <a:t>studies various aspects of social life</a:t>
            </a:r>
            <a:r>
              <a:rPr lang="en-US" sz="3600" dirty="0" smtClean="0">
                <a:solidFill>
                  <a:schemeClr val="accent4">
                    <a:lumMod val="60000"/>
                    <a:lumOff val="40000"/>
                  </a:schemeClr>
                </a:solidFill>
              </a:rPr>
              <a:t>: Family </a:t>
            </a:r>
            <a:r>
              <a:rPr lang="en-US" sz="3600">
                <a:solidFill>
                  <a:schemeClr val="accent4">
                    <a:lumMod val="60000"/>
                    <a:lumOff val="40000"/>
                  </a:schemeClr>
                </a:solidFill>
              </a:rPr>
              <a:t>and </a:t>
            </a:r>
            <a:r>
              <a:rPr lang="en-US" sz="3600" smtClean="0">
                <a:solidFill>
                  <a:schemeClr val="accent4">
                    <a:lumMod val="60000"/>
                    <a:lumOff val="40000"/>
                  </a:schemeClr>
                </a:solidFill>
              </a:rPr>
              <a:t>marriage Religion </a:t>
            </a:r>
            <a:r>
              <a:rPr lang="en-US" sz="3600" dirty="0" smtClean="0">
                <a:solidFill>
                  <a:schemeClr val="accent4">
                    <a:lumMod val="60000"/>
                    <a:lumOff val="40000"/>
                  </a:schemeClr>
                </a:solidFill>
              </a:rPr>
              <a:t>Education Economy </a:t>
            </a:r>
            <a:r>
              <a:rPr lang="en-US" sz="3600" dirty="0">
                <a:solidFill>
                  <a:schemeClr val="accent4">
                    <a:lumMod val="60000"/>
                    <a:lumOff val="40000"/>
                  </a:schemeClr>
                </a:solidFill>
              </a:rPr>
              <a:t>and </a:t>
            </a:r>
            <a:r>
              <a:rPr lang="en-US" sz="3600" dirty="0" smtClean="0">
                <a:solidFill>
                  <a:schemeClr val="accent4">
                    <a:lumMod val="60000"/>
                    <a:lumOff val="40000"/>
                  </a:schemeClr>
                </a:solidFill>
              </a:rPr>
              <a:t>work        Politics Social stratification Culture Socialization Social change Social problems</a:t>
            </a:r>
            <a:endParaRPr lang="en-IN" sz="3600" dirty="0">
              <a:solidFill>
                <a:schemeClr val="accent4">
                  <a:lumMod val="60000"/>
                  <a:lumOff val="40000"/>
                </a:schemeClr>
              </a:solidFill>
            </a:endParaRPr>
          </a:p>
        </p:txBody>
      </p:sp>
    </p:spTree>
    <p:extLst>
      <p:ext uri="{BB962C8B-B14F-4D97-AF65-F5344CB8AC3E}">
        <p14:creationId xmlns:p14="http://schemas.microsoft.com/office/powerpoint/2010/main" val="802516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79055" y="658428"/>
            <a:ext cx="9809017" cy="5355312"/>
          </a:xfrm>
          <a:prstGeom prst="rect">
            <a:avLst/>
          </a:prstGeom>
        </p:spPr>
        <p:txBody>
          <a:bodyPr wrap="square">
            <a:spAutoFit/>
          </a:bodyPr>
          <a:lstStyle/>
          <a:p>
            <a:pPr algn="ctr"/>
            <a:r>
              <a:rPr lang="en-US" sz="3600" dirty="0">
                <a:solidFill>
                  <a:srgbClr val="FF0000"/>
                </a:solidFill>
              </a:rPr>
              <a:t>Emergence of </a:t>
            </a:r>
            <a:r>
              <a:rPr lang="en-US" sz="3600" dirty="0" smtClean="0">
                <a:solidFill>
                  <a:srgbClr val="FF0000"/>
                </a:solidFill>
              </a:rPr>
              <a:t>Sociology</a:t>
            </a:r>
          </a:p>
          <a:p>
            <a:pPr algn="just"/>
            <a:r>
              <a:rPr lang="en-US" sz="3600" dirty="0" smtClean="0">
                <a:solidFill>
                  <a:srgbClr val="00B050"/>
                </a:solidFill>
              </a:rPr>
              <a:t>Sociology </a:t>
            </a:r>
            <a:r>
              <a:rPr lang="en-US" sz="3600" dirty="0">
                <a:solidFill>
                  <a:srgbClr val="00B050"/>
                </a:solidFill>
              </a:rPr>
              <a:t>emerged as a distinct discipline during the 19th century in </a:t>
            </a:r>
            <a:r>
              <a:rPr lang="en-US" sz="3600" dirty="0" err="1">
                <a:solidFill>
                  <a:srgbClr val="00B050"/>
                </a:solidFill>
              </a:rPr>
              <a:t>Europe.Rapid</a:t>
            </a:r>
            <a:r>
              <a:rPr lang="en-US" sz="3600" dirty="0">
                <a:solidFill>
                  <a:srgbClr val="00B050"/>
                </a:solidFill>
              </a:rPr>
              <a:t> social, economic and political changes created the need for systematic study of </a:t>
            </a:r>
            <a:r>
              <a:rPr lang="en-US" sz="3600" dirty="0" err="1">
                <a:solidFill>
                  <a:srgbClr val="00B050"/>
                </a:solidFill>
              </a:rPr>
              <a:t>society.Traditional</a:t>
            </a:r>
            <a:r>
              <a:rPr lang="en-US" sz="3600" dirty="0">
                <a:solidFill>
                  <a:srgbClr val="00B050"/>
                </a:solidFill>
              </a:rPr>
              <a:t> social structures were undergoing major </a:t>
            </a:r>
            <a:r>
              <a:rPr lang="en-US" sz="3600" dirty="0" err="1">
                <a:solidFill>
                  <a:srgbClr val="00B050"/>
                </a:solidFill>
              </a:rPr>
              <a:t>transformation.Thinkers</a:t>
            </a:r>
            <a:r>
              <a:rPr lang="en-US" sz="3600" dirty="0">
                <a:solidFill>
                  <a:srgbClr val="00B050"/>
                </a:solidFill>
              </a:rPr>
              <a:t> began applying scientific methods to understand social life</a:t>
            </a:r>
            <a:r>
              <a:rPr lang="en-US" sz="3600" dirty="0" smtClean="0">
                <a:solidFill>
                  <a:srgbClr val="00B050"/>
                </a:solidFill>
              </a:rPr>
              <a:t>.</a:t>
            </a:r>
          </a:p>
          <a:p>
            <a:r>
              <a:rPr lang="en-US" dirty="0" smtClean="0"/>
              <a:t> </a:t>
            </a:r>
            <a:endParaRPr lang="en-IN" dirty="0"/>
          </a:p>
        </p:txBody>
      </p:sp>
    </p:spTree>
    <p:extLst>
      <p:ext uri="{BB962C8B-B14F-4D97-AF65-F5344CB8AC3E}">
        <p14:creationId xmlns:p14="http://schemas.microsoft.com/office/powerpoint/2010/main" val="39805658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2727" y="833918"/>
            <a:ext cx="9088582" cy="4524315"/>
          </a:xfrm>
          <a:prstGeom prst="rect">
            <a:avLst/>
          </a:prstGeom>
        </p:spPr>
        <p:txBody>
          <a:bodyPr wrap="square">
            <a:spAutoFit/>
          </a:bodyPr>
          <a:lstStyle/>
          <a:p>
            <a:pPr algn="just"/>
            <a:r>
              <a:rPr lang="en-US" sz="3200" dirty="0">
                <a:solidFill>
                  <a:srgbClr val="00B050"/>
                </a:solidFill>
              </a:rPr>
              <a:t>French Revolution and </a:t>
            </a:r>
            <a:r>
              <a:rPr lang="en-US" sz="3200" dirty="0" smtClean="0">
                <a:solidFill>
                  <a:srgbClr val="00B050"/>
                </a:solidFill>
              </a:rPr>
              <a:t>Sociology French </a:t>
            </a:r>
            <a:r>
              <a:rPr lang="en-US" sz="3200" dirty="0">
                <a:solidFill>
                  <a:srgbClr val="00B050"/>
                </a:solidFill>
              </a:rPr>
              <a:t>Revolution (1789) played an important role in the emergence of </a:t>
            </a:r>
            <a:r>
              <a:rPr lang="en-US" sz="3200" dirty="0" err="1">
                <a:solidFill>
                  <a:srgbClr val="00B050"/>
                </a:solidFill>
              </a:rPr>
              <a:t>Sociology.Challenged</a:t>
            </a:r>
            <a:r>
              <a:rPr lang="en-US" sz="3200" dirty="0">
                <a:solidFill>
                  <a:srgbClr val="00B050"/>
                </a:solidFill>
              </a:rPr>
              <a:t> traditional political and social </a:t>
            </a:r>
            <a:r>
              <a:rPr lang="en-US" sz="3200" dirty="0" err="1">
                <a:solidFill>
                  <a:srgbClr val="00B050"/>
                </a:solidFill>
              </a:rPr>
              <a:t>institutions.Promoted</a:t>
            </a:r>
            <a:r>
              <a:rPr lang="en-US" sz="3200" dirty="0">
                <a:solidFill>
                  <a:srgbClr val="00B050"/>
                </a:solidFill>
              </a:rPr>
              <a:t> ideas of liberty, equality and </a:t>
            </a:r>
            <a:r>
              <a:rPr lang="en-US" sz="3200" dirty="0" err="1">
                <a:solidFill>
                  <a:srgbClr val="00B050"/>
                </a:solidFill>
              </a:rPr>
              <a:t>fraternity.Created</a:t>
            </a:r>
            <a:r>
              <a:rPr lang="en-US" sz="3200" dirty="0">
                <a:solidFill>
                  <a:srgbClr val="00B050"/>
                </a:solidFill>
              </a:rPr>
              <a:t> major political and social </a:t>
            </a:r>
            <a:r>
              <a:rPr lang="en-US" sz="3200" dirty="0" err="1">
                <a:solidFill>
                  <a:srgbClr val="00B050"/>
                </a:solidFill>
              </a:rPr>
              <a:t>transformations.Encouraged</a:t>
            </a:r>
            <a:r>
              <a:rPr lang="en-US" sz="3200" dirty="0">
                <a:solidFill>
                  <a:srgbClr val="00B050"/>
                </a:solidFill>
              </a:rPr>
              <a:t> thinkers to understand the causes and consequences of social change</a:t>
            </a:r>
            <a:endParaRPr lang="en-IN" sz="3200" dirty="0">
              <a:solidFill>
                <a:srgbClr val="00B050"/>
              </a:solidFill>
            </a:endParaRPr>
          </a:p>
        </p:txBody>
      </p:sp>
    </p:spTree>
    <p:extLst>
      <p:ext uri="{BB962C8B-B14F-4D97-AF65-F5344CB8AC3E}">
        <p14:creationId xmlns:p14="http://schemas.microsoft.com/office/powerpoint/2010/main" val="4164256907"/>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29</TotalTime>
  <Words>583</Words>
  <Application>Microsoft Office PowerPoint</Application>
  <PresentationFormat>Widescreen</PresentationFormat>
  <Paragraphs>37</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Trebuchet MS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5:.Slide 6: 7: 8: French Revolution and SociologyFrench Revolution (1789) played an important role in the emergence of Sociology.Challenged traditional political and social institutions.Promoted ideas of liberty, equality and fraternity.Created major political and social transformations.Encouraged thinkers to understand the causes and consequences of social change.Slide 9: Industrial Revolution and SociologyThe Industrial Revolution brought significant changes:Growth of factories and industriesRapid urbanizationMigration from rural to urban areasEmergence of the industrial working classChanges in family and community lifePoverty and labour problemsThese changes increased the need for systematic study of society.Slide 10: Other Factors Behind the EmergenceOther important factors included:Scientific RevolutionEnlightenment and rational thinkingGrowth of capitalismUrbanizationSecularizationExpansion of democracyNew social problemsDevelopment of modern nation-statesSlide 11: Auguste Comte and SociologyAuguste Comte (1798â€“1857) is widely regarded as the Father of Sociology.He coined the term Sociology.He argued that society could be studied scientifically.He developed the idea of Positivism.He proposed the Law of Three Stages.He divided Sociology into Social Statics and Social Dynamics.Slide 12: Major Classical SociologistsImportant classical sociologists include:Auguste Comte â€“ PositivismÃ‰mile Durkheim â€“ Social Facts and Social SolidarityKarl Marx â€“ Class ConflictMax Weber â€“ Social Action and VerstehenHerbert Spencer â€“ Evolutionary approachTheir ideas established the theoretical foundations of Sociology.Slide 13: Importance of SociologySociology is important because it:Helps us understand society.Explains social relationships and institutions.Develops a scientific understanding of social behaviour.Helps identify causes of social problems.Provides knowledge about social change.Promotes social awareness and understanding.Slide 14: Practical Importance of SociologySociological knowledge is useful in:Social planning and policy-makingEducationC</dc:title>
  <dc:creator>Microsoft account</dc:creator>
  <cp:lastModifiedBy>Microsoft account</cp:lastModifiedBy>
  <cp:revision>6</cp:revision>
  <dcterms:created xsi:type="dcterms:W3CDTF">2026-08-29T07:11:21Z</dcterms:created>
  <dcterms:modified xsi:type="dcterms:W3CDTF">2026-08-29T07:41:04Z</dcterms:modified>
</cp:coreProperties>
</file>