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tableStyles" Target="/ppt/tableStyles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theme" Target="/ppt/theme/theme1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viewProps" Target="/ppt/viewProps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presProps" Target="/ppt/presProps.xml" Id="rId23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image" Target="/ppt/media/image3.png" Id="rId2" /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1978433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Id18" /><Relationship Type="http://schemas.openxmlformats.org/officeDocument/2006/relationships/slideLayout" Target="/ppt/slideLayouts/slideLayout7.xml" Id="rId7" /><Relationship Type="http://schemas.openxmlformats.org/officeDocument/2006/relationships/image" Target="/ppt/media/image1.png" Id="rId19" /></Relationships>
</file>

<file path=ppt/slideMasters/slideMaster1.xml><?xml version="1.0" encoding="utf-8"?>
<p:sldMaster xmlns:a14="http://schemas.microsoft.com/office/drawing/2010/main"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818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97280"/>
            <a:ext cx="10789920" cy="21031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3400" b="1">
                <a:solidFill>
                  <a:srgbClr val="1C374B"/>
                </a:solidFill>
              </a:defRPr>
            </a:pPr>
            <a:r>
              <a:t>Intensive Farming (Rice) and Plantation Farming (Tea and Rubber)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15095" y="3657600"/>
            <a:ext cx="6731330" cy="101566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Submitted by </a:t>
            </a:r>
            <a:endParaRPr lang="en-IN" dirty="0"/>
          </a:p>
          <a:p>
            <a:pPr algn="ctr">
              <a:defRPr sz="2000" b="1">
                <a:solidFill>
                  <a:srgbClr val="464646"/>
                </a:solidFill>
              </a:defRPr>
            </a:pPr>
            <a:r>
              <a:rPr dirty="0"/>
              <a:t>DR RANJITA ROY SARKAR</a:t>
            </a:r>
            <a:br>
              <a:rPr dirty="0"/>
            </a:br>
            <a:r>
              <a:rPr dirty="0"/>
              <a:t>ASSISTANT PROFESSOR, 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Introduction to Agricultural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Agriculture is influenced by climate, relief, soil, water, technology, markets and labor.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Intensive farming uses relatively high inputs of labor and/or capital per unit of land.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Plantation farming is large-scale commercial cultivation of selected crops, often for processing and export.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1965960"/>
            <a:ext cx="1371600" cy="1371600"/>
          </a:xfrm>
          <a:prstGeom prst="triangle">
            <a:avLst/>
          </a:prstGeom>
          <a:solidFill>
            <a:srgbClr val="829BA5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006840" y="1965960"/>
            <a:ext cx="1371600" cy="1371600"/>
          </a:xfrm>
          <a:prstGeom prst="triangle">
            <a:avLst/>
          </a:prstGeom>
          <a:solidFill>
            <a:srgbClr val="91A3A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738360" y="1965960"/>
            <a:ext cx="1371600" cy="1371600"/>
          </a:xfrm>
          <a:prstGeom prst="triangle">
            <a:avLst/>
          </a:prstGeom>
          <a:solidFill>
            <a:srgbClr val="A0ABAF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Intensive Farming: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Intensive agriculture seeks high output from limited land.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may involve irrigation, fertilizers, improved seeds, multiple cropping and substantial labor.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is common in densely populated regions where land is scarce relative to labor.</a:t>
            </a:r>
          </a:p>
        </p:txBody>
      </p:sp>
      <p:sp>
        <p:nvSpPr>
          <p:cNvPr id="5" name="Sun 4"/>
          <p:cNvSpPr/>
          <p:nvPr/>
        </p:nvSpPr>
        <p:spPr>
          <a:xfrm>
            <a:off x="9006840" y="1874519"/>
            <a:ext cx="1188720" cy="1188720"/>
          </a:xfrm>
          <a:prstGeom prst="sun">
            <a:avLst/>
          </a:prstGeom>
          <a:solidFill>
            <a:srgbClr val="EBB95A"/>
          </a:solidFill>
          <a:ln>
            <a:solidFill>
              <a:srgbClr val="A07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27532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77824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28116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Rice: Geographical Importance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Rice is a major staple crop in tropical and subtropical Asia.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grows best with adequate warmth and moisture during the growing season.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Flooded fields, irrigation and monsoon rainfall support many rice-growing regions.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87325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1897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>
            <a:off x="96469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01041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Conditions for Rice Cultivation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High temperatures and a long frost-free period are generally favorable.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Adequate water is essential, particularly during early growth.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Level or gently sloping land facilitates water management and field preparation.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2468880" cy="457200"/>
          </a:xfrm>
          <a:prstGeom prst="rect">
            <a:avLst/>
          </a:prstGeom>
          <a:solidFill>
            <a:srgbClr val="5F412D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75320" y="2011680"/>
            <a:ext cx="2468880" cy="457200"/>
          </a:xfrm>
          <a:prstGeom prst="rect">
            <a:avLst/>
          </a:prstGeom>
          <a:solidFill>
            <a:srgbClr val="916441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75320" y="2514600"/>
            <a:ext cx="2468880" cy="457200"/>
          </a:xfrm>
          <a:prstGeom prst="rect">
            <a:avLst/>
          </a:prstGeom>
          <a:solidFill>
            <a:srgbClr val="B9915F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Rice Cultivation Methods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Transplanting is widely practiced where seedlings are raised and then planted in flooded fields.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Direct seeding can reduce labor requirements in suitable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Irrigation enables more reliable production where rainfall is seasonal.</a:t>
            </a:r>
          </a:p>
        </p:txBody>
      </p:sp>
      <p:sp>
        <p:nvSpPr>
          <p:cNvPr id="5" name="Arc 4"/>
          <p:cNvSpPr/>
          <p:nvPr/>
        </p:nvSpPr>
        <p:spPr>
          <a:xfrm>
            <a:off x="827532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68680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909828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50976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992124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834639"/>
            <a:ext cx="2743200" cy="228600"/>
          </a:xfrm>
          <a:prstGeom prst="rect">
            <a:avLst/>
          </a:prstGeom>
          <a:solidFill>
            <a:srgbClr val="91B9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Major Rice-Growing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South, Southeast and East Asia contain major rice-growing areas.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Important regions include the Ganges-Brahmaputra plains, eastern and southern China, Vietnam, Thailand and parts of Indonesia.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Rice is also cultivated in many other tropical and subtropical regions.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46404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Advantages and Problems of Intensive Rice Farming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High yields can support dense rural populations.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Multiple cropping may increase annual land productivity.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Challenges include water demand, soil nutrient depletion, pests and climate-related risks.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057400"/>
            <a:ext cx="164592" cy="1097280"/>
          </a:xfrm>
          <a:prstGeom prst="rect">
            <a:avLst/>
          </a:prstGeom>
          <a:solidFill>
            <a:srgbClr val="6E4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046720" y="1508760"/>
            <a:ext cx="640080" cy="640080"/>
          </a:xfrm>
          <a:prstGeom prst="ellipse">
            <a:avLst/>
          </a:prstGeom>
          <a:solidFill>
            <a:srgbClr val="5A8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098280" y="2057400"/>
            <a:ext cx="164592" cy="1097280"/>
          </a:xfrm>
          <a:prstGeom prst="rect">
            <a:avLst/>
          </a:prstGeom>
          <a:solidFill>
            <a:srgbClr val="6E4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8869680" y="1508760"/>
            <a:ext cx="640080" cy="640080"/>
          </a:xfrm>
          <a:prstGeom prst="ellipse">
            <a:avLst/>
          </a:prstGeom>
          <a:solidFill>
            <a:srgbClr val="5A8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9921240" y="2057400"/>
            <a:ext cx="164592" cy="1097280"/>
          </a:xfrm>
          <a:prstGeom prst="rect">
            <a:avLst/>
          </a:prstGeom>
          <a:solidFill>
            <a:srgbClr val="6E4B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9692640" y="1508760"/>
            <a:ext cx="640080" cy="640080"/>
          </a:xfrm>
          <a:prstGeom prst="ellipse">
            <a:avLst/>
          </a:prstGeom>
          <a:solidFill>
            <a:srgbClr val="5A87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Plantation Farming: Meaning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Plantation farming is a large-scale commercial system often based on one or a few cash crops.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generally requires substantial capital, organized management and processing facilities.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Historically, plantations were strongly connected with colonial trade networks.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423160"/>
            <a:ext cx="411480" cy="73152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823960" y="1874520"/>
            <a:ext cx="411480" cy="128016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372600" y="2240280"/>
            <a:ext cx="411480" cy="91440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921240" y="1508760"/>
            <a:ext cx="411480" cy="1645920"/>
          </a:xfrm>
          <a:prstGeom prst="rect">
            <a:avLst/>
          </a:prstGeom>
          <a:solidFill>
            <a:srgbClr val="91A5B4"/>
          </a:solidFill>
          <a:ln>
            <a:solidFill>
              <a:srgbClr val="555F6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Characteristics of Plantation Agriculture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Large estates and specialized commercial production are common.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Processing facilities are often located near plantations because some crops are perishable.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Export markets, transport and labor supply influence plantation locations.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2057400"/>
            <a:ext cx="594360" cy="1188720"/>
          </a:xfrm>
          <a:prstGeom prst="rect">
            <a:avLst/>
          </a:prstGeom>
          <a:solidFill>
            <a:srgbClr val="6E787D"/>
          </a:solidFill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9052560" y="2057400"/>
            <a:ext cx="594360" cy="1188720"/>
          </a:xfrm>
          <a:prstGeom prst="rect">
            <a:avLst/>
          </a:prstGeom>
          <a:solidFill>
            <a:srgbClr val="6E787D"/>
          </a:solidFill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9829800" y="2057400"/>
            <a:ext cx="594360" cy="1188720"/>
          </a:xfrm>
          <a:prstGeom prst="rect">
            <a:avLst/>
          </a:prstGeom>
          <a:solidFill>
            <a:srgbClr val="6E787D"/>
          </a:solidFill>
          <a:ln>
            <a:solidFill>
              <a:srgbClr val="4646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Tea: Environmental Requirements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Tea prefers warm, humid conditions with well-distributed rainfall.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Well-drained, acidic soils and suitable slopes are favorable.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Pruning and regular plucking require considerable skilled labor.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7532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7824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877824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28116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928116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784080" y="2103120"/>
            <a:ext cx="502920" cy="502920"/>
          </a:xfrm>
          <a:prstGeom prst="ellipse">
            <a:avLst/>
          </a:prstGeom>
          <a:solidFill>
            <a:srgbClr val="B4AA96"/>
          </a:solidFill>
          <a:ln>
            <a:solidFill>
              <a:srgbClr val="645A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9784080" y="2606039"/>
            <a:ext cx="502920" cy="73152"/>
          </a:xfrm>
          <a:prstGeom prst="rect">
            <a:avLst/>
          </a:prstGeom>
          <a:solidFill>
            <a:srgbClr val="5A5A5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Tea-Producing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Major tea regions include Assam and Darjeeling in India, Sri Lanka, Kenya and parts of China.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Highland and hill environments are important in several tea-growing areas.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Processing factories are commonly located close to plantations.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825703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877824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875995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928116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926287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Oval 10"/>
          <p:cNvSpPr/>
          <p:nvPr/>
        </p:nvSpPr>
        <p:spPr>
          <a:xfrm>
            <a:off x="978408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976579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10287000" y="1508760"/>
            <a:ext cx="320040" cy="320040"/>
          </a:xfrm>
          <a:prstGeom prst="ellipse">
            <a:avLst/>
          </a:prstGeom>
          <a:solidFill>
            <a:srgbClr val="9BB4C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10268712" y="1874519"/>
            <a:ext cx="365760" cy="685800"/>
          </a:xfrm>
          <a:prstGeom prst="roundRect">
            <a:avLst/>
          </a:prstGeom>
          <a:solidFill>
            <a:srgbClr val="B9C3C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Tea Cultivation and Processing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Young leaves are plucked periodically throughout suitable seasons.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Leaves undergo processes such as withering, rolling, oxidation and drying depending on tea type.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Quality depends on variety, climate, altitude, management and processing.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7532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9828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भा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21240" y="1965960"/>
            <a:ext cx="64008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 sz="2500" b="1"/>
            </a:pPr>
            <a:r>
              <a:t>中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Rubber: Environmental Requirements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Natural rubber is obtained mainly from the latex of rubber trees.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It requires a warm, humid climate with adequate rainfall and a long growing season.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Well-drained soils and protection from severe climatic extremes are beneficial.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18972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10104120" y="1965960"/>
            <a:ext cx="731520" cy="1097280"/>
          </a:xfrm>
          <a:prstGeom prst="triangle">
            <a:avLst/>
          </a:prstGeom>
          <a:solidFill>
            <a:srgbClr val="CDBEA0"/>
          </a:solidFill>
          <a:ln>
            <a:solidFill>
              <a:srgbClr val="6E5A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Rubber-Producing Regions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Southeast Asia is a major global rubber-producing region.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Thailand, Indonesia and Malaysia have historically been important producers.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Rubber is also cultivated in India and several tropical countries in Africa and Latin America.</a:t>
            </a:r>
          </a:p>
        </p:txBody>
      </p:sp>
      <p:sp>
        <p:nvSpPr>
          <p:cNvPr id="5" name="Hexagon 4"/>
          <p:cNvSpPr/>
          <p:nvPr/>
        </p:nvSpPr>
        <p:spPr>
          <a:xfrm>
            <a:off x="8275320" y="1783080"/>
            <a:ext cx="2743200" cy="1920240"/>
          </a:xfrm>
          <a:prstGeom prst="hexagon">
            <a:avLst/>
          </a:prstGeom>
          <a:solidFill>
            <a:srgbClr val="BED2B9"/>
          </a:solidFill>
          <a:ln>
            <a:solidFill>
              <a:srgbClr val="5A786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Rubber Cultivation and Processing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Trees are tapped carefully to collect latex.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Latex is processed into forms suitable for industrial use.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Rubber plantations require long-term management because trees take years to reach productive maturity.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1965960"/>
            <a:ext cx="1371600" cy="1371600"/>
          </a:xfrm>
          <a:prstGeom prst="triangle">
            <a:avLst/>
          </a:prstGeom>
          <a:solidFill>
            <a:srgbClr val="829BA5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9006840" y="1965960"/>
            <a:ext cx="1371600" cy="1371600"/>
          </a:xfrm>
          <a:prstGeom prst="triangle">
            <a:avLst/>
          </a:prstGeom>
          <a:solidFill>
            <a:srgbClr val="91A3AA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738360" y="1965960"/>
            <a:ext cx="1371600" cy="1371600"/>
          </a:xfrm>
          <a:prstGeom prst="triangle">
            <a:avLst/>
          </a:prstGeom>
          <a:solidFill>
            <a:srgbClr val="A0ABAF"/>
          </a:solidFill>
          <a:ln>
            <a:solidFill>
              <a:srgbClr val="5A5A5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Tea and Rubber: Comparison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Tea is a leaf crop strongly associated with cool-to-warm humid highland environments in many regions.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Rubber requires consistently warm tropical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Both depend on labor, processing, transport and market access.</a:t>
            </a:r>
          </a:p>
        </p:txBody>
      </p:sp>
      <p:sp>
        <p:nvSpPr>
          <p:cNvPr id="5" name="Sun 4"/>
          <p:cNvSpPr/>
          <p:nvPr/>
        </p:nvSpPr>
        <p:spPr>
          <a:xfrm>
            <a:off x="9006840" y="1874519"/>
            <a:ext cx="1188720" cy="1188720"/>
          </a:xfrm>
          <a:prstGeom prst="sun">
            <a:avLst/>
          </a:prstGeom>
          <a:solidFill>
            <a:srgbClr val="EBB95A"/>
          </a:solidFill>
          <a:ln>
            <a:solidFill>
              <a:srgbClr val="A0783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27532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877824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281160" y="3017520"/>
            <a:ext cx="822960" cy="457200"/>
          </a:xfrm>
          <a:prstGeom prst="arc">
            <a:avLst/>
          </a:prstGeom>
          <a:ln>
            <a:solidFill>
              <a:srgbClr val="648CA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Market and Transport Factors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Plantation crops are often produced for national and international markets.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Roads, railways and ports reduce transport costs and connect farms to processing centers.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Price fluctuations can strongly affect plantation incomes.</a:t>
            </a:r>
          </a:p>
        </p:txBody>
      </p:sp>
      <p:sp>
        <p:nvSpPr>
          <p:cNvPr id="5" name="Isosceles Triangle 4"/>
          <p:cNvSpPr/>
          <p:nvPr/>
        </p:nvSpPr>
        <p:spPr>
          <a:xfrm>
            <a:off x="82753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Isosceles Triangle 5"/>
          <p:cNvSpPr/>
          <p:nvPr/>
        </p:nvSpPr>
        <p:spPr>
          <a:xfrm>
            <a:off x="87325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Isosceles Triangle 6"/>
          <p:cNvSpPr/>
          <p:nvPr/>
        </p:nvSpPr>
        <p:spPr>
          <a:xfrm>
            <a:off x="91897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Isosceles Triangle 7"/>
          <p:cNvSpPr/>
          <p:nvPr/>
        </p:nvSpPr>
        <p:spPr>
          <a:xfrm>
            <a:off x="96469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Isosceles Triangle 8"/>
          <p:cNvSpPr/>
          <p:nvPr/>
        </p:nvSpPr>
        <p:spPr>
          <a:xfrm>
            <a:off x="10104120" y="2057400"/>
            <a:ext cx="731520" cy="1280160"/>
          </a:xfrm>
          <a:prstGeom prst="triangle">
            <a:avLst/>
          </a:prstGeom>
          <a:solidFill>
            <a:srgbClr val="69916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Environmental Issues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Monoculture can reduce biodiversity and increase vulnerability to pests and disease.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Soil erosion may occur on slopes if vegetation cover is poorly managed.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Sustainable practices include soil conservation, shade management and integrated pest management.</a:t>
            </a:r>
          </a:p>
        </p:txBody>
      </p:sp>
      <p:sp>
        <p:nvSpPr>
          <p:cNvPr id="5" name="Rectangle 4"/>
          <p:cNvSpPr/>
          <p:nvPr/>
        </p:nvSpPr>
        <p:spPr>
          <a:xfrm>
            <a:off x="8275320" y="1508760"/>
            <a:ext cx="2468880" cy="457200"/>
          </a:xfrm>
          <a:prstGeom prst="rect">
            <a:avLst/>
          </a:prstGeom>
          <a:solidFill>
            <a:srgbClr val="5F412D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8275320" y="2011680"/>
            <a:ext cx="2468880" cy="457200"/>
          </a:xfrm>
          <a:prstGeom prst="rect">
            <a:avLst/>
          </a:prstGeom>
          <a:solidFill>
            <a:srgbClr val="916441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75320" y="2514600"/>
            <a:ext cx="2468880" cy="457200"/>
          </a:xfrm>
          <a:prstGeom prst="rect">
            <a:avLst/>
          </a:prstGeom>
          <a:solidFill>
            <a:srgbClr val="B9915F"/>
          </a:solidFill>
          <a:ln>
            <a:solidFill>
              <a:srgbClr val="5A463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Changing Agricultural Systems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Mechanization, improved varieties and digital technologies are changing agricultural production.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Climate change may alter suitable areas for rice, tea and rubber.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Diversification and climate-resilient practices can reduce production risks.</a:t>
            </a:r>
          </a:p>
        </p:txBody>
      </p:sp>
      <p:sp>
        <p:nvSpPr>
          <p:cNvPr id="5" name="Arc 4"/>
          <p:cNvSpPr/>
          <p:nvPr/>
        </p:nvSpPr>
        <p:spPr>
          <a:xfrm>
            <a:off x="827532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Arc 5"/>
          <p:cNvSpPr/>
          <p:nvPr/>
        </p:nvSpPr>
        <p:spPr>
          <a:xfrm>
            <a:off x="868680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Arc 6"/>
          <p:cNvSpPr/>
          <p:nvPr/>
        </p:nvSpPr>
        <p:spPr>
          <a:xfrm>
            <a:off x="909828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Arc 7"/>
          <p:cNvSpPr/>
          <p:nvPr/>
        </p:nvSpPr>
        <p:spPr>
          <a:xfrm>
            <a:off x="950976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Arc 8"/>
          <p:cNvSpPr/>
          <p:nvPr/>
        </p:nvSpPr>
        <p:spPr>
          <a:xfrm>
            <a:off x="9921240" y="2148839"/>
            <a:ext cx="548640" cy="822960"/>
          </a:xfrm>
          <a:prstGeom prst="arc">
            <a:avLst/>
          </a:prstGeom>
          <a:ln>
            <a:solidFill>
              <a:srgbClr val="6491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8275320" y="2834639"/>
            <a:ext cx="2743200" cy="228600"/>
          </a:xfrm>
          <a:prstGeom prst="rect">
            <a:avLst/>
          </a:prstGeom>
          <a:solidFill>
            <a:srgbClr val="91B9C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8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04E6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1C374B"/>
                </a:solidFill>
              </a:defRPr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740664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Intensive rice farming is closely linked with dense populations, water availability and high land productivity.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Tea and rubber are important plantation crops shaped by climate, labor, processing and markets.</a:t>
            </a:r>
          </a:p>
          <a:p>
            <a:pPr>
              <a:spcAft>
                <a:spcPts val="1400"/>
              </a:spcAft>
              <a:defRPr sz="1900">
                <a:solidFill>
                  <a:srgbClr val="2D2D2D"/>
                </a:solidFill>
              </a:defRPr>
            </a:pPr>
            <a:r>
              <a:t>Agricultural geography explains how physical and socioeconomic factors combine to create distinct farming regions.</a:t>
            </a:r>
          </a:p>
        </p:txBody>
      </p:sp>
      <p:sp>
        <p:nvSpPr>
          <p:cNvPr id="5" name="Oval 4"/>
          <p:cNvSpPr/>
          <p:nvPr/>
        </p:nvSpPr>
        <p:spPr>
          <a:xfrm>
            <a:off x="827532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Oval 5"/>
          <p:cNvSpPr/>
          <p:nvPr/>
        </p:nvSpPr>
        <p:spPr>
          <a:xfrm>
            <a:off x="886968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946404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Oval 7"/>
          <p:cNvSpPr/>
          <p:nvPr/>
        </p:nvSpPr>
        <p:spPr>
          <a:xfrm>
            <a:off x="10058400" y="2148839"/>
            <a:ext cx="685800" cy="685800"/>
          </a:xfrm>
          <a:prstGeom prst="ellipse">
            <a:avLst/>
          </a:prstGeom>
          <a:solidFill>
            <a:srgbClr val="5F8C5A"/>
          </a:solidFill>
          <a:ln>
            <a:solidFill>
              <a:srgbClr val="46694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0972800" y="6428232"/>
            <a:ext cx="457200" cy="1828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/>
            </a:pPr>
            <a:r>
              <a:t>21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Droplet</Template>
  <TotalTime>1</TotalTime>
  <Words>869</Words>
  <Application>Microsoft Office PowerPoint</Application>
  <PresentationFormat>Widescreen</PresentationFormat>
  <Paragraphs>106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Tw Cen MT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3</cp:revision>
  <dcterms:created xsi:type="dcterms:W3CDTF">2013-01-27T09:14:16Z</dcterms:created>
  <dcterms:modified xsi:type="dcterms:W3CDTF">2026-09-04T14:19:49Z</dcterms:modified>
  <cp:category/>
</cp:coreProperties>
</file>