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5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3767A6-38E4-CC5D-B328-69EE0EA9B45D}"/>
              </a:ext>
            </a:extLst>
          </p:cNvPr>
          <p:cNvSpPr txBox="1"/>
          <p:nvPr/>
        </p:nvSpPr>
        <p:spPr>
          <a:xfrm>
            <a:off x="4572000" y="1638300"/>
            <a:ext cx="109728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Kalipada Ghosh Tarai Mahavidyalaya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Vivekananda Hore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Department of Philosophy</a:t>
            </a:r>
            <a:endParaRPr kumimoji="0" lang="bn-IN" sz="60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07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872" y="1949196"/>
            <a:ext cx="16403431" cy="13726"/>
            <a:chOff x="0" y="0"/>
            <a:chExt cx="21871242" cy="183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3047333"/>
            <a:ext cx="16403431" cy="13726"/>
            <a:chOff x="0" y="0"/>
            <a:chExt cx="21871242" cy="1830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60872" y="4145471"/>
            <a:ext cx="16403431" cy="13726"/>
            <a:chOff x="0" y="0"/>
            <a:chExt cx="21871242" cy="183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0872" y="5243608"/>
            <a:ext cx="16403431" cy="13726"/>
            <a:chOff x="0" y="0"/>
            <a:chExt cx="21871242" cy="183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6341745"/>
            <a:ext cx="16403431" cy="13726"/>
            <a:chOff x="0" y="0"/>
            <a:chExt cx="21871242" cy="1830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60872" y="7439882"/>
            <a:ext cx="16403431" cy="13726"/>
            <a:chOff x="0" y="0"/>
            <a:chExt cx="21871242" cy="1830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60872" y="8538020"/>
            <a:ext cx="16403431" cy="13726"/>
            <a:chOff x="0" y="0"/>
            <a:chExt cx="21871242" cy="1830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464116" y="2310632"/>
            <a:ext cx="15328316" cy="1555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5"/>
              </a:lnSpc>
            </a:pPr>
            <a:r>
              <a:rPr lang="en-US" sz="6004">
                <a:solidFill>
                  <a:srgbClr val="284B6E"/>
                </a:solidFill>
                <a:latin typeface="Comic Sans"/>
                <a:ea typeface="Comic Sans"/>
                <a:cs typeface="Comic Sans"/>
                <a:sym typeface="Comic Sans"/>
              </a:rPr>
              <a:t>Inference is not Certain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836783" y="4232367"/>
            <a:ext cx="12582973" cy="3495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3"/>
              </a:lnSpc>
            </a:pPr>
            <a:r>
              <a:rPr lang="en-US" sz="4203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✍ </a:t>
            </a:r>
            <a:r>
              <a:rPr lang="en-US" sz="4203">
                <a:solidFill>
                  <a:srgbClr val="447EB9"/>
                </a:solidFill>
                <a:latin typeface="Comic Sans"/>
                <a:ea typeface="Comic Sans"/>
                <a:cs typeface="Comic Sans"/>
                <a:sym typeface="Comic Sans"/>
              </a:rPr>
              <a:t>CĀRVĀKA CRITIQUE OF INFERENCE</a:t>
            </a:r>
          </a:p>
          <a:p>
            <a:pPr algn="ctr">
              <a:lnSpc>
                <a:spcPts val="4503"/>
              </a:lnSpc>
            </a:pPr>
            <a:endParaRPr lang="en-US" sz="4203">
              <a:solidFill>
                <a:srgbClr val="447EB9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ctr">
              <a:lnSpc>
                <a:spcPts val="4503"/>
              </a:lnSpc>
            </a:pPr>
            <a:r>
              <a:rPr lang="en-US" sz="3752">
                <a:solidFill>
                  <a:srgbClr val="262626"/>
                </a:solidFill>
                <a:latin typeface="Calibri (MS)"/>
                <a:ea typeface="Calibri (MS)"/>
                <a:cs typeface="Calibri (MS)"/>
                <a:sym typeface="Calibri (MS)"/>
              </a:rPr>
              <a:t>Vivekananda Hore</a:t>
            </a:r>
          </a:p>
          <a:p>
            <a:pPr algn="ctr">
              <a:lnSpc>
                <a:spcPts val="4503"/>
              </a:lnSpc>
            </a:pPr>
            <a:endParaRPr lang="en-US" sz="3752">
              <a:solidFill>
                <a:srgbClr val="262626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4503"/>
              </a:lnSpc>
            </a:pPr>
            <a:endParaRPr lang="en-US" sz="3752">
              <a:solidFill>
                <a:srgbClr val="262626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4503"/>
              </a:lnSpc>
            </a:pPr>
            <a:endParaRPr lang="en-US" sz="3752">
              <a:solidFill>
                <a:srgbClr val="262626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14886346" y="7336650"/>
            <a:ext cx="1730140" cy="1455601"/>
            <a:chOff x="0" y="0"/>
            <a:chExt cx="2306853" cy="194080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306828" cy="1940814"/>
            </a:xfrm>
            <a:custGeom>
              <a:avLst/>
              <a:gdLst/>
              <a:ahLst/>
              <a:cxnLst/>
              <a:rect l="l" t="t" r="r" b="b"/>
              <a:pathLst>
                <a:path w="2306828" h="1940814">
                  <a:moveTo>
                    <a:pt x="0" y="1940814"/>
                  </a:moveTo>
                  <a:lnTo>
                    <a:pt x="1153414" y="0"/>
                  </a:lnTo>
                  <a:lnTo>
                    <a:pt x="2306828" y="19408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7944" r="-57946"/>
              </a:stretch>
            </a:blipFill>
            <a:ln w="14299" cap="sq">
              <a:solidFill>
                <a:srgbClr val="696969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5396734" y="7695705"/>
            <a:ext cx="709355" cy="673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4"/>
              </a:lnSpc>
            </a:pPr>
            <a:r>
              <a:rPr lang="en-US" sz="5254">
                <a:solidFill>
                  <a:srgbClr val="696969"/>
                </a:solidFill>
                <a:latin typeface="Comic Sans"/>
                <a:ea typeface="Comic Sans"/>
                <a:cs typeface="Comic Sans"/>
                <a:sym typeface="Comic Sans"/>
              </a:rPr>
              <a:t>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872" y="1949196"/>
            <a:ext cx="16403431" cy="13726"/>
            <a:chOff x="0" y="0"/>
            <a:chExt cx="21871242" cy="183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3047333"/>
            <a:ext cx="16403431" cy="13726"/>
            <a:chOff x="0" y="0"/>
            <a:chExt cx="21871242" cy="1830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60872" y="4145471"/>
            <a:ext cx="16403431" cy="13726"/>
            <a:chOff x="0" y="0"/>
            <a:chExt cx="21871242" cy="183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0872" y="5243608"/>
            <a:ext cx="16403431" cy="13726"/>
            <a:chOff x="0" y="0"/>
            <a:chExt cx="21871242" cy="183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6341745"/>
            <a:ext cx="16403431" cy="13726"/>
            <a:chOff x="0" y="0"/>
            <a:chExt cx="21871242" cy="1830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60872" y="7439882"/>
            <a:ext cx="16403431" cy="13726"/>
            <a:chOff x="0" y="0"/>
            <a:chExt cx="21871242" cy="1830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60872" y="8538020"/>
            <a:ext cx="16403431" cy="13726"/>
            <a:chOff x="0" y="0"/>
            <a:chExt cx="21871242" cy="1830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20940" y="567338"/>
            <a:ext cx="16014659" cy="100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>
                <a:solidFill>
                  <a:srgbClr val="284B6E"/>
                </a:solidFill>
                <a:latin typeface="Comic Sans"/>
                <a:ea typeface="Comic Sans"/>
                <a:cs typeface="Comic Sans"/>
                <a:sym typeface="Comic Sans"/>
              </a:rPr>
              <a:t>1. Why is Inference Uncertain?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95479" y="1789014"/>
            <a:ext cx="14024277" cy="7252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If inference is a pramāṇa, it should produce certain and true knowledge.</a:t>
            </a:r>
          </a:p>
          <a:p>
            <a:pPr algn="l">
              <a:lnSpc>
                <a:spcPts val="3422"/>
              </a:lnSpc>
            </a:pPr>
            <a:endParaRPr lang="en-US" sz="2852">
              <a:solidFill>
                <a:srgbClr val="262626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Example: Smoke on a mountain → infer fire.</a:t>
            </a:r>
          </a:p>
          <a:p>
            <a:pPr algn="l">
              <a:lnSpc>
                <a:spcPts val="3422"/>
              </a:lnSpc>
            </a:pPr>
            <a:endParaRPr lang="en-US" sz="2852">
              <a:solidFill>
                <a:srgbClr val="262626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But fire is not directly perceived. Cārvāka calls this a leap from the perceived to the unperceived.</a:t>
            </a:r>
          </a:p>
          <a:p>
            <a:pPr algn="l">
              <a:lnSpc>
                <a:spcPts val="3422"/>
              </a:lnSpc>
            </a:pPr>
            <a:endParaRPr lang="en-US" sz="2852">
              <a:solidFill>
                <a:srgbClr val="262626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Therefore, inference cannot guarantee truth in every case.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710400" y="8419024"/>
            <a:ext cx="777992" cy="594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3"/>
              </a:lnSpc>
            </a:pPr>
            <a:r>
              <a:rPr lang="en-US" sz="3602">
                <a:solidFill>
                  <a:srgbClr val="696969"/>
                </a:solidFill>
                <a:latin typeface="Comic Sans"/>
                <a:ea typeface="Comic Sans"/>
                <a:cs typeface="Comic Sans"/>
                <a:sym typeface="Comic Sans"/>
              </a:rPr>
              <a:t>/\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328106" y="8419024"/>
            <a:ext cx="777992" cy="594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3"/>
              </a:lnSpc>
            </a:pPr>
            <a:r>
              <a:rPr lang="en-US" sz="3602">
                <a:solidFill>
                  <a:srgbClr val="696969"/>
                </a:solidFill>
                <a:latin typeface="Comic Sans"/>
                <a:ea typeface="Comic Sans"/>
                <a:cs typeface="Comic Sans"/>
                <a:sym typeface="Comic Sans"/>
              </a:rPr>
              <a:t>/\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945802" y="8419024"/>
            <a:ext cx="777992" cy="594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3"/>
              </a:lnSpc>
            </a:pPr>
            <a:r>
              <a:rPr lang="en-US" sz="3602">
                <a:solidFill>
                  <a:srgbClr val="696969"/>
                </a:solidFill>
                <a:latin typeface="Comic Sans"/>
                <a:ea typeface="Comic Sans"/>
                <a:cs typeface="Comic Sans"/>
                <a:sym typeface="Comic Sans"/>
              </a:rPr>
              <a:t>/\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190832" y="6909083"/>
            <a:ext cx="366189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696969"/>
                </a:solidFill>
                <a:latin typeface="Comic Sans"/>
                <a:ea typeface="Comic Sans"/>
                <a:cs typeface="Comic Sans"/>
                <a:sym typeface="Comic Sans"/>
              </a:rPr>
              <a:t>~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671273" y="6634544"/>
            <a:ext cx="366189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696969"/>
                </a:solidFill>
                <a:latin typeface="Comic Sans"/>
                <a:ea typeface="Comic Sans"/>
                <a:cs typeface="Comic Sans"/>
                <a:sym typeface="Comic Sans"/>
              </a:rPr>
              <a:t>~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872" y="1949196"/>
            <a:ext cx="16403431" cy="13726"/>
            <a:chOff x="0" y="0"/>
            <a:chExt cx="21871242" cy="183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3047333"/>
            <a:ext cx="16403431" cy="13726"/>
            <a:chOff x="0" y="0"/>
            <a:chExt cx="21871242" cy="1830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60872" y="4145471"/>
            <a:ext cx="16403431" cy="13726"/>
            <a:chOff x="0" y="0"/>
            <a:chExt cx="21871242" cy="183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0872" y="5243608"/>
            <a:ext cx="16403431" cy="13726"/>
            <a:chOff x="0" y="0"/>
            <a:chExt cx="21871242" cy="183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6341745"/>
            <a:ext cx="16403431" cy="13726"/>
            <a:chOff x="0" y="0"/>
            <a:chExt cx="21871242" cy="1830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60872" y="7439882"/>
            <a:ext cx="16403431" cy="13726"/>
            <a:chOff x="0" y="0"/>
            <a:chExt cx="21871242" cy="1830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60872" y="8538020"/>
            <a:ext cx="16403431" cy="13726"/>
            <a:chOff x="0" y="0"/>
            <a:chExt cx="21871242" cy="1830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20940" y="567338"/>
            <a:ext cx="16014659" cy="100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>
                <a:solidFill>
                  <a:srgbClr val="284B6E"/>
                </a:solidFill>
                <a:latin typeface="Comic Sans"/>
                <a:ea typeface="Comic Sans"/>
                <a:cs typeface="Comic Sans"/>
                <a:sym typeface="Comic Sans"/>
              </a:rPr>
              <a:t>2. The Problem of Vyāpti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95479" y="1789014"/>
            <a:ext cx="14024277" cy="7252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The Naiyāyika explains inference through vyāpti = invariable concomitance.</a:t>
            </a:r>
          </a:p>
          <a:p>
            <a:pPr algn="l">
              <a:lnSpc>
                <a:spcPts val="3422"/>
              </a:lnSpc>
            </a:pPr>
            <a:endParaRPr lang="en-US" sz="2852">
              <a:solidFill>
                <a:srgbClr val="262626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“All cases of smoke are cases of fire.”</a:t>
            </a: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“This mountain has smoke.”</a:t>
            </a: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∴ “This mountain has fire.”</a:t>
            </a:r>
          </a:p>
          <a:p>
            <a:pPr algn="l">
              <a:lnSpc>
                <a:spcPts val="3422"/>
              </a:lnSpc>
            </a:pPr>
            <a:endParaRPr lang="en-US" sz="2852">
              <a:solidFill>
                <a:srgbClr val="262626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Cārvāka asks: How can we be certain that smoke and fire are invariably related? We cannot observe all cases—past, present and future.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4611807" y="7199386"/>
            <a:ext cx="2141944" cy="481003"/>
            <a:chOff x="0" y="0"/>
            <a:chExt cx="2855925" cy="64133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855976" cy="641350"/>
            </a:xfrm>
            <a:custGeom>
              <a:avLst/>
              <a:gdLst/>
              <a:ahLst/>
              <a:cxnLst/>
              <a:rect l="l" t="t" r="r" b="b"/>
              <a:pathLst>
                <a:path w="2855976" h="641350">
                  <a:moveTo>
                    <a:pt x="0" y="106934"/>
                  </a:moveTo>
                  <a:cubicBezTo>
                    <a:pt x="0" y="47879"/>
                    <a:pt x="47879" y="0"/>
                    <a:pt x="106934" y="0"/>
                  </a:cubicBezTo>
                  <a:lnTo>
                    <a:pt x="2749042" y="0"/>
                  </a:lnTo>
                  <a:cubicBezTo>
                    <a:pt x="2808097" y="0"/>
                    <a:pt x="2855976" y="47879"/>
                    <a:pt x="2855976" y="106934"/>
                  </a:cubicBezTo>
                  <a:lnTo>
                    <a:pt x="2855976" y="534416"/>
                  </a:lnTo>
                  <a:cubicBezTo>
                    <a:pt x="2855976" y="593471"/>
                    <a:pt x="2808097" y="641350"/>
                    <a:pt x="2749042" y="641350"/>
                  </a:cubicBezTo>
                  <a:lnTo>
                    <a:pt x="106934" y="641350"/>
                  </a:lnTo>
                  <a:cubicBezTo>
                    <a:pt x="47879" y="641350"/>
                    <a:pt x="0" y="593471"/>
                    <a:pt x="0" y="534416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6767" r="1" b="-36765"/>
              </a:stretch>
            </a:blipFill>
            <a:ln w="14299" cap="sq">
              <a:solidFill>
                <a:srgbClr val="696969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4806489" y="7279700"/>
            <a:ext cx="1738865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1"/>
              </a:lnSpc>
            </a:pPr>
            <a:r>
              <a:rPr lang="en-US" sz="1651">
                <a:solidFill>
                  <a:srgbClr val="696969"/>
                </a:solidFill>
                <a:latin typeface="Comic Sans"/>
                <a:ea typeface="Comic Sans"/>
                <a:cs typeface="Comic Sans"/>
                <a:sym typeface="Comic Sans"/>
              </a:rPr>
              <a:t>Smoke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4611807" y="7817082"/>
            <a:ext cx="2141944" cy="481003"/>
            <a:chOff x="0" y="0"/>
            <a:chExt cx="2855925" cy="64133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855976" cy="641350"/>
            </a:xfrm>
            <a:custGeom>
              <a:avLst/>
              <a:gdLst/>
              <a:ahLst/>
              <a:cxnLst/>
              <a:rect l="l" t="t" r="r" b="b"/>
              <a:pathLst>
                <a:path w="2855976" h="641350">
                  <a:moveTo>
                    <a:pt x="0" y="106934"/>
                  </a:moveTo>
                  <a:cubicBezTo>
                    <a:pt x="0" y="47879"/>
                    <a:pt x="47879" y="0"/>
                    <a:pt x="106934" y="0"/>
                  </a:cubicBezTo>
                  <a:lnTo>
                    <a:pt x="2749042" y="0"/>
                  </a:lnTo>
                  <a:cubicBezTo>
                    <a:pt x="2808097" y="0"/>
                    <a:pt x="2855976" y="47879"/>
                    <a:pt x="2855976" y="106934"/>
                  </a:cubicBezTo>
                  <a:lnTo>
                    <a:pt x="2855976" y="534416"/>
                  </a:lnTo>
                  <a:cubicBezTo>
                    <a:pt x="2855976" y="593471"/>
                    <a:pt x="2808097" y="641350"/>
                    <a:pt x="2749042" y="641350"/>
                  </a:cubicBezTo>
                  <a:lnTo>
                    <a:pt x="106934" y="641350"/>
                  </a:lnTo>
                  <a:cubicBezTo>
                    <a:pt x="47879" y="641350"/>
                    <a:pt x="0" y="593471"/>
                    <a:pt x="0" y="534416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6767" r="1" b="-36765"/>
              </a:stretch>
            </a:blipFill>
            <a:ln w="14299" cap="sq">
              <a:solidFill>
                <a:srgbClr val="696969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4806489" y="7897406"/>
            <a:ext cx="1738865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1"/>
              </a:lnSpc>
            </a:pPr>
            <a:r>
              <a:rPr lang="en-US" sz="1651">
                <a:solidFill>
                  <a:srgbClr val="696969"/>
                </a:solidFill>
                <a:latin typeface="Comic Sans"/>
                <a:ea typeface="Comic Sans"/>
                <a:cs typeface="Comic Sans"/>
                <a:sym typeface="Comic Sans"/>
              </a:rPr>
              <a:t>Fire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4611807" y="8434788"/>
            <a:ext cx="2141944" cy="481003"/>
            <a:chOff x="0" y="0"/>
            <a:chExt cx="2855925" cy="64133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855976" cy="641350"/>
            </a:xfrm>
            <a:custGeom>
              <a:avLst/>
              <a:gdLst/>
              <a:ahLst/>
              <a:cxnLst/>
              <a:rect l="l" t="t" r="r" b="b"/>
              <a:pathLst>
                <a:path w="2855976" h="641350">
                  <a:moveTo>
                    <a:pt x="0" y="106934"/>
                  </a:moveTo>
                  <a:cubicBezTo>
                    <a:pt x="0" y="47879"/>
                    <a:pt x="47879" y="0"/>
                    <a:pt x="106934" y="0"/>
                  </a:cubicBezTo>
                  <a:lnTo>
                    <a:pt x="2749042" y="0"/>
                  </a:lnTo>
                  <a:cubicBezTo>
                    <a:pt x="2808097" y="0"/>
                    <a:pt x="2855976" y="47879"/>
                    <a:pt x="2855976" y="106934"/>
                  </a:cubicBezTo>
                  <a:lnTo>
                    <a:pt x="2855976" y="534416"/>
                  </a:lnTo>
                  <a:cubicBezTo>
                    <a:pt x="2855976" y="593471"/>
                    <a:pt x="2808097" y="641350"/>
                    <a:pt x="2749042" y="641350"/>
                  </a:cubicBezTo>
                  <a:lnTo>
                    <a:pt x="106934" y="641350"/>
                  </a:lnTo>
                  <a:cubicBezTo>
                    <a:pt x="47879" y="641350"/>
                    <a:pt x="0" y="593471"/>
                    <a:pt x="0" y="534416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6767" r="1" b="-36765"/>
              </a:stretch>
            </a:blipFill>
            <a:ln w="14299" cap="sq">
              <a:solidFill>
                <a:srgbClr val="696969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4806489" y="8515112"/>
            <a:ext cx="1738865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1"/>
              </a:lnSpc>
            </a:pPr>
            <a:r>
              <a:rPr lang="en-US" sz="1651">
                <a:solidFill>
                  <a:srgbClr val="696969"/>
                </a:solidFill>
                <a:latin typeface="Comic Sans"/>
                <a:ea typeface="Comic Sans"/>
                <a:cs typeface="Comic Sans"/>
                <a:sym typeface="Comic Sans"/>
              </a:rPr>
              <a:t>∴ Fire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872" y="1949196"/>
            <a:ext cx="16403431" cy="13726"/>
            <a:chOff x="0" y="0"/>
            <a:chExt cx="21871242" cy="183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3047333"/>
            <a:ext cx="16403431" cy="13726"/>
            <a:chOff x="0" y="0"/>
            <a:chExt cx="21871242" cy="1830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60872" y="4145471"/>
            <a:ext cx="16403431" cy="13726"/>
            <a:chOff x="0" y="0"/>
            <a:chExt cx="21871242" cy="183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0872" y="5243608"/>
            <a:ext cx="16403431" cy="13726"/>
            <a:chOff x="0" y="0"/>
            <a:chExt cx="21871242" cy="183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6341745"/>
            <a:ext cx="16403431" cy="13726"/>
            <a:chOff x="0" y="0"/>
            <a:chExt cx="21871242" cy="1830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60872" y="7439882"/>
            <a:ext cx="16403431" cy="13726"/>
            <a:chOff x="0" y="0"/>
            <a:chExt cx="21871242" cy="1830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60872" y="8538020"/>
            <a:ext cx="16403431" cy="13726"/>
            <a:chOff x="0" y="0"/>
            <a:chExt cx="21871242" cy="1830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20940" y="567338"/>
            <a:ext cx="16014659" cy="100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>
                <a:solidFill>
                  <a:srgbClr val="284B6E"/>
                </a:solidFill>
                <a:latin typeface="Comic Sans"/>
                <a:ea typeface="Comic Sans"/>
                <a:cs typeface="Comic Sans"/>
                <a:sym typeface="Comic Sans"/>
              </a:rPr>
              <a:t>3. Vyāpti Cannot Be Proved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95479" y="1789014"/>
            <a:ext cx="14024277" cy="7252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Vyāpti cannot be established by:</a:t>
            </a:r>
          </a:p>
          <a:p>
            <a:pPr algn="l">
              <a:lnSpc>
                <a:spcPts val="3422"/>
              </a:lnSpc>
            </a:pPr>
            <a:endParaRPr lang="en-US" sz="2852">
              <a:solidFill>
                <a:srgbClr val="262626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• Perception — we cannot perceive every instance.</a:t>
            </a: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• Another inference — this creates circular reasoning (petitio principii).</a:t>
            </a: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• Testimony (śabda) — its validity itself would need inference.</a:t>
            </a:r>
          </a:p>
          <a:p>
            <a:pPr algn="l">
              <a:lnSpc>
                <a:spcPts val="3422"/>
              </a:lnSpc>
            </a:pPr>
            <a:endParaRPr lang="en-US" sz="2852">
              <a:solidFill>
                <a:srgbClr val="262626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Even “smokeness” and “fireness” do not solve the problem: the passage from particulars to a universal remains uncertain.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053567" y="7252249"/>
            <a:ext cx="1601591" cy="1555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67"/>
              </a:lnSpc>
            </a:pPr>
            <a:r>
              <a:rPr lang="en-US" sz="7806">
                <a:solidFill>
                  <a:srgbClr val="696969"/>
                </a:solidFill>
                <a:latin typeface="Comic Sans"/>
                <a:ea typeface="Comic Sans"/>
                <a:cs typeface="Comic Sans"/>
                <a:sym typeface="Comic Sans"/>
              </a:rPr>
              <a:t>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872" y="1949196"/>
            <a:ext cx="16403431" cy="13726"/>
            <a:chOff x="0" y="0"/>
            <a:chExt cx="21871242" cy="183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3047333"/>
            <a:ext cx="16403431" cy="13726"/>
            <a:chOff x="0" y="0"/>
            <a:chExt cx="21871242" cy="1830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60872" y="4145471"/>
            <a:ext cx="16403431" cy="13726"/>
            <a:chOff x="0" y="0"/>
            <a:chExt cx="21871242" cy="183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0872" y="5243608"/>
            <a:ext cx="16403431" cy="13726"/>
            <a:chOff x="0" y="0"/>
            <a:chExt cx="21871242" cy="183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6341745"/>
            <a:ext cx="16403431" cy="13726"/>
            <a:chOff x="0" y="0"/>
            <a:chExt cx="21871242" cy="1830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60872" y="7439882"/>
            <a:ext cx="16403431" cy="13726"/>
            <a:chOff x="0" y="0"/>
            <a:chExt cx="21871242" cy="1830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60872" y="8538020"/>
            <a:ext cx="16403431" cy="13726"/>
            <a:chOff x="0" y="0"/>
            <a:chExt cx="21871242" cy="1830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20940" y="567338"/>
            <a:ext cx="16014659" cy="100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>
                <a:solidFill>
                  <a:srgbClr val="284B6E"/>
                </a:solidFill>
                <a:latin typeface="Comic Sans"/>
                <a:ea typeface="Comic Sans"/>
                <a:cs typeface="Comic Sans"/>
                <a:sym typeface="Comic Sans"/>
              </a:rPr>
              <a:t>4. Svabhāva: Cārvāka Reply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95479" y="1789014"/>
            <a:ext cx="14024277" cy="7252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Why is fire always hot and water generally cool?</a:t>
            </a:r>
          </a:p>
          <a:p>
            <a:pPr algn="l">
              <a:lnSpc>
                <a:spcPts val="3422"/>
              </a:lnSpc>
            </a:pPr>
            <a:endParaRPr lang="en-US" sz="2852">
              <a:solidFill>
                <a:srgbClr val="262626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Cārvāka explains this through svabhāva—the inherent nature of things.</a:t>
            </a:r>
          </a:p>
          <a:p>
            <a:pPr algn="l">
              <a:lnSpc>
                <a:spcPts val="3422"/>
              </a:lnSpc>
            </a:pPr>
            <a:endParaRPr lang="en-US" sz="2852">
              <a:solidFill>
                <a:srgbClr val="262626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No supernatural universal law is necessary to explain experienced properties.</a:t>
            </a:r>
          </a:p>
          <a:p>
            <a:pPr algn="l">
              <a:lnSpc>
                <a:spcPts val="3422"/>
              </a:lnSpc>
            </a:pPr>
            <a:endParaRPr lang="en-US" sz="2852">
              <a:solidFill>
                <a:srgbClr val="262626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Past uniformity does not guarantee future uniformity.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4886346" y="7336650"/>
            <a:ext cx="1730140" cy="1455601"/>
            <a:chOff x="0" y="0"/>
            <a:chExt cx="2306853" cy="194080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306828" cy="1940814"/>
            </a:xfrm>
            <a:custGeom>
              <a:avLst/>
              <a:gdLst/>
              <a:ahLst/>
              <a:cxnLst/>
              <a:rect l="l" t="t" r="r" b="b"/>
              <a:pathLst>
                <a:path w="2306828" h="1940814">
                  <a:moveTo>
                    <a:pt x="0" y="1940814"/>
                  </a:moveTo>
                  <a:lnTo>
                    <a:pt x="1153414" y="0"/>
                  </a:lnTo>
                  <a:lnTo>
                    <a:pt x="2306828" y="19408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7944" r="-57946"/>
              </a:stretch>
            </a:blipFill>
            <a:ln w="14299" cap="sq">
              <a:solidFill>
                <a:srgbClr val="696969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5396734" y="7695705"/>
            <a:ext cx="709355" cy="673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4"/>
              </a:lnSpc>
            </a:pPr>
            <a:r>
              <a:rPr lang="en-US" sz="5254">
                <a:solidFill>
                  <a:srgbClr val="696969"/>
                </a:solidFill>
                <a:latin typeface="Comic Sans"/>
                <a:ea typeface="Comic Sans"/>
                <a:cs typeface="Comic Sans"/>
                <a:sym typeface="Comic Sans"/>
              </a:rPr>
              <a:t>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872" y="1949196"/>
            <a:ext cx="16403431" cy="13726"/>
            <a:chOff x="0" y="0"/>
            <a:chExt cx="21871242" cy="183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3047333"/>
            <a:ext cx="16403431" cy="13726"/>
            <a:chOff x="0" y="0"/>
            <a:chExt cx="21871242" cy="1830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60872" y="4145471"/>
            <a:ext cx="16403431" cy="13726"/>
            <a:chOff x="0" y="0"/>
            <a:chExt cx="21871242" cy="183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0872" y="5243608"/>
            <a:ext cx="16403431" cy="13726"/>
            <a:chOff x="0" y="0"/>
            <a:chExt cx="21871242" cy="183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6341745"/>
            <a:ext cx="16403431" cy="13726"/>
            <a:chOff x="0" y="0"/>
            <a:chExt cx="21871242" cy="1830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60872" y="7439882"/>
            <a:ext cx="16403431" cy="13726"/>
            <a:chOff x="0" y="0"/>
            <a:chExt cx="21871242" cy="1830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60872" y="8538020"/>
            <a:ext cx="16403431" cy="13726"/>
            <a:chOff x="0" y="0"/>
            <a:chExt cx="21871242" cy="1830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20940" y="567338"/>
            <a:ext cx="16014659" cy="100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>
                <a:solidFill>
                  <a:srgbClr val="284B6E"/>
                </a:solidFill>
                <a:latin typeface="Comic Sans"/>
                <a:ea typeface="Comic Sans"/>
                <a:cs typeface="Comic Sans"/>
                <a:sym typeface="Comic Sans"/>
              </a:rPr>
              <a:t>5. The Problem of Causal Relation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95479" y="1789014"/>
            <a:ext cx="14024277" cy="7252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Can vyāpti be based on causation?</a:t>
            </a:r>
          </a:p>
          <a:p>
            <a:pPr algn="l">
              <a:lnSpc>
                <a:spcPts val="3422"/>
              </a:lnSpc>
            </a:pPr>
            <a:endParaRPr lang="en-US" sz="2852">
              <a:solidFill>
                <a:srgbClr val="262626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Cārvāka: No.</a:t>
            </a:r>
          </a:p>
          <a:p>
            <a:pPr algn="l">
              <a:lnSpc>
                <a:spcPts val="3422"/>
              </a:lnSpc>
            </a:pPr>
            <a:endParaRPr lang="en-US" sz="2852">
              <a:solidFill>
                <a:srgbClr val="262626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A causal relation is itself a kind of invariable relation, so it faces the same difficulty.</a:t>
            </a:r>
          </a:p>
          <a:p>
            <a:pPr algn="l">
              <a:lnSpc>
                <a:spcPts val="3422"/>
              </a:lnSpc>
            </a:pPr>
            <a:endParaRPr lang="en-US" sz="2852">
              <a:solidFill>
                <a:srgbClr val="262626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Repeatedly seeing two things together does not prove that their relation is unconditional. An unseen condition (upādhi) may exist.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4886346" y="7336650"/>
            <a:ext cx="1730140" cy="1455601"/>
            <a:chOff x="0" y="0"/>
            <a:chExt cx="2306853" cy="194080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306828" cy="1940814"/>
            </a:xfrm>
            <a:custGeom>
              <a:avLst/>
              <a:gdLst/>
              <a:ahLst/>
              <a:cxnLst/>
              <a:rect l="l" t="t" r="r" b="b"/>
              <a:pathLst>
                <a:path w="2306828" h="1940814">
                  <a:moveTo>
                    <a:pt x="0" y="1940814"/>
                  </a:moveTo>
                  <a:lnTo>
                    <a:pt x="1153414" y="0"/>
                  </a:lnTo>
                  <a:lnTo>
                    <a:pt x="2306828" y="19408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7944" r="-57946"/>
              </a:stretch>
            </a:blipFill>
            <a:ln w="14299" cap="sq">
              <a:solidFill>
                <a:srgbClr val="696969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5396734" y="7695705"/>
            <a:ext cx="709355" cy="673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4"/>
              </a:lnSpc>
            </a:pPr>
            <a:r>
              <a:rPr lang="en-US" sz="5254">
                <a:solidFill>
                  <a:srgbClr val="696969"/>
                </a:solidFill>
                <a:latin typeface="Comic Sans"/>
                <a:ea typeface="Comic Sans"/>
                <a:cs typeface="Comic Sans"/>
                <a:sym typeface="Comic Sans"/>
              </a:rPr>
              <a:t>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872" y="1949196"/>
            <a:ext cx="16403431" cy="13726"/>
            <a:chOff x="0" y="0"/>
            <a:chExt cx="21871242" cy="183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3047333"/>
            <a:ext cx="16403431" cy="13726"/>
            <a:chOff x="0" y="0"/>
            <a:chExt cx="21871242" cy="1830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60872" y="4145471"/>
            <a:ext cx="16403431" cy="13726"/>
            <a:chOff x="0" y="0"/>
            <a:chExt cx="21871242" cy="183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0872" y="5243608"/>
            <a:ext cx="16403431" cy="13726"/>
            <a:chOff x="0" y="0"/>
            <a:chExt cx="21871242" cy="183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6341745"/>
            <a:ext cx="16403431" cy="13726"/>
            <a:chOff x="0" y="0"/>
            <a:chExt cx="21871242" cy="1830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60872" y="7439882"/>
            <a:ext cx="16403431" cy="13726"/>
            <a:chOff x="0" y="0"/>
            <a:chExt cx="21871242" cy="1830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60872" y="8538020"/>
            <a:ext cx="16403431" cy="13726"/>
            <a:chOff x="0" y="0"/>
            <a:chExt cx="21871242" cy="1830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20940" y="567338"/>
            <a:ext cx="16014659" cy="100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>
                <a:solidFill>
                  <a:srgbClr val="284B6E"/>
                </a:solidFill>
                <a:latin typeface="Comic Sans"/>
                <a:ea typeface="Comic Sans"/>
                <a:cs typeface="Comic Sans"/>
                <a:sym typeface="Comic Sans"/>
              </a:rPr>
              <a:t>6. Example of Upādhi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95479" y="1789014"/>
            <a:ext cx="14024277" cy="7252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Suppose we repeatedly observe: Fire + Smoke.</a:t>
            </a:r>
          </a:p>
          <a:p>
            <a:pPr algn="l">
              <a:lnSpc>
                <a:spcPts val="3422"/>
              </a:lnSpc>
            </a:pPr>
            <a:endParaRPr lang="en-US" sz="2852">
              <a:solidFill>
                <a:srgbClr val="262626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We may infer: Fire → Smoke.</a:t>
            </a:r>
          </a:p>
          <a:p>
            <a:pPr algn="l">
              <a:lnSpc>
                <a:spcPts val="3422"/>
              </a:lnSpc>
            </a:pPr>
            <a:endParaRPr lang="en-US" sz="2852">
              <a:solidFill>
                <a:srgbClr val="262626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But wet fuel may be the hidden condition (upādhi) producing smoke.</a:t>
            </a:r>
          </a:p>
          <a:p>
            <a:pPr algn="l">
              <a:lnSpc>
                <a:spcPts val="3422"/>
              </a:lnSpc>
            </a:pPr>
            <a:endParaRPr lang="en-US" sz="2852">
              <a:solidFill>
                <a:srgbClr val="262626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So, fire is not always accompanied by smoke. Until every possible condition is excluded, the relation remains uncertain.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710400" y="8419024"/>
            <a:ext cx="777992" cy="594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3"/>
              </a:lnSpc>
            </a:pPr>
            <a:r>
              <a:rPr lang="en-US" sz="3602">
                <a:solidFill>
                  <a:srgbClr val="696969"/>
                </a:solidFill>
                <a:latin typeface="Comic Sans"/>
                <a:ea typeface="Comic Sans"/>
                <a:cs typeface="Comic Sans"/>
                <a:sym typeface="Comic Sans"/>
              </a:rPr>
              <a:t>/\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328106" y="8419024"/>
            <a:ext cx="777992" cy="594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3"/>
              </a:lnSpc>
            </a:pPr>
            <a:r>
              <a:rPr lang="en-US" sz="3602">
                <a:solidFill>
                  <a:srgbClr val="696969"/>
                </a:solidFill>
                <a:latin typeface="Comic Sans"/>
                <a:ea typeface="Comic Sans"/>
                <a:cs typeface="Comic Sans"/>
                <a:sym typeface="Comic Sans"/>
              </a:rPr>
              <a:t>/\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945802" y="8419024"/>
            <a:ext cx="777992" cy="594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3"/>
              </a:lnSpc>
            </a:pPr>
            <a:r>
              <a:rPr lang="en-US" sz="3602">
                <a:solidFill>
                  <a:srgbClr val="696969"/>
                </a:solidFill>
                <a:latin typeface="Comic Sans"/>
                <a:ea typeface="Comic Sans"/>
                <a:cs typeface="Comic Sans"/>
                <a:sym typeface="Comic Sans"/>
              </a:rPr>
              <a:t>/\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190832" y="6909083"/>
            <a:ext cx="366189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696969"/>
                </a:solidFill>
                <a:latin typeface="Comic Sans"/>
                <a:ea typeface="Comic Sans"/>
                <a:cs typeface="Comic Sans"/>
                <a:sym typeface="Comic Sans"/>
              </a:rPr>
              <a:t>~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671273" y="6634544"/>
            <a:ext cx="366189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696969"/>
                </a:solidFill>
                <a:latin typeface="Comic Sans"/>
                <a:ea typeface="Comic Sans"/>
                <a:cs typeface="Comic Sans"/>
                <a:sym typeface="Comic Sans"/>
              </a:rPr>
              <a:t>~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872" y="1949196"/>
            <a:ext cx="16403431" cy="13726"/>
            <a:chOff x="0" y="0"/>
            <a:chExt cx="21871242" cy="183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3047333"/>
            <a:ext cx="16403431" cy="13726"/>
            <a:chOff x="0" y="0"/>
            <a:chExt cx="21871242" cy="1830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60872" y="4145471"/>
            <a:ext cx="16403431" cy="13726"/>
            <a:chOff x="0" y="0"/>
            <a:chExt cx="21871242" cy="183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0872" y="5243608"/>
            <a:ext cx="16403431" cy="13726"/>
            <a:chOff x="0" y="0"/>
            <a:chExt cx="21871242" cy="183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6341745"/>
            <a:ext cx="16403431" cy="13726"/>
            <a:chOff x="0" y="0"/>
            <a:chExt cx="21871242" cy="1830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60872" y="7439882"/>
            <a:ext cx="16403431" cy="13726"/>
            <a:chOff x="0" y="0"/>
            <a:chExt cx="21871242" cy="1830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60872" y="8538020"/>
            <a:ext cx="16403431" cy="13726"/>
            <a:chOff x="0" y="0"/>
            <a:chExt cx="21871242" cy="1830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871305" cy="18288"/>
            </a:xfrm>
            <a:custGeom>
              <a:avLst/>
              <a:gdLst/>
              <a:ahLst/>
              <a:cxnLst/>
              <a:rect l="l" t="t" r="r" b="b"/>
              <a:pathLst>
                <a:path w="21871305" h="18288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20940" y="567338"/>
            <a:ext cx="16014659" cy="100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>
                <a:solidFill>
                  <a:srgbClr val="284B6E"/>
                </a:solidFill>
                <a:latin typeface="Comic Sans"/>
                <a:ea typeface="Comic Sans"/>
                <a:cs typeface="Comic Sans"/>
                <a:sym typeface="Comic Sans"/>
              </a:rPr>
              <a:t>7. Final Cārvāka Conclusion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95479" y="1789014"/>
            <a:ext cx="14024277" cy="7252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In everyday life we often rely on inference, but this shows only that we act on assumptions.</a:t>
            </a:r>
          </a:p>
          <a:p>
            <a:pPr algn="l">
              <a:lnSpc>
                <a:spcPts val="3422"/>
              </a:lnSpc>
            </a:pPr>
            <a:endParaRPr lang="en-US" sz="2852">
              <a:solidFill>
                <a:srgbClr val="262626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Sometimes inference gives successful results; sometimes it leads to error.</a:t>
            </a:r>
          </a:p>
          <a:p>
            <a:pPr algn="l">
              <a:lnSpc>
                <a:spcPts val="3422"/>
              </a:lnSpc>
            </a:pPr>
            <a:endParaRPr lang="en-US" sz="2852">
              <a:solidFill>
                <a:srgbClr val="262626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Therefore, truth is not an unfailing character of inference—it is only accidental.</a:t>
            </a:r>
          </a:p>
          <a:p>
            <a:pPr algn="l">
              <a:lnSpc>
                <a:spcPts val="3422"/>
              </a:lnSpc>
            </a:pPr>
            <a:endParaRPr lang="en-US" sz="2852">
              <a:solidFill>
                <a:srgbClr val="262626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⭐ Conclusion: Inference cannot be regarded as a pramāṇa, i.e. a sure source of valid cognition.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4886346" y="7336650"/>
            <a:ext cx="1730140" cy="1455601"/>
            <a:chOff x="0" y="0"/>
            <a:chExt cx="2306853" cy="194080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306828" cy="1940814"/>
            </a:xfrm>
            <a:custGeom>
              <a:avLst/>
              <a:gdLst/>
              <a:ahLst/>
              <a:cxnLst/>
              <a:rect l="l" t="t" r="r" b="b"/>
              <a:pathLst>
                <a:path w="2306828" h="1940814">
                  <a:moveTo>
                    <a:pt x="0" y="1940814"/>
                  </a:moveTo>
                  <a:lnTo>
                    <a:pt x="1153414" y="0"/>
                  </a:lnTo>
                  <a:lnTo>
                    <a:pt x="2306828" y="19408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7944" r="-57946"/>
              </a:stretch>
            </a:blipFill>
            <a:ln w="14299" cap="sq">
              <a:solidFill>
                <a:srgbClr val="696969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5396734" y="7695705"/>
            <a:ext cx="709355" cy="673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4"/>
              </a:lnSpc>
            </a:pPr>
            <a:r>
              <a:rPr lang="en-US" sz="5254">
                <a:solidFill>
                  <a:srgbClr val="696969"/>
                </a:solidFill>
                <a:latin typeface="Comic Sans"/>
                <a:ea typeface="Comic Sans"/>
                <a:cs typeface="Comic Sans"/>
                <a:sym typeface="Comic Sans"/>
              </a:rPr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474</Words>
  <Application>Microsoft Office PowerPoint</Application>
  <PresentationFormat>Custom</PresentationFormat>
  <Paragraphs>82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 (MS)</vt:lpstr>
      <vt:lpstr>Arial</vt:lpstr>
      <vt:lpstr>Times New Roman</vt:lpstr>
      <vt:lpstr>Calibri</vt:lpstr>
      <vt:lpstr>Comic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Inference_is_not_Certain_Carvaka_Handwritten_Note.pptx</dc:title>
  <cp:lastModifiedBy>vivekananda hore</cp:lastModifiedBy>
  <cp:revision>2</cp:revision>
  <dcterms:created xsi:type="dcterms:W3CDTF">2006-08-16T00:00:00Z</dcterms:created>
  <dcterms:modified xsi:type="dcterms:W3CDTF">2026-09-05T05:05:41Z</dcterms:modified>
  <dc:identifier>DAHUElSxAUA</dc:identifier>
</cp:coreProperties>
</file>