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00162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3.jp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7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789920" cy="2103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C374B"/>
                </a:solidFill>
              </a:defRPr>
            </a:pPr>
            <a:r>
              <a:t>Defining Human Geography: Scope and Content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15095" y="3657600"/>
            <a:ext cx="6731330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rPr dirty="0"/>
              <a:t>Submitted by </a:t>
            </a:r>
            <a:endParaRPr lang="en-IN" dirty="0"/>
          </a:p>
          <a:p>
            <a:pPr algn="ctr">
              <a:defRPr sz="2000" b="1">
                <a:solidFill>
                  <a:srgbClr val="464646"/>
                </a:solidFill>
              </a:defRPr>
            </a:pPr>
            <a:r>
              <a:rPr dirty="0"/>
              <a:t>DR RANJITA ROY SARKAR</a:t>
            </a:r>
            <a:br>
              <a:rPr dirty="0"/>
            </a:br>
            <a:r>
              <a:rPr dirty="0"/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Meaning of Human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Human Geography studies people, places and the spatial organization of human activities.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examines how societies interact with environments and create cultural landscapes.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Space, place, location, interaction and change are central concepts.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1131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2396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80567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0003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01268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99439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Nature of Human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is a social-science branch of geography with strong spatial emphasis.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connects human behavior with environmental, economic, cultural and political processes.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Modern Human Geography uses both qualitative and quantitative methods.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64108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3544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2980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Key Concepts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Location asks where phenomena occur.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Place emphasizes the characteristics and meanings of locations.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Space refers to the patterned arrangement and relationships among places.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Human–Environment Relationship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People adapt to, modify and depend on their environments.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Agriculture, settlement, transport and industry transform landscapes.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 relationship is reciprocal rather than simply one-way.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296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440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0584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Spatial 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Geographers study where people and activities are concentrated or dispersed.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Distribution can be described by density, pattern, distance and accessibility.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Maps and spatial statistics help identify geographic patterns.</a:t>
            </a:r>
          </a:p>
        </p:txBody>
      </p:sp>
      <p:sp>
        <p:nvSpPr>
          <p:cNvPr id="5" name="Trapezoid 4"/>
          <p:cNvSpPr/>
          <p:nvPr/>
        </p:nvSpPr>
        <p:spPr>
          <a:xfrm>
            <a:off x="8229600" y="1508760"/>
            <a:ext cx="2377440" cy="274320"/>
          </a:xfrm>
          <a:prstGeom prst="trapezoid">
            <a:avLst/>
          </a:prstGeom>
          <a:solidFill>
            <a:srgbClr val="96AF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rapezoid 5"/>
          <p:cNvSpPr/>
          <p:nvPr/>
        </p:nvSpPr>
        <p:spPr>
          <a:xfrm>
            <a:off x="8412480" y="1828800"/>
            <a:ext cx="2011680" cy="274320"/>
          </a:xfrm>
          <a:prstGeom prst="trapezoid">
            <a:avLst/>
          </a:prstGeom>
          <a:solidFill>
            <a:srgbClr val="A0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rapezoid 6"/>
          <p:cNvSpPr/>
          <p:nvPr/>
        </p:nvSpPr>
        <p:spPr>
          <a:xfrm>
            <a:off x="8595360" y="2148839"/>
            <a:ext cx="1645920" cy="274320"/>
          </a:xfrm>
          <a:prstGeom prst="trapezoid">
            <a:avLst/>
          </a:prstGeom>
          <a:solidFill>
            <a:srgbClr val="AAB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rapezoid 7"/>
          <p:cNvSpPr/>
          <p:nvPr/>
        </p:nvSpPr>
        <p:spPr>
          <a:xfrm>
            <a:off x="8778240" y="2468879"/>
            <a:ext cx="1280160" cy="274320"/>
          </a:xfrm>
          <a:prstGeom prst="trapezoid">
            <a:avLst/>
          </a:prstGeom>
          <a:solidFill>
            <a:srgbClr val="B4B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pezoid 8"/>
          <p:cNvSpPr/>
          <p:nvPr/>
        </p:nvSpPr>
        <p:spPr>
          <a:xfrm>
            <a:off x="9006840" y="2788920"/>
            <a:ext cx="822960" cy="274320"/>
          </a:xfrm>
          <a:prstGeom prst="trapezoid">
            <a:avLst/>
          </a:prstGeom>
          <a:solidFill>
            <a:srgbClr val="BEC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Population geography examines size, growth, density and distribution.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also studies migration, fertility, mortality and population composition.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Population processes vary across regions and over time.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2697480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13648" y="2496312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97696" y="2295144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81744" y="2093976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765792" y="1892808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0" y="3108960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732520" y="3044952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35440" y="2980944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738360" y="2916936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241280" y="2852928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Cultural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Cultural geography studies language, religion, traditions and cultural landscapes.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Cultural traits diffuse through migration, communication and interaction.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Regions may be identified by shared cultural characteristics.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965960"/>
            <a:ext cx="914400" cy="914400"/>
          </a:xfrm>
          <a:prstGeom prst="hexagon">
            <a:avLst/>
          </a:prstGeom>
          <a:solidFill>
            <a:srgbClr val="96B482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Hexagon 5"/>
          <p:cNvSpPr/>
          <p:nvPr/>
        </p:nvSpPr>
        <p:spPr>
          <a:xfrm>
            <a:off x="9052560" y="1965960"/>
            <a:ext cx="914400" cy="914400"/>
          </a:xfrm>
          <a:prstGeom prst="hexagon">
            <a:avLst/>
          </a:prstGeom>
          <a:solidFill>
            <a:srgbClr val="B49B6E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Hexagon 6"/>
          <p:cNvSpPr/>
          <p:nvPr/>
        </p:nvSpPr>
        <p:spPr>
          <a:xfrm>
            <a:off x="9875520" y="1965960"/>
            <a:ext cx="914400" cy="914400"/>
          </a:xfrm>
          <a:prstGeom prst="hexagon">
            <a:avLst/>
          </a:prstGeom>
          <a:solidFill>
            <a:srgbClr val="78A5B9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Economic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Economic geography studies production, exchange, consumption and employment.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examines agriculture, industry, services and global economic networks.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Location factors help explain why activities cluster in particular places.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1131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2396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80567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0003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01268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99439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Political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Political geography studies territory, states, borders and geopolitical relations.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Power operates across local, national and global spaces.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Territorial organization influences identity, resources and conflict.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64108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3544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2980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Settlement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Settlements range from rural hamlets to large metropolitan regions.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Site, situation, transport and economic functions influence settlement location.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Urbanization changes population distribution and land 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Urban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geography examines cities, their internal structure and external linkages.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Topics include land use, housing, transport, services and urban inequality.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systems connect cities through flows of people, goods, capital and information.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296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440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0584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Social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Social geography studies spatial differences in social groups and well-being.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examines inequality, segregation, access and identity.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Gender, class, ethnicity and age can have spatial expressions.</a:t>
            </a:r>
          </a:p>
        </p:txBody>
      </p:sp>
      <p:sp>
        <p:nvSpPr>
          <p:cNvPr id="5" name="Trapezoid 4"/>
          <p:cNvSpPr/>
          <p:nvPr/>
        </p:nvSpPr>
        <p:spPr>
          <a:xfrm>
            <a:off x="8229600" y="1508760"/>
            <a:ext cx="2377440" cy="274320"/>
          </a:xfrm>
          <a:prstGeom prst="trapezoid">
            <a:avLst/>
          </a:prstGeom>
          <a:solidFill>
            <a:srgbClr val="96AF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rapezoid 5"/>
          <p:cNvSpPr/>
          <p:nvPr/>
        </p:nvSpPr>
        <p:spPr>
          <a:xfrm>
            <a:off x="8412480" y="1828800"/>
            <a:ext cx="2011680" cy="274320"/>
          </a:xfrm>
          <a:prstGeom prst="trapezoid">
            <a:avLst/>
          </a:prstGeom>
          <a:solidFill>
            <a:srgbClr val="A0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rapezoid 6"/>
          <p:cNvSpPr/>
          <p:nvPr/>
        </p:nvSpPr>
        <p:spPr>
          <a:xfrm>
            <a:off x="8595360" y="2148839"/>
            <a:ext cx="1645920" cy="274320"/>
          </a:xfrm>
          <a:prstGeom prst="trapezoid">
            <a:avLst/>
          </a:prstGeom>
          <a:solidFill>
            <a:srgbClr val="AAB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rapezoid 7"/>
          <p:cNvSpPr/>
          <p:nvPr/>
        </p:nvSpPr>
        <p:spPr>
          <a:xfrm>
            <a:off x="8778240" y="2468879"/>
            <a:ext cx="1280160" cy="274320"/>
          </a:xfrm>
          <a:prstGeom prst="trapezoid">
            <a:avLst/>
          </a:prstGeom>
          <a:solidFill>
            <a:srgbClr val="B4B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pezoid 8"/>
          <p:cNvSpPr/>
          <p:nvPr/>
        </p:nvSpPr>
        <p:spPr>
          <a:xfrm>
            <a:off x="9006840" y="2788920"/>
            <a:ext cx="822960" cy="274320"/>
          </a:xfrm>
          <a:prstGeom prst="trapezoid">
            <a:avLst/>
          </a:prstGeom>
          <a:solidFill>
            <a:srgbClr val="BEC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Development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Development geography examines regional differences in income, health, education and opportunities.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considers historical, institutional and spatial causes of uneven development.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Sustainable development links social needs with environmental limits.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2697480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13648" y="2496312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97696" y="2295144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81744" y="2093976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765792" y="1892808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0" y="3108960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732520" y="3044952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35440" y="2980944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738360" y="2916936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241280" y="2852928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Health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Health geography examines disease patterns and access to health services.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Environment, mobility, income and infrastructure influence health outcomes.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GIS is widely used for mapping health-related spatial patterns.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965960"/>
            <a:ext cx="914400" cy="914400"/>
          </a:xfrm>
          <a:prstGeom prst="hexagon">
            <a:avLst/>
          </a:prstGeom>
          <a:solidFill>
            <a:srgbClr val="96B482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Hexagon 5"/>
          <p:cNvSpPr/>
          <p:nvPr/>
        </p:nvSpPr>
        <p:spPr>
          <a:xfrm>
            <a:off x="9052560" y="1965960"/>
            <a:ext cx="914400" cy="914400"/>
          </a:xfrm>
          <a:prstGeom prst="hexagon">
            <a:avLst/>
          </a:prstGeom>
          <a:solidFill>
            <a:srgbClr val="B49B6E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Hexagon 6"/>
          <p:cNvSpPr/>
          <p:nvPr/>
        </p:nvSpPr>
        <p:spPr>
          <a:xfrm>
            <a:off x="9875520" y="1965960"/>
            <a:ext cx="914400" cy="914400"/>
          </a:xfrm>
          <a:prstGeom prst="hexagon">
            <a:avLst/>
          </a:prstGeom>
          <a:solidFill>
            <a:srgbClr val="78A5B9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Methods of Human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Field surveys and interviews provide primary information.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Census data, statistical analysis and GIS support spatial analysis.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Remote sensing, participatory mapping and qualitative methods complement traditional approaches.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1131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2396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80567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0003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01268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99439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Human Geography and GIS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GIS links social and demographic data to geographic locations.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supports mapping, spatial analysis and decision-making.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Examples include service accessibility, migration mapping and urban planning.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64108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3544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2980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Changing Approaches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Earlier approaches emphasized description and regional studies.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Quantitative, behavioral, humanistic, radical and postmodern approaches broadened the field.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Contemporary Human Geography is diverse and interdisciplinary.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and regional planning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Disaster management and resource planning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Transport, public health, development policy and environmental management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296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440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0584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Importance of Human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explains spatial patterns of human life.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helps interpret regional similarities and differences.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Its concepts support planning, policy and understanding of rapidly changing societies.</a:t>
            </a:r>
          </a:p>
        </p:txBody>
      </p:sp>
      <p:sp>
        <p:nvSpPr>
          <p:cNvPr id="5" name="Trapezoid 4"/>
          <p:cNvSpPr/>
          <p:nvPr/>
        </p:nvSpPr>
        <p:spPr>
          <a:xfrm>
            <a:off x="8229600" y="1508760"/>
            <a:ext cx="2377440" cy="274320"/>
          </a:xfrm>
          <a:prstGeom prst="trapezoid">
            <a:avLst/>
          </a:prstGeom>
          <a:solidFill>
            <a:srgbClr val="96AF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rapezoid 5"/>
          <p:cNvSpPr/>
          <p:nvPr/>
        </p:nvSpPr>
        <p:spPr>
          <a:xfrm>
            <a:off x="8412480" y="1828800"/>
            <a:ext cx="2011680" cy="274320"/>
          </a:xfrm>
          <a:prstGeom prst="trapezoid">
            <a:avLst/>
          </a:prstGeom>
          <a:solidFill>
            <a:srgbClr val="A0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rapezoid 6"/>
          <p:cNvSpPr/>
          <p:nvPr/>
        </p:nvSpPr>
        <p:spPr>
          <a:xfrm>
            <a:off x="8595360" y="2148839"/>
            <a:ext cx="1645920" cy="274320"/>
          </a:xfrm>
          <a:prstGeom prst="trapezoid">
            <a:avLst/>
          </a:prstGeom>
          <a:solidFill>
            <a:srgbClr val="AAB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rapezoid 7"/>
          <p:cNvSpPr/>
          <p:nvPr/>
        </p:nvSpPr>
        <p:spPr>
          <a:xfrm>
            <a:off x="8778240" y="2468879"/>
            <a:ext cx="1280160" cy="274320"/>
          </a:xfrm>
          <a:prstGeom prst="trapezoid">
            <a:avLst/>
          </a:prstGeom>
          <a:solidFill>
            <a:srgbClr val="B4B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pezoid 8"/>
          <p:cNvSpPr/>
          <p:nvPr/>
        </p:nvSpPr>
        <p:spPr>
          <a:xfrm>
            <a:off x="9006840" y="2788920"/>
            <a:ext cx="822960" cy="274320"/>
          </a:xfrm>
          <a:prstGeom prst="trapezoid">
            <a:avLst/>
          </a:prstGeom>
          <a:solidFill>
            <a:srgbClr val="BEC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Human Geography is the study of people, places, spaces and spatial relationships.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Its scope includes population, culture, economy, politics, settlements and development.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 discipline links social processes with geographic space.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2697480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13648" y="2496312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97696" y="2295144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81744" y="2093976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765792" y="1892808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0" y="3108960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732520" y="3044952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35440" y="2980944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738360" y="2916936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241280" y="2852928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21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</TotalTime>
  <Words>742</Words>
  <Application>Microsoft Office PowerPoint</Application>
  <PresentationFormat>Widescreen</PresentationFormat>
  <Paragraphs>112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Impact</vt:lpstr>
      <vt:lpstr>Main Event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3</cp:revision>
  <dcterms:created xsi:type="dcterms:W3CDTF">2013-01-27T09:14:16Z</dcterms:created>
  <dcterms:modified xsi:type="dcterms:W3CDTF">2026-09-04T14:24:45Z</dcterms:modified>
  <cp:category/>
</cp:coreProperties>
</file>