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E8EFF4"/>
        </a:solidFill>
        <a:effectLst/>
      </p:bgPr>
    </p:bg>
    <p:spTree>
      <p:nvGrpSpPr>
        <p:cNvPr id="1" name=""/>
        <p:cNvGrpSpPr/>
        <p:nvPr/>
      </p:nvGrpSpPr>
      <p:grpSpPr/>
      <p:sp>
        <p:nvSpPr>
          <p:cNvPr id="2" name="Rectangle 1"/>
          <p:cNvSpPr/>
          <p:nvPr/>
        </p:nvSpPr>
        <p:spPr>
          <a:xfrm>
            <a:off x="0" y="0"/>
            <a:ext cx="12191695" cy="914400"/>
          </a:xfrm>
          <a:prstGeom prst="rect">
            <a:avLst/>
          </a:prstGeom>
          <a:solidFill>
            <a:srgbClr val="2646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1234440"/>
            <a:ext cx="10881360" cy="1097280"/>
          </a:xfrm>
          <a:prstGeom prst="rect">
            <a:avLst/>
          </a:prstGeom>
          <a:noFill/>
        </p:spPr>
        <p:txBody>
          <a:bodyPr wrap="square" lIns="73152" rIns="73152" tIns="73152" bIns="73152" anchor="t">
            <a:spAutoFit/>
          </a:bodyPr>
          <a:lstStyle/>
          <a:p>
            <a:pPr algn="ctr"/>
            <a:r>
              <a:rPr sz="3000" b="1">
                <a:solidFill>
                  <a:srgbClr val="26465C"/>
                </a:solidFill>
                <a:latin typeface="Aptos Display"/>
              </a:rPr>
              <a:t>Historical Origin of Religion</a:t>
            </a:r>
          </a:p>
        </p:txBody>
      </p:sp>
      <p:sp>
        <p:nvSpPr>
          <p:cNvPr id="4" name="TextBox 3"/>
          <p:cNvSpPr txBox="1"/>
          <p:nvPr/>
        </p:nvSpPr>
        <p:spPr>
          <a:xfrm>
            <a:off x="914400" y="2331720"/>
            <a:ext cx="10332720" cy="640080"/>
          </a:xfrm>
          <a:prstGeom prst="rect">
            <a:avLst/>
          </a:prstGeom>
          <a:noFill/>
        </p:spPr>
        <p:txBody>
          <a:bodyPr wrap="square" lIns="73152" rIns="73152" tIns="73152" bIns="73152" anchor="t">
            <a:spAutoFit/>
          </a:bodyPr>
          <a:lstStyle/>
          <a:p>
            <a:pPr algn="ctr"/>
            <a:r>
              <a:rPr sz="1800" b="1">
                <a:solidFill>
                  <a:srgbClr val="44545E"/>
                </a:solidFill>
                <a:latin typeface="Aptos"/>
              </a:rPr>
              <a:t>Kalipada Ghosh Tarai Mahavidyalaya</a:t>
            </a:r>
          </a:p>
        </p:txBody>
      </p:sp>
      <p:sp>
        <p:nvSpPr>
          <p:cNvPr id="5" name="TextBox 4"/>
          <p:cNvSpPr txBox="1"/>
          <p:nvPr/>
        </p:nvSpPr>
        <p:spPr>
          <a:xfrm>
            <a:off x="914400" y="3154680"/>
            <a:ext cx="10332720" cy="868680"/>
          </a:xfrm>
          <a:prstGeom prst="rect">
            <a:avLst/>
          </a:prstGeom>
          <a:noFill/>
        </p:spPr>
        <p:txBody>
          <a:bodyPr wrap="square" lIns="73152" rIns="73152" tIns="73152" bIns="73152" anchor="t">
            <a:spAutoFit/>
          </a:bodyPr>
          <a:lstStyle/>
          <a:p>
            <a:pPr algn="ctr"/>
            <a:r>
              <a:rPr sz="1700" b="0">
                <a:solidFill>
                  <a:srgbClr val="1F272D"/>
                </a:solidFill>
                <a:latin typeface="Aptos"/>
              </a:rPr>
              <a:t>Vivekananda Hore
Department of Philosophy</a:t>
            </a:r>
          </a:p>
        </p:txBody>
      </p:sp>
      <p:sp>
        <p:nvSpPr>
          <p:cNvPr id="6" name="Oval 5"/>
          <p:cNvSpPr/>
          <p:nvPr/>
        </p:nvSpPr>
        <p:spPr>
          <a:xfrm>
            <a:off x="1828800" y="4983480"/>
            <a:ext cx="201168" cy="201168"/>
          </a:xfrm>
          <a:prstGeom prst="ellipse">
            <a:avLst/>
          </a:prstGeom>
          <a:solidFill>
            <a:srgbClr val="577A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3931920" y="4983480"/>
            <a:ext cx="201168" cy="201168"/>
          </a:xfrm>
          <a:prstGeom prst="ellipse">
            <a:avLst/>
          </a:prstGeom>
          <a:solidFill>
            <a:srgbClr val="577A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6035040" y="4983480"/>
            <a:ext cx="201168" cy="201168"/>
          </a:xfrm>
          <a:prstGeom prst="ellipse">
            <a:avLst/>
          </a:prstGeom>
          <a:solidFill>
            <a:srgbClr val="577A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138160" y="4983480"/>
            <a:ext cx="201168" cy="201168"/>
          </a:xfrm>
          <a:prstGeom prst="ellipse">
            <a:avLst/>
          </a:prstGeom>
          <a:solidFill>
            <a:srgbClr val="577A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10241280" y="4983480"/>
            <a:ext cx="201168" cy="201168"/>
          </a:xfrm>
          <a:prstGeom prst="ellipse">
            <a:avLst/>
          </a:prstGeom>
          <a:solidFill>
            <a:srgbClr val="577A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1920240" y="5056632"/>
            <a:ext cx="8321040" cy="45720"/>
          </a:xfrm>
          <a:prstGeom prst="rect">
            <a:avLst/>
          </a:prstGeom>
          <a:solidFill>
            <a:srgbClr val="577A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7280" y="5715000"/>
            <a:ext cx="9966960" cy="502920"/>
          </a:xfrm>
          <a:prstGeom prst="rect">
            <a:avLst/>
          </a:prstGeom>
          <a:noFill/>
        </p:spPr>
        <p:txBody>
          <a:bodyPr wrap="square" lIns="73152" rIns="73152" tIns="73152" bIns="73152" anchor="t">
            <a:spAutoFit/>
          </a:bodyPr>
          <a:lstStyle/>
          <a:p>
            <a:pPr algn="ctr"/>
            <a:r>
              <a:rPr sz="1100" b="0">
                <a:solidFill>
                  <a:srgbClr val="44545E"/>
                </a:solidFill>
                <a:latin typeface="Aptos"/>
              </a:rPr>
              <a:t>Philosophy of Religion • Historical Origin • Classroom Presentation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E8EFF4"/>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2646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Aptos Display"/>
              </a:rPr>
              <a:t>1. Introduction: Why Ask About the Origin of Religion?</a:t>
            </a:r>
          </a:p>
        </p:txBody>
      </p:sp>
      <p:sp>
        <p:nvSpPr>
          <p:cNvPr id="4" name="Rectangle 3"/>
          <p:cNvSpPr/>
          <p:nvPr/>
        </p:nvSpPr>
        <p:spPr>
          <a:xfrm>
            <a:off x="502920" y="932688"/>
            <a:ext cx="73152" cy="5074920"/>
          </a:xfrm>
          <a:prstGeom prst="rect">
            <a:avLst/>
          </a:prstGeom>
          <a:solidFill>
            <a:srgbClr val="577A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8FBFD"/>
          </a:solidFill>
          <a:ln>
            <a:solidFill>
              <a:srgbClr val="CAD6D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600" b="0">
                <a:solidFill>
                  <a:srgbClr val="1F272D"/>
                </a:solidFill>
                <a:latin typeface="Aptos"/>
              </a:rPr>
              <a:t>Religion is not merely a private set of beliefs. It is closely connected with human conduct, ritual, morality, social relationships and attempts to interpret the world. Therefore, asking about the historical origin of religion means asking when and why human beings began to think in terms of supernatural powers, how rituals and forms of worship emerged, and how personal beliefs became social institutions. In philosophy of religion, historical inquiry tries to understand the development of religious consciousness. No single theory, however, can easily explain every religion, because religious forms and institutions have developed differently in different societies.</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Aptos"/>
              </a:rPr>
              <a:t>01  •  Textual basis: Gupta–Bandopadhyay and Pramodbandhu Sengupta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E8EFF4"/>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2646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Aptos Display"/>
              </a:rPr>
              <a:t>2. The Historical Problem of Religious Origins</a:t>
            </a:r>
          </a:p>
        </p:txBody>
      </p:sp>
      <p:sp>
        <p:nvSpPr>
          <p:cNvPr id="4" name="Rectangle 3"/>
          <p:cNvSpPr/>
          <p:nvPr/>
        </p:nvSpPr>
        <p:spPr>
          <a:xfrm>
            <a:off x="502920" y="932688"/>
            <a:ext cx="73152" cy="5074920"/>
          </a:xfrm>
          <a:prstGeom prst="rect">
            <a:avLst/>
          </a:prstGeom>
          <a:solidFill>
            <a:srgbClr val="577A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8FBFD"/>
          </a:solidFill>
          <a:ln>
            <a:solidFill>
              <a:srgbClr val="CAD6D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600" b="0">
                <a:solidFill>
                  <a:srgbClr val="1F272D"/>
                </a:solidFill>
                <a:latin typeface="Aptos"/>
              </a:rPr>
              <a:t>The historical approach treats religion as a developing human institution. Different theories examine the influence of primitive experiences of nature, death, dreams, illness, danger, thunder, the sun, rivers, animals and other apparently mysterious forces. Anthropologists have studied rituals, taboos, sacrifice, totemic practices, magic and beliefs about spirits in early societies. Psychology has emphasized fear, wonder, hope, emotion and the need for security. Consequently, the historical origin of religion cannot be studied through history alone. Anthropology, psychology and sociology provide complementary perspectives for understanding how religious consciousness and institutions may have developed.</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Aptos"/>
              </a:rPr>
              <a:t>02  •  Textual basis: Gupta–Bandopadhyay and Pramodbandhu Sengupta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E8EFF4"/>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2646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Aptos Display"/>
              </a:rPr>
              <a:t>3. The Theory of Divine Revelation</a:t>
            </a:r>
          </a:p>
        </p:txBody>
      </p:sp>
      <p:sp>
        <p:nvSpPr>
          <p:cNvPr id="4" name="Rectangle 3"/>
          <p:cNvSpPr/>
          <p:nvPr/>
        </p:nvSpPr>
        <p:spPr>
          <a:xfrm>
            <a:off x="502920" y="932688"/>
            <a:ext cx="73152" cy="5074920"/>
          </a:xfrm>
          <a:prstGeom prst="rect">
            <a:avLst/>
          </a:prstGeom>
          <a:solidFill>
            <a:srgbClr val="577A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8FBFD"/>
          </a:solidFill>
          <a:ln>
            <a:solidFill>
              <a:srgbClr val="CAD6D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600" b="0">
                <a:solidFill>
                  <a:srgbClr val="1F272D"/>
                </a:solidFill>
                <a:latin typeface="Aptos"/>
              </a:rPr>
              <a:t>According to the theory of Divine Revelation, religion does not originate simply from human reason or imagination; religious truth is revealed to human beings by God or a supernatural source. This idea has particular importance for revealed religions, where religious truth is understood to come from a higher authority beyond ordinary human experience. The theory explains the sacred authority and divine status claimed by religious belief. Yet it is difficult to use revelation alone as a universal historical explanation of the origin of all religions, because religions differ greatly in their gods, beliefs, rituals and institutions. Thus revelation is an important theological account, but not a complete historical theory of religious origins.</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Aptos"/>
              </a:rPr>
              <a:t>03  •  Textual basis: Gupta–Bandopadhyay and Pramodbandhu Sengupta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E8EFF4"/>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2646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Aptos Display"/>
              </a:rPr>
              <a:t>4. Human Reason and Deism</a:t>
            </a:r>
          </a:p>
        </p:txBody>
      </p:sp>
      <p:sp>
        <p:nvSpPr>
          <p:cNvPr id="4" name="Rectangle 3"/>
          <p:cNvSpPr/>
          <p:nvPr/>
        </p:nvSpPr>
        <p:spPr>
          <a:xfrm>
            <a:off x="502920" y="932688"/>
            <a:ext cx="73152" cy="5074920"/>
          </a:xfrm>
          <a:prstGeom prst="rect">
            <a:avLst/>
          </a:prstGeom>
          <a:solidFill>
            <a:srgbClr val="577A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8FBFD"/>
          </a:solidFill>
          <a:ln>
            <a:solidFill>
              <a:srgbClr val="CAD6D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600" b="0">
                <a:solidFill>
                  <a:srgbClr val="1F272D"/>
                </a:solidFill>
                <a:latin typeface="Aptos"/>
              </a:rPr>
              <a:t>Another line of explanation seeks the source of religion in human reason and natural religious awareness. In Deistic discussions, human beings may infer a supreme cause or creator from the order and regularity of nature. Religion, on this view, can begin with wonder about the universe, reflection on causation and the human search for an ultimate explanation. Some accounts distinguish a natural or pure religious basis from later historical forms of religion. Yet reason alone does not fully explain how particular gods, rituals, sacrifices, taboos or religious institutions arose. Human rationality is therefore an important dimension of religious consciousness, but it does not by itself provide a complete history of religion.</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Aptos"/>
              </a:rPr>
              <a:t>04  •  Textual basis: Gupta–Bandopadhyay and Pramodbandhu Sengupta</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E8EFF4"/>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2646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Aptos Display"/>
              </a:rPr>
              <a:t>5. Tylor’s Animistic Theory</a:t>
            </a:r>
          </a:p>
        </p:txBody>
      </p:sp>
      <p:sp>
        <p:nvSpPr>
          <p:cNvPr id="4" name="Rectangle 3"/>
          <p:cNvSpPr/>
          <p:nvPr/>
        </p:nvSpPr>
        <p:spPr>
          <a:xfrm>
            <a:off x="502920" y="932688"/>
            <a:ext cx="73152" cy="5074920"/>
          </a:xfrm>
          <a:prstGeom prst="rect">
            <a:avLst/>
          </a:prstGeom>
          <a:solidFill>
            <a:srgbClr val="577A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8FBFD"/>
          </a:solidFill>
          <a:ln>
            <a:solidFill>
              <a:srgbClr val="CAD6D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600" b="0">
                <a:solidFill>
                  <a:srgbClr val="1F272D"/>
                </a:solidFill>
                <a:latin typeface="Aptos"/>
              </a:rPr>
              <a:t>E. B. Tylor’s theory of Animism is one of the influential anthropological explanations of religious origins. Tylor connected primitive religion with the idea of the soul or spiritual beings. Experiences such as dreams, sleep, unconsciousness and the difference between the living and the dead could lead early human beings to distinguish a visible body from an invisible spiritual principle. The idea of spirit could then be extended beyond human beings to animals, plants, rivers, mountains, the sun and other elements of nature. In this account, belief in spiritual beings becomes a fundamental element of early religion. Animism therefore attempts to explain religious development through the interpretation of basic human experiences.</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Aptos"/>
              </a:rPr>
              <a:t>05  •  Textual basis: Gupta–Bandopadhyay and Pramodbandhu Sengupta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E8EFF4"/>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2646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Aptos Display"/>
              </a:rPr>
              <a:t>6. Development and Limits of Animism</a:t>
            </a:r>
          </a:p>
        </p:txBody>
      </p:sp>
      <p:sp>
        <p:nvSpPr>
          <p:cNvPr id="4" name="Rectangle 3"/>
          <p:cNvSpPr/>
          <p:nvPr/>
        </p:nvSpPr>
        <p:spPr>
          <a:xfrm>
            <a:off x="502920" y="932688"/>
            <a:ext cx="73152" cy="5074920"/>
          </a:xfrm>
          <a:prstGeom prst="rect">
            <a:avLst/>
          </a:prstGeom>
          <a:solidFill>
            <a:srgbClr val="577A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8FBFD"/>
          </a:solidFill>
          <a:ln>
            <a:solidFill>
              <a:srgbClr val="CAD6D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600" b="0">
                <a:solidFill>
                  <a:srgbClr val="1F272D"/>
                </a:solidFill>
                <a:latin typeface="Aptos"/>
              </a:rPr>
              <a:t>The strength of Animism is that it connects religious belief with experiences of dreams, death and the distinction between body and spirit. If early human beings tried to explain dreams or the difference between a living body and a corpse, the idea of an invisible spirit could emerge. This idea might later be extended to natural objects and to numerous spirits and gods. Yet critics argue that not all religious practices can be reduced to belief in spirits. Social bonds, collective emotions, experiences of power, ritual practices and communal life also contribute to religion. Animism is therefore best understood as an important explanatory theory or possible stage, rather than as an unquestionable universal origin of every form of religion.</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Aptos"/>
              </a:rPr>
              <a:t>06  •  Textual basis: Gupta–Bandopadhyay and Pramodbandhu Sengupta</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E8EFF4"/>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2646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Aptos Display"/>
              </a:rPr>
              <a:t>7. Herbert Spencer’s Ghost Theory</a:t>
            </a:r>
          </a:p>
        </p:txBody>
      </p:sp>
      <p:sp>
        <p:nvSpPr>
          <p:cNvPr id="4" name="Rectangle 3"/>
          <p:cNvSpPr/>
          <p:nvPr/>
        </p:nvSpPr>
        <p:spPr>
          <a:xfrm>
            <a:off x="502920" y="932688"/>
            <a:ext cx="73152" cy="5074920"/>
          </a:xfrm>
          <a:prstGeom prst="rect">
            <a:avLst/>
          </a:prstGeom>
          <a:solidFill>
            <a:srgbClr val="577A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8FBFD"/>
          </a:solidFill>
          <a:ln>
            <a:solidFill>
              <a:srgbClr val="CAD6D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600" b="0">
                <a:solidFill>
                  <a:srgbClr val="1F272D"/>
                </a:solidFill>
                <a:latin typeface="Aptos"/>
              </a:rPr>
              <a:t>Herbert Spencer gave special importance to the Ghost Theory in explaining the origin of religion. According to this view, dreams of dead relatives, memories of deceased persons and the apparent continuing presence of the dead could lead primitive people to believe in ghosts or spirits. Respect, fear or offerings directed toward ancestors could then develop into religious practices. Ghost Theory is related to Animism, but it places particular emphasis on the dead person and ancestral spirit. It highlights the profound influence of death on religious imagination and ritual. At the same time, it cannot by itself explain every religious form, because religion also includes nature worship, social symbolism, concepts of power and complex moral and theological ideas.</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Aptos"/>
              </a:rPr>
              <a:t>07  •  Textual basis: Gupta–Bandopadhyay and Pramodbandhu Sengupta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E8EFF4"/>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2646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Aptos Display"/>
              </a:rPr>
              <a:t>8. Totemism: Group, Symbol and Sacredness</a:t>
            </a:r>
          </a:p>
        </p:txBody>
      </p:sp>
      <p:sp>
        <p:nvSpPr>
          <p:cNvPr id="4" name="Rectangle 3"/>
          <p:cNvSpPr/>
          <p:nvPr/>
        </p:nvSpPr>
        <p:spPr>
          <a:xfrm>
            <a:off x="502920" y="932688"/>
            <a:ext cx="73152" cy="5074920"/>
          </a:xfrm>
          <a:prstGeom prst="rect">
            <a:avLst/>
          </a:prstGeom>
          <a:solidFill>
            <a:srgbClr val="577A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8FBFD"/>
          </a:solidFill>
          <a:ln>
            <a:solidFill>
              <a:srgbClr val="CAD6D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600" b="0">
                <a:solidFill>
                  <a:srgbClr val="1F272D"/>
                </a:solidFill>
                <a:latin typeface="Aptos"/>
              </a:rPr>
              <a:t>In Totemism, a social group establishes a special relationship with an animal, plant or natural object and treats it as a distinctive symbol of the group. The totem may become connected with food rules, taboos, ceremonies, festivals and collective identity. Religion, therefore, appears not merely as a private experience but as a force organizing group life. The sacred character of the totem can express a community’s sense of unity and shared identity. Nevertheless, the historical discussion also shows that it is controversial to treat Totemism as the single primitive form of all religion. Totemic practices vary among societies, and their meanings cannot be reduced to one simple formula.</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Aptos"/>
              </a:rPr>
              <a:t>08  •  Textual basis: Gupta–Bandopadhyay and Pramodbandhu Sengupta</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E8EFF4"/>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2646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Aptos Display"/>
              </a:rPr>
              <a:t>9. Durkheim’s Social Interpretation of Religion</a:t>
            </a:r>
          </a:p>
        </p:txBody>
      </p:sp>
      <p:sp>
        <p:nvSpPr>
          <p:cNvPr id="4" name="Rectangle 3"/>
          <p:cNvSpPr/>
          <p:nvPr/>
        </p:nvSpPr>
        <p:spPr>
          <a:xfrm>
            <a:off x="502920" y="932688"/>
            <a:ext cx="73152" cy="5074920"/>
          </a:xfrm>
          <a:prstGeom prst="rect">
            <a:avLst/>
          </a:prstGeom>
          <a:solidFill>
            <a:srgbClr val="577A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8FBFD"/>
          </a:solidFill>
          <a:ln>
            <a:solidFill>
              <a:srgbClr val="CAD6D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600" b="0">
                <a:solidFill>
                  <a:srgbClr val="1F272D"/>
                </a:solidFill>
                <a:latin typeface="Aptos"/>
              </a:rPr>
              <a:t>Émile Durkheim emphasized the collective life of society in interpreting religion. His approach gives special importance to the distinction between the sacred and the profane, collective feeling and social solidarity. A totemic symbol can be understood as a symbolic representation of the group itself. Religious ceremonies bring people together, intensify shared emotions and renew the values of the community. From this perspective, religion is not simply belief in supernatural beings; it is also a social process that organizes and strengthens communal life. The social theory is powerful for explaining solidarity and collective ritual, although it does not by itself exhaust the personal, experiential or spiritual dimensions of religion.</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Aptos"/>
              </a:rPr>
              <a:t>09  •  Textual basis: Gupta–Bandopadhyay and Pramodbandhu Sengupta</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E8EFF4"/>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2646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Aptos Display"/>
              </a:rPr>
              <a:t>10. The Pre-Animistic Theory of ‘Mana’</a:t>
            </a:r>
          </a:p>
        </p:txBody>
      </p:sp>
      <p:sp>
        <p:nvSpPr>
          <p:cNvPr id="4" name="Rectangle 3"/>
          <p:cNvSpPr/>
          <p:nvPr/>
        </p:nvSpPr>
        <p:spPr>
          <a:xfrm>
            <a:off x="502920" y="932688"/>
            <a:ext cx="73152" cy="5074920"/>
          </a:xfrm>
          <a:prstGeom prst="rect">
            <a:avLst/>
          </a:prstGeom>
          <a:solidFill>
            <a:srgbClr val="577A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8FBFD"/>
          </a:solidFill>
          <a:ln>
            <a:solidFill>
              <a:srgbClr val="CAD6D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600" b="0">
                <a:solidFill>
                  <a:srgbClr val="1F272D"/>
                </a:solidFill>
                <a:latin typeface="Aptos"/>
              </a:rPr>
              <a:t>Pre-animistic theories suggest that religious consciousness may have begun before the development of clearly personal spirits or gods. ‘Mana’ refers to a special, invisible and extraordinary power believed to be present in certain persons, objects or events. Such power may be associated with beneficial or harmful effects. People may therefore fear, respect or avoid particular persons and objects believed to possess unusual power. This approach shifts attention from personal spirits to an impersonal conception of sacred power. It is important because it challenges the assumption that every primitive religious idea must begin with a fully developed theory of souls. Yet whether Mana can be treated as the universal basis of primitive religion remains disputed.</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Aptos"/>
              </a:rPr>
              <a:t>10  •  Textual basis: Gupta–Bandopadhyay and Pramodbandhu Sengupta</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E8EFF4"/>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2646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Aptos Display"/>
              </a:rPr>
              <a:t>11. Magic and Its Relation to Religion</a:t>
            </a:r>
          </a:p>
        </p:txBody>
      </p:sp>
      <p:sp>
        <p:nvSpPr>
          <p:cNvPr id="4" name="Rectangle 3"/>
          <p:cNvSpPr/>
          <p:nvPr/>
        </p:nvSpPr>
        <p:spPr>
          <a:xfrm>
            <a:off x="502920" y="932688"/>
            <a:ext cx="73152" cy="5074920"/>
          </a:xfrm>
          <a:prstGeom prst="rect">
            <a:avLst/>
          </a:prstGeom>
          <a:solidFill>
            <a:srgbClr val="577A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8FBFD"/>
          </a:solidFill>
          <a:ln>
            <a:solidFill>
              <a:srgbClr val="CAD6D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600" b="0">
                <a:solidFill>
                  <a:srgbClr val="1F272D"/>
                </a:solidFill>
                <a:latin typeface="Aptos"/>
              </a:rPr>
              <a:t>The discussion of Magic presents another attempt to understand early religious practices. Primitive people may believe that a particular formula, ritual act or magical procedure can produce a desired result. Such practices express the wish to control uncertainty and influence natural events. Magic and religion may resemble each other because both use ritual, symbolic action and beliefs about invisible efficacy, but they can also be distinguished. Religious practice may involve prayer, reverence and dependence upon a sacred power, whereas magic often claims that a prescribed act can directly secure a desired effect. Historically, Magic therefore highlights the human desire to control danger, uncertainty and nature through ritual action.</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Aptos"/>
              </a:rPr>
              <a:t>11  •  Textual basis: Gupta–Bandopadhyay and Pramodbandhu Sengupta</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E8EFF4"/>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2646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Aptos Display"/>
              </a:rPr>
              <a:t>12. Jevons, Frazer, Marett and Other Explanations</a:t>
            </a:r>
          </a:p>
        </p:txBody>
      </p:sp>
      <p:sp>
        <p:nvSpPr>
          <p:cNvPr id="4" name="Rectangle 3"/>
          <p:cNvSpPr/>
          <p:nvPr/>
        </p:nvSpPr>
        <p:spPr>
          <a:xfrm>
            <a:off x="502920" y="932688"/>
            <a:ext cx="73152" cy="5074920"/>
          </a:xfrm>
          <a:prstGeom prst="rect">
            <a:avLst/>
          </a:prstGeom>
          <a:solidFill>
            <a:srgbClr val="577A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8FBFD"/>
          </a:solidFill>
          <a:ln>
            <a:solidFill>
              <a:srgbClr val="CAD6D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600" b="0">
                <a:solidFill>
                  <a:srgbClr val="1F272D"/>
                </a:solidFill>
                <a:latin typeface="Aptos"/>
              </a:rPr>
              <a:t>Jevons, Frazer, Marett, Hartland and other thinkers proposed different explanations of religious origins. Jevons examined the relation between religious ritual and historical development. Frazer discussed a sequence involving Magic, religion and later intellectual development. Marett emphasized a pre-animistic stage in which an impersonal experience of power and emotion may precede developed beliefs about spirits. Hartland also examined several features of primitive religious practices. Their disagreements are significant, but their combined contribution is even more important: religion should be studied as a complex historical and cultural process rather than as the product of one simple cause. Different theories illuminate different aspects of early religious life.</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Aptos"/>
              </a:rPr>
              <a:t>12  •  Textual basis: Gupta–Bandopadhyay and Pramodbandhu Sengupta</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E8EFF4"/>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2646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Aptos Display"/>
              </a:rPr>
              <a:t>13. Comparative Evaluation of the Theories</a:t>
            </a:r>
          </a:p>
        </p:txBody>
      </p:sp>
      <p:sp>
        <p:nvSpPr>
          <p:cNvPr id="4" name="Rectangle 3"/>
          <p:cNvSpPr/>
          <p:nvPr/>
        </p:nvSpPr>
        <p:spPr>
          <a:xfrm>
            <a:off x="502920" y="932688"/>
            <a:ext cx="73152" cy="5074920"/>
          </a:xfrm>
          <a:prstGeom prst="rect">
            <a:avLst/>
          </a:prstGeom>
          <a:solidFill>
            <a:srgbClr val="577A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8FBFD"/>
          </a:solidFill>
          <a:ln>
            <a:solidFill>
              <a:srgbClr val="CAD6D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600" b="0">
                <a:solidFill>
                  <a:srgbClr val="1F272D"/>
                </a:solidFill>
                <a:latin typeface="Aptos"/>
              </a:rPr>
              <a:t>The Revelation theory explains a divine source; Deism emphasizes human reason; Animism focuses on spirits, dreams and death; Ghost Theory highlights ancestors and the memory of the dead; Totemism explains group identity and sacred symbols; Mana emphasizes impersonal sacred power; Magic stresses attempts to control uncertainty; and Durkheim explains collective solidarity and social organization. None of these theories can adequately explain every religious phenomenon by itself. A comparative approach is therefore more fruitful. Religious life has psychological, social, cultural, ritual and intellectual dimensions. The theories are best treated as complementary analytical perspectives, each revealing a particular aspect of the historical development of religion.</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Aptos"/>
              </a:rPr>
              <a:t>13  •  Textual basis: Gupta–Bandopadhyay and Pramodbandhu Sengupta</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E8EFF4"/>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2646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Aptos Display"/>
              </a:rPr>
              <a:t>14. Conclusion</a:t>
            </a:r>
          </a:p>
        </p:txBody>
      </p:sp>
      <p:sp>
        <p:nvSpPr>
          <p:cNvPr id="4" name="Rectangle 3"/>
          <p:cNvSpPr/>
          <p:nvPr/>
        </p:nvSpPr>
        <p:spPr>
          <a:xfrm>
            <a:off x="502920" y="932688"/>
            <a:ext cx="73152" cy="5074920"/>
          </a:xfrm>
          <a:prstGeom prst="rect">
            <a:avLst/>
          </a:prstGeom>
          <a:solidFill>
            <a:srgbClr val="577A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8FBFD"/>
          </a:solidFill>
          <a:ln>
            <a:solidFill>
              <a:srgbClr val="CAD6D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600" b="0">
                <a:solidFill>
                  <a:srgbClr val="1F272D"/>
                </a:solidFill>
                <a:latin typeface="Aptos"/>
              </a:rPr>
              <a:t>The historical origin of religion should not be understood as a single, simple or strictly linear event. Human relationships with nature, experiences of dreams and death, fear and wonder, ideas of invisible power, social solidarity, group identity and ritual practices may all have contributed to the development of religious consciousness. Historical and anthropological theories illuminate different aspects of this process, but none should automatically be treated as the final universal explanation. From the standpoint of philosophy of religion, the central lesson is methodological: to understand the emergence of religion, we must consider personal experience, psychological motives, social structures and cultural practices together.</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Aptos"/>
              </a:rPr>
              <a:t>14  •  Textual basis: Gupta–Bandopadhyay and Pramodbandhu Sengupta</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E8EFF4"/>
        </a:solidFill>
        <a:effectLst/>
      </p:bgPr>
    </p:bg>
    <p:spTree>
      <p:nvGrpSpPr>
        <p:cNvPr id="1" name=""/>
        <p:cNvGrpSpPr/>
        <p:nvPr/>
      </p:nvGrpSpPr>
      <p:grpSpPr/>
      <p:sp>
        <p:nvSpPr>
          <p:cNvPr id="2" name="Rectangle 1"/>
          <p:cNvSpPr/>
          <p:nvPr/>
        </p:nvSpPr>
        <p:spPr>
          <a:xfrm>
            <a:off x="0" y="0"/>
            <a:ext cx="12191695" cy="658368"/>
          </a:xfrm>
          <a:prstGeom prst="rect">
            <a:avLst/>
          </a:prstGeom>
          <a:solidFill>
            <a:srgbClr val="2646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02920" y="73152"/>
            <a:ext cx="11155680" cy="457200"/>
          </a:xfrm>
          <a:prstGeom prst="rect">
            <a:avLst/>
          </a:prstGeom>
          <a:noFill/>
        </p:spPr>
        <p:txBody>
          <a:bodyPr wrap="square" lIns="73152" rIns="73152" tIns="73152" bIns="73152" anchor="ctr">
            <a:spAutoFit/>
          </a:bodyPr>
          <a:lstStyle/>
          <a:p>
            <a:pPr algn="l"/>
            <a:r>
              <a:rPr sz="2100" b="1">
                <a:solidFill>
                  <a:srgbClr val="FFFFFF"/>
                </a:solidFill>
                <a:latin typeface="Aptos Display"/>
              </a:rPr>
              <a:t>Selected Sources and Textual Basis</a:t>
            </a:r>
          </a:p>
        </p:txBody>
      </p:sp>
      <p:sp>
        <p:nvSpPr>
          <p:cNvPr id="4" name="Rectangle 3"/>
          <p:cNvSpPr/>
          <p:nvPr/>
        </p:nvSpPr>
        <p:spPr>
          <a:xfrm>
            <a:off x="502920" y="932688"/>
            <a:ext cx="73152" cy="5074920"/>
          </a:xfrm>
          <a:prstGeom prst="rect">
            <a:avLst/>
          </a:prstGeom>
          <a:solidFill>
            <a:srgbClr val="577A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960120"/>
            <a:ext cx="10927080" cy="5029200"/>
          </a:xfrm>
          <a:prstGeom prst="roundRect">
            <a:avLst/>
          </a:prstGeom>
          <a:solidFill>
            <a:srgbClr val="F8FBFD"/>
          </a:solidFill>
          <a:ln>
            <a:solidFill>
              <a:srgbClr val="CAD6D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1234440"/>
            <a:ext cx="10332720" cy="4480560"/>
          </a:xfrm>
          <a:prstGeom prst="rect">
            <a:avLst/>
          </a:prstGeom>
          <a:noFill/>
        </p:spPr>
        <p:txBody>
          <a:bodyPr wrap="square" lIns="36576" rIns="36576" tIns="36576" bIns="36576" anchor="t">
            <a:spAutoFit/>
          </a:bodyPr>
          <a:lstStyle/>
          <a:p>
            <a:pPr algn="just"/>
            <a:r>
              <a:rPr sz="1600" b="0">
                <a:solidFill>
                  <a:srgbClr val="1F272D"/>
                </a:solidFill>
                <a:latin typeface="Aptos"/>
              </a:rPr>
              <a:t>1. Kalyan Chandra Gupta and Amitabha Bandopadhyay, ‘Dharma-Darshan’, Chapter II: The Historical Origin of Religion and related discussions.
2. Pramodbandhu Sengupta, ‘Philosophy of Religion’, Chapter III: The Origin and Development of Religion; Divine Revelation, Human Reason, Animism, Ghost Theory, Totemism and related theories.
3. Thinkers discussed in the texts include E. B. Tylor, Herbert Spencer, Émile Durkheim, Jevons, Frazer, Marett and Hartland.
Note: This presentation is an educational reconstruction based on the two uploaded texts; their terminology and sequence of theories have been retained while the material has been condensed for classroom presentation.</a:t>
            </a:r>
          </a:p>
        </p:txBody>
      </p:sp>
      <p:sp>
        <p:nvSpPr>
          <p:cNvPr id="7" name="TextBox 6"/>
          <p:cNvSpPr txBox="1"/>
          <p:nvPr/>
        </p:nvSpPr>
        <p:spPr>
          <a:xfrm>
            <a:off x="411480" y="6510528"/>
            <a:ext cx="11338560" cy="228600"/>
          </a:xfrm>
          <a:prstGeom prst="rect">
            <a:avLst/>
          </a:prstGeom>
          <a:noFill/>
        </p:spPr>
        <p:txBody>
          <a:bodyPr wrap="square" lIns="73152" rIns="73152" tIns="73152" bIns="73152" anchor="t">
            <a:spAutoFit/>
          </a:bodyPr>
          <a:lstStyle/>
          <a:p>
            <a:pPr algn="r"/>
            <a:r>
              <a:rPr sz="800" b="0">
                <a:solidFill>
                  <a:srgbClr val="646464"/>
                </a:solidFill>
                <a:latin typeface="Aptos"/>
              </a:rPr>
              <a:t>15  •  Textual basis: Gupta–Bandopadhyay and Pramodbandhu Sengupta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