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8" r:id="rId1"/>
  </p:sldMasterIdLst>
  <p:notesMasterIdLst>
    <p:notesMasterId r:id="rId11"/>
  </p:notesMasterIdLst>
  <p:sldIdLst>
    <p:sldId id="264" r:id="rId2"/>
    <p:sldId id="256" r:id="rId3"/>
    <p:sldId id="257" r:id="rId4"/>
    <p:sldId id="258" r:id="rId5"/>
    <p:sldId id="259" r:id="rId6"/>
    <p:sldId id="260" r:id="rId7"/>
    <p:sldId id="261" r:id="rId8"/>
    <p:sldId id="262" r:id="rId9"/>
    <p:sldId id="263" r:id="rId10"/>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8" d="100"/>
          <a:sy n="58" d="100"/>
        </p:scale>
        <p:origin x="49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511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85946" y="1737361"/>
            <a:ext cx="10590790" cy="3995497"/>
          </a:xfrm>
        </p:spPr>
        <p:txBody>
          <a:bodyPr anchor="b"/>
          <a:lstStyle>
            <a:lvl1pPr>
              <a:defRPr sz="8640"/>
            </a:lvl1pPr>
          </a:lstStyle>
          <a:p>
            <a:r>
              <a:rPr lang="en-US" smtClean="0"/>
              <a:t>Click to edit Master title style</a:t>
            </a:r>
            <a:endParaRPr lang="en-US" dirty="0"/>
          </a:p>
        </p:txBody>
      </p:sp>
      <p:sp>
        <p:nvSpPr>
          <p:cNvPr id="3" name="Subtitle 2"/>
          <p:cNvSpPr>
            <a:spLocks noGrp="1"/>
          </p:cNvSpPr>
          <p:nvPr>
            <p:ph type="subTitle" idx="1"/>
          </p:nvPr>
        </p:nvSpPr>
        <p:spPr>
          <a:xfrm>
            <a:off x="1385946" y="5732856"/>
            <a:ext cx="10590790" cy="1033704"/>
          </a:xfrm>
        </p:spPr>
        <p:txBody>
          <a:bodyPr anchor="t"/>
          <a:lstStyle>
            <a:lvl1pPr marL="0" indent="0" algn="l">
              <a:buNone/>
              <a:defRPr cap="all">
                <a:solidFill>
                  <a:schemeClr val="bg2">
                    <a:lumMod val="40000"/>
                    <a:lumOff val="6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432608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8" y="5760704"/>
            <a:ext cx="10590788" cy="680086"/>
          </a:xfrm>
        </p:spPr>
        <p:txBody>
          <a:bodyPr anchor="b">
            <a:normAutofit/>
          </a:bodyPr>
          <a:lstStyle>
            <a:lvl1pPr algn="l">
              <a:defRPr sz="288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85946" y="822960"/>
            <a:ext cx="10590790" cy="436879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7" y="6440790"/>
            <a:ext cx="10590787" cy="592454"/>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5797229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5" y="1737360"/>
            <a:ext cx="10590791" cy="2377440"/>
          </a:xfrm>
        </p:spPr>
        <p:txBody>
          <a:bodyPr/>
          <a:lstStyle>
            <a:lvl1pPr>
              <a:defRPr sz="5760"/>
            </a:lvl1pPr>
          </a:lstStyle>
          <a:p>
            <a:r>
              <a:rPr lang="en-US" smtClean="0"/>
              <a:t>Click to edit Master title style</a:t>
            </a:r>
            <a:endParaRPr lang="en-US" dirty="0"/>
          </a:p>
        </p:txBody>
      </p:sp>
      <p:sp>
        <p:nvSpPr>
          <p:cNvPr id="8" name="Text Placeholder 3"/>
          <p:cNvSpPr>
            <a:spLocks noGrp="1"/>
          </p:cNvSpPr>
          <p:nvPr>
            <p:ph type="body" sz="half" idx="2"/>
          </p:nvPr>
        </p:nvSpPr>
        <p:spPr>
          <a:xfrm>
            <a:off x="1385945" y="4389120"/>
            <a:ext cx="10590791" cy="283464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07758437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762" y="1737360"/>
            <a:ext cx="9599178" cy="2788049"/>
          </a:xfrm>
        </p:spPr>
        <p:txBody>
          <a:bodyPr/>
          <a:lstStyle>
            <a:lvl1pPr>
              <a:defRPr sz="5760"/>
            </a:lvl1pPr>
          </a:lstStyle>
          <a:p>
            <a:r>
              <a:rPr lang="en-US" smtClean="0"/>
              <a:t>Click to edit Master title style</a:t>
            </a:r>
            <a:endParaRPr lang="en-US" dirty="0"/>
          </a:p>
        </p:txBody>
      </p:sp>
      <p:sp>
        <p:nvSpPr>
          <p:cNvPr id="11" name="Text Placeholder 3"/>
          <p:cNvSpPr>
            <a:spLocks noGrp="1"/>
          </p:cNvSpPr>
          <p:nvPr>
            <p:ph type="body" sz="half" idx="14"/>
          </p:nvPr>
        </p:nvSpPr>
        <p:spPr>
          <a:xfrm>
            <a:off x="2316481" y="4525409"/>
            <a:ext cx="8735579" cy="410609"/>
          </a:xfrm>
        </p:spPr>
        <p:txBody>
          <a:bodyPr vert="horz" lIns="91440" tIns="45720" rIns="91440" bIns="45720" rtlCol="0" anchor="t">
            <a:normAutofit/>
          </a:bodyPr>
          <a:lstStyle>
            <a:lvl1pPr marL="0" indent="0">
              <a:buNone/>
              <a:defRPr lang="en-US" sz="1680" b="0" i="0" kern="1200" cap="small" dirty="0">
                <a:solidFill>
                  <a:schemeClr val="bg2">
                    <a:lumMod val="40000"/>
                    <a:lumOff val="60000"/>
                  </a:schemeClr>
                </a:solidFill>
                <a:latin typeface="+mj-lt"/>
                <a:ea typeface="+mj-ea"/>
                <a:cs typeface="+mj-cs"/>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385945" y="5220788"/>
            <a:ext cx="10590791" cy="201168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1077954" y="1165504"/>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
        <p:nvSpPr>
          <p:cNvPr id="15" name="TextBox 14"/>
          <p:cNvSpPr txBox="1"/>
          <p:nvPr/>
        </p:nvSpPr>
        <p:spPr>
          <a:xfrm>
            <a:off x="11196588" y="3136545"/>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Tree>
    <p:extLst>
      <p:ext uri="{BB962C8B-B14F-4D97-AF65-F5344CB8AC3E}">
        <p14:creationId xmlns:p14="http://schemas.microsoft.com/office/powerpoint/2010/main" val="142286217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385945" y="3749041"/>
            <a:ext cx="10590792" cy="198381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5" y="5732857"/>
            <a:ext cx="10590791" cy="1032480"/>
          </a:xfrm>
        </p:spPr>
        <p:txBody>
          <a:bodyPr anchor="t"/>
          <a:lstStyle>
            <a:lvl1pPr marL="0" indent="0" algn="l">
              <a:buNone/>
              <a:defRPr sz="2400" cap="none">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542465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59537" y="2377440"/>
            <a:ext cx="353623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16" name="Text Placeholder 3"/>
          <p:cNvSpPr>
            <a:spLocks noGrp="1"/>
          </p:cNvSpPr>
          <p:nvPr>
            <p:ph type="body" sz="half" idx="15"/>
          </p:nvPr>
        </p:nvSpPr>
        <p:spPr>
          <a:xfrm>
            <a:off x="782956" y="3200400"/>
            <a:ext cx="3512820"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Text Placeholder 4"/>
          <p:cNvSpPr>
            <a:spLocks noGrp="1"/>
          </p:cNvSpPr>
          <p:nvPr>
            <p:ph type="body" sz="quarter" idx="3"/>
          </p:nvPr>
        </p:nvSpPr>
        <p:spPr>
          <a:xfrm>
            <a:off x="4660392" y="2377440"/>
            <a:ext cx="352348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19" name="Text Placeholder 3"/>
          <p:cNvSpPr>
            <a:spLocks noGrp="1"/>
          </p:cNvSpPr>
          <p:nvPr>
            <p:ph type="body" sz="half" idx="16"/>
          </p:nvPr>
        </p:nvSpPr>
        <p:spPr>
          <a:xfrm>
            <a:off x="4647727" y="3200400"/>
            <a:ext cx="3536153"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14" name="Text Placeholder 4"/>
          <p:cNvSpPr>
            <a:spLocks noGrp="1"/>
          </p:cNvSpPr>
          <p:nvPr>
            <p:ph type="body" sz="quarter" idx="13"/>
          </p:nvPr>
        </p:nvSpPr>
        <p:spPr>
          <a:xfrm>
            <a:off x="8549640" y="2377440"/>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20" name="Text Placeholder 3"/>
          <p:cNvSpPr>
            <a:spLocks noGrp="1"/>
          </p:cNvSpPr>
          <p:nvPr>
            <p:ph type="body" sz="half" idx="17"/>
          </p:nvPr>
        </p:nvSpPr>
        <p:spPr>
          <a:xfrm>
            <a:off x="8549640" y="3200400"/>
            <a:ext cx="3518536"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cxnSp>
        <p:nvCxnSpPr>
          <p:cNvPr id="17" name="Straight Connector 16"/>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640434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smtClean="0"/>
              <a:t>Click to edit Master title style</a:t>
            </a:r>
            <a:endParaRPr lang="en-US" dirty="0"/>
          </a:p>
        </p:txBody>
      </p:sp>
      <p:sp>
        <p:nvSpPr>
          <p:cNvPr id="3" name="Text Placeholder 2"/>
          <p:cNvSpPr>
            <a:spLocks noGrp="1"/>
          </p:cNvSpPr>
          <p:nvPr>
            <p:ph type="body" idx="1"/>
          </p:nvPr>
        </p:nvSpPr>
        <p:spPr>
          <a:xfrm>
            <a:off x="782956" y="5101139"/>
            <a:ext cx="352806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29" name="Picture Placeholder 2"/>
          <p:cNvSpPr>
            <a:spLocks noGrp="1" noChangeAspect="1"/>
          </p:cNvSpPr>
          <p:nvPr>
            <p:ph type="pic" idx="15"/>
          </p:nvPr>
        </p:nvSpPr>
        <p:spPr>
          <a:xfrm>
            <a:off x="782956" y="2651760"/>
            <a:ext cx="352806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2" name="Text Placeholder 3"/>
          <p:cNvSpPr>
            <a:spLocks noGrp="1"/>
          </p:cNvSpPr>
          <p:nvPr>
            <p:ph type="body" sz="half" idx="18"/>
          </p:nvPr>
        </p:nvSpPr>
        <p:spPr>
          <a:xfrm>
            <a:off x="782956" y="5792654"/>
            <a:ext cx="3528060"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Text Placeholder 4"/>
          <p:cNvSpPr>
            <a:spLocks noGrp="1"/>
          </p:cNvSpPr>
          <p:nvPr>
            <p:ph type="body" sz="quarter" idx="3"/>
          </p:nvPr>
        </p:nvSpPr>
        <p:spPr>
          <a:xfrm>
            <a:off x="4667251" y="5101139"/>
            <a:ext cx="351663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30" name="Picture Placeholder 2"/>
          <p:cNvSpPr>
            <a:spLocks noGrp="1" noChangeAspect="1"/>
          </p:cNvSpPr>
          <p:nvPr>
            <p:ph type="pic" idx="21"/>
          </p:nvPr>
        </p:nvSpPr>
        <p:spPr>
          <a:xfrm>
            <a:off x="4667249" y="2651760"/>
            <a:ext cx="351663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3" name="Text Placeholder 3"/>
          <p:cNvSpPr>
            <a:spLocks noGrp="1"/>
          </p:cNvSpPr>
          <p:nvPr>
            <p:ph type="body" sz="half" idx="19"/>
          </p:nvPr>
        </p:nvSpPr>
        <p:spPr>
          <a:xfrm>
            <a:off x="4665627" y="5792653"/>
            <a:ext cx="3521287"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14" name="Text Placeholder 4"/>
          <p:cNvSpPr>
            <a:spLocks noGrp="1"/>
          </p:cNvSpPr>
          <p:nvPr>
            <p:ph type="body" sz="quarter" idx="13"/>
          </p:nvPr>
        </p:nvSpPr>
        <p:spPr>
          <a:xfrm>
            <a:off x="8549640" y="5101139"/>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31" name="Picture Placeholder 2"/>
          <p:cNvSpPr>
            <a:spLocks noGrp="1" noChangeAspect="1"/>
          </p:cNvSpPr>
          <p:nvPr>
            <p:ph type="pic" idx="22"/>
          </p:nvPr>
        </p:nvSpPr>
        <p:spPr>
          <a:xfrm>
            <a:off x="8549639" y="2651760"/>
            <a:ext cx="3518536"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24" name="Text Placeholder 3"/>
          <p:cNvSpPr>
            <a:spLocks noGrp="1"/>
          </p:cNvSpPr>
          <p:nvPr>
            <p:ph type="body" sz="half" idx="20"/>
          </p:nvPr>
        </p:nvSpPr>
        <p:spPr>
          <a:xfrm>
            <a:off x="8549491" y="5792650"/>
            <a:ext cx="3523196"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cxnSp>
        <p:nvCxnSpPr>
          <p:cNvPr id="19" name="Straight Connector 18"/>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8802312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2994995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65055" y="516256"/>
            <a:ext cx="2103121" cy="699135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2956" y="1064897"/>
            <a:ext cx="8907779" cy="644270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78946245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578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708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4237240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36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609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477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127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428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98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5948" y="3434080"/>
            <a:ext cx="10590788" cy="2298776"/>
          </a:xfrm>
        </p:spPr>
        <p:txBody>
          <a:bodyPr anchor="b"/>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85946" y="5732857"/>
            <a:ext cx="10590790" cy="1032480"/>
          </a:xfrm>
        </p:spPr>
        <p:txBody>
          <a:bodyPr anchor="t"/>
          <a:lstStyle>
            <a:lvl1pPr marL="0" indent="0" algn="l">
              <a:buNone/>
              <a:defRPr sz="2400" cap="all">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7/12/2025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1493423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323975" y="2472690"/>
            <a:ext cx="5275607" cy="503491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785392" y="2467311"/>
            <a:ext cx="5275609" cy="5040294"/>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7/12/2025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6884444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3975" y="2286000"/>
            <a:ext cx="527560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132397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785395" y="2286000"/>
            <a:ext cx="5275607"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678539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7/12/2025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6007514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098313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0554552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4" y="1737360"/>
            <a:ext cx="4081277" cy="1737360"/>
          </a:xfrm>
        </p:spPr>
        <p:txBody>
          <a:bodyPr anchor="b"/>
          <a:lstStyle>
            <a:lvl1pPr algn="l">
              <a:defRPr sz="2880" b="0"/>
            </a:lvl1pPr>
          </a:lstStyle>
          <a:p>
            <a:r>
              <a:rPr lang="en-US" smtClean="0"/>
              <a:t>Click to edit Master title style</a:t>
            </a:r>
            <a:endParaRPr lang="en-US" dirty="0"/>
          </a:p>
        </p:txBody>
      </p:sp>
      <p:sp>
        <p:nvSpPr>
          <p:cNvPr id="3" name="Content Placeholder 2"/>
          <p:cNvSpPr>
            <a:spLocks noGrp="1"/>
          </p:cNvSpPr>
          <p:nvPr>
            <p:ph idx="1"/>
          </p:nvPr>
        </p:nvSpPr>
        <p:spPr>
          <a:xfrm>
            <a:off x="5741540" y="1737360"/>
            <a:ext cx="6235196" cy="5486400"/>
          </a:xfrm>
        </p:spPr>
        <p:txBody>
          <a:bodyPr anchor="ctr">
            <a:normAutofit/>
          </a:bodyPr>
          <a:lstStyle>
            <a:lvl1pPr>
              <a:defRPr sz="2400"/>
            </a:lvl1pPr>
            <a:lvl2pPr>
              <a:defRPr sz="2160"/>
            </a:lvl2pPr>
            <a:lvl3pPr>
              <a:defRPr sz="1920"/>
            </a:lvl3pPr>
            <a:lvl4pPr>
              <a:defRPr sz="1680"/>
            </a:lvl4pPr>
            <a:lvl5pPr>
              <a:defRPr sz="1680"/>
            </a:lvl5pPr>
            <a:lvl6pPr>
              <a:defRPr sz="1680"/>
            </a:lvl6pPr>
            <a:lvl7pPr>
              <a:defRPr sz="1680"/>
            </a:lvl7pPr>
            <a:lvl8pPr>
              <a:defRPr sz="1680"/>
            </a:lvl8pPr>
            <a:lvl9pPr>
              <a:defRPr sz="16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385944" y="3755137"/>
            <a:ext cx="4081276" cy="3474719"/>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7/12/2025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161474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689" y="2225030"/>
            <a:ext cx="6111487" cy="1889770"/>
          </a:xfrm>
        </p:spPr>
        <p:txBody>
          <a:bodyPr anchor="b">
            <a:normAutofit/>
          </a:bodyPr>
          <a:lstStyle>
            <a:lvl1pPr algn="l">
              <a:defRPr sz="432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39455" y="1371600"/>
            <a:ext cx="3840480" cy="548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smtClean="0"/>
              <a:t>Click icon to add picture</a:t>
            </a:r>
            <a:endParaRPr lang="en-US" dirty="0"/>
          </a:p>
        </p:txBody>
      </p:sp>
      <p:sp>
        <p:nvSpPr>
          <p:cNvPr id="4" name="Text Placeholder 3"/>
          <p:cNvSpPr>
            <a:spLocks noGrp="1"/>
          </p:cNvSpPr>
          <p:nvPr>
            <p:ph type="body" sz="half" idx="2"/>
          </p:nvPr>
        </p:nvSpPr>
        <p:spPr>
          <a:xfrm>
            <a:off x="1385945" y="4389120"/>
            <a:ext cx="6101975" cy="1645920"/>
          </a:xfrm>
        </p:spPr>
        <p:txBody>
          <a:bodyPr>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59518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 Id="rId30"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7">
            <a:extLst>
              <a:ext uri="{28A0092B-C50C-407E-A947-70E740481C1C}">
                <a14:useLocalDpi xmlns:a14="http://schemas.microsoft.com/office/drawing/2010/main" val="0"/>
              </a:ext>
            </a:extLst>
          </a:blip>
          <a:srcRect l="3613"/>
          <a:stretch/>
        </p:blipFill>
        <p:spPr>
          <a:xfrm>
            <a:off x="0" y="3203623"/>
            <a:ext cx="4844414" cy="5025978"/>
          </a:xfrm>
          <a:prstGeom prst="rect">
            <a:avLst/>
          </a:prstGeom>
        </p:spPr>
      </p:pic>
      <p:pic>
        <p:nvPicPr>
          <p:cNvPr id="7" name="Picture 6"/>
          <p:cNvPicPr>
            <a:picLocks noChangeAspect="1"/>
          </p:cNvPicPr>
          <p:nvPr/>
        </p:nvPicPr>
        <p:blipFill rotWithShape="1">
          <a:blip r:embed="rId28">
            <a:extLst>
              <a:ext uri="{28A0092B-C50C-407E-A947-70E740481C1C}">
                <a14:useLocalDpi xmlns:a14="http://schemas.microsoft.com/office/drawing/2010/main" val="0"/>
              </a:ext>
            </a:extLst>
          </a:blip>
          <a:srcRect l="35640"/>
          <a:stretch/>
        </p:blipFill>
        <p:spPr>
          <a:xfrm>
            <a:off x="0" y="3470817"/>
            <a:ext cx="1826894" cy="2838544"/>
          </a:xfrm>
          <a:prstGeom prst="rect">
            <a:avLst/>
          </a:prstGeom>
        </p:spPr>
      </p:pic>
      <p:sp>
        <p:nvSpPr>
          <p:cNvPr id="16" name="Oval 15"/>
          <p:cNvSpPr/>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9">
            <a:extLst>
              <a:ext uri="{28A0092B-C50C-407E-A947-70E740481C1C}">
                <a14:useLocalDpi xmlns:a14="http://schemas.microsoft.com/office/drawing/2010/main" val="0"/>
              </a:ext>
            </a:extLst>
          </a:blip>
          <a:srcRect t="28813"/>
          <a:stretch/>
        </p:blipFill>
        <p:spPr>
          <a:xfrm>
            <a:off x="9599295" y="1"/>
            <a:ext cx="1924064" cy="1369688"/>
          </a:xfrm>
          <a:prstGeom prst="rect">
            <a:avLst/>
          </a:prstGeom>
        </p:spPr>
      </p:pic>
      <p:pic>
        <p:nvPicPr>
          <p:cNvPr id="10" name="Picture 9"/>
          <p:cNvPicPr>
            <a:picLocks noChangeAspect="1"/>
          </p:cNvPicPr>
          <p:nvPr/>
        </p:nvPicPr>
        <p:blipFill rotWithShape="1">
          <a:blip r:embed="rId30">
            <a:extLst>
              <a:ext uri="{28A0092B-C50C-407E-A947-70E740481C1C}">
                <a14:useLocalDpi xmlns:a14="http://schemas.microsoft.com/office/drawing/2010/main" val="0"/>
              </a:ext>
            </a:extLst>
          </a:blip>
          <a:srcRect b="23320"/>
          <a:stretch/>
        </p:blipFill>
        <p:spPr>
          <a:xfrm>
            <a:off x="10327054" y="7315200"/>
            <a:ext cx="1192481" cy="914400"/>
          </a:xfrm>
          <a:prstGeom prst="rect">
            <a:avLst/>
          </a:prstGeom>
        </p:spPr>
      </p:pic>
      <p:sp>
        <p:nvSpPr>
          <p:cNvPr id="14" name="Rectangle 13"/>
          <p:cNvSpPr/>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775334" y="543262"/>
            <a:ext cx="11285668" cy="1680636"/>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323975" y="2463502"/>
            <a:ext cx="10735849" cy="50345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2186767" y="2148842"/>
            <a:ext cx="1188719" cy="365759"/>
          </a:xfrm>
          <a:prstGeom prst="rect">
            <a:avLst/>
          </a:prstGeom>
        </p:spPr>
        <p:txBody>
          <a:bodyPr vert="horz" lIns="91440" tIns="45720" rIns="91440" bIns="45720" rtlCol="0" anchor="t"/>
          <a:lstStyle>
            <a:lvl1pPr algn="l">
              <a:defRPr sz="1320" b="0" i="0">
                <a:solidFill>
                  <a:schemeClr val="tx1">
                    <a:tint val="75000"/>
                    <a:alpha val="60000"/>
                  </a:schemeClr>
                </a:solidFill>
              </a:defRPr>
            </a:lvl1pPr>
          </a:lstStyle>
          <a:p>
            <a:fld id="{4AAD347D-5ACD-4C99-B74B-A9C85AD731AF}" type="datetimeFigureOut">
              <a:rPr lang="en-US" dirty="0"/>
              <a:t>7/12/2025</a:t>
            </a:fld>
            <a:endParaRPr lang="en-US" dirty="0"/>
          </a:p>
        </p:txBody>
      </p:sp>
      <p:sp>
        <p:nvSpPr>
          <p:cNvPr id="5" name="Footer Placeholder 4"/>
          <p:cNvSpPr>
            <a:spLocks noGrp="1"/>
          </p:cNvSpPr>
          <p:nvPr>
            <p:ph type="ftr" sz="quarter" idx="3"/>
          </p:nvPr>
        </p:nvSpPr>
        <p:spPr>
          <a:xfrm rot="5400000">
            <a:off x="10741888" y="3870357"/>
            <a:ext cx="4631754" cy="365761"/>
          </a:xfrm>
          <a:prstGeom prst="rect">
            <a:avLst/>
          </a:prstGeom>
        </p:spPr>
        <p:txBody>
          <a:bodyPr vert="horz" lIns="91440" tIns="45720" rIns="91440" bIns="45720" rtlCol="0" anchor="b"/>
          <a:lstStyle>
            <a:lvl1pPr algn="l">
              <a:defRPr sz="132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2423049" y="354876"/>
            <a:ext cx="1005839" cy="921224"/>
          </a:xfrm>
          <a:prstGeom prst="rect">
            <a:avLst/>
          </a:prstGeom>
        </p:spPr>
        <p:txBody>
          <a:bodyPr vert="horz" lIns="91440" tIns="45720" rIns="91440" bIns="45720" rtlCol="0" anchor="b"/>
          <a:lstStyle>
            <a:lvl1pPr algn="ctr">
              <a:defRPr sz="336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3292640043"/>
      </p:ext>
    </p:extLst>
  </p:cSld>
  <p:clrMap bg1="dk1" tx1="lt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Lst>
  <p:hf sldNum="0" hdr="0" ftr="0" dt="0"/>
  <p:txStyles>
    <p:titleStyle>
      <a:lvl1pPr algn="l" defTabSz="548640" rtl="0" eaLnBrk="1" latinLnBrk="0" hangingPunct="1">
        <a:spcBef>
          <a:spcPct val="0"/>
        </a:spcBef>
        <a:buNone/>
        <a:defRPr sz="504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891540" indent="-34290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160" b="0" i="0" kern="1200">
          <a:solidFill>
            <a:schemeClr val="tx1"/>
          </a:solidFill>
          <a:latin typeface="+mj-lt"/>
          <a:ea typeface="+mj-ea"/>
          <a:cs typeface="+mj-cs"/>
        </a:defRPr>
      </a:lvl2pPr>
      <a:lvl3pPr marL="13716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920" b="0" i="0" kern="1200">
          <a:solidFill>
            <a:schemeClr val="tx1"/>
          </a:solidFill>
          <a:latin typeface="+mj-lt"/>
          <a:ea typeface="+mj-ea"/>
          <a:cs typeface="+mj-cs"/>
        </a:defRPr>
      </a:lvl3pPr>
      <a:lvl4pPr marL="19202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4pPr>
      <a:lvl5pPr marL="246888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5pPr>
      <a:lvl6pPr marL="30072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6pPr>
      <a:lvl7pPr marL="356616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7pPr>
      <a:lvl8pPr marL="41148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8pPr>
      <a:lvl9pPr marL="46634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8800" dirty="0">
                <a:solidFill>
                  <a:srgbClr val="FFFFFF"/>
                </a:solidFill>
                <a:latin typeface="Fraunces Medium" pitchFamily="34" charset="0"/>
                <a:ea typeface="Fraunces Medium" pitchFamily="34" charset="-122"/>
                <a:cs typeface="Fraunces Medium" pitchFamily="34" charset="-120"/>
              </a:rPr>
              <a:t>High Court and Supreme Court of India: An Overview</a:t>
            </a:r>
            <a:r>
              <a:rPr lang="en-US" sz="8800" dirty="0"/>
              <a:t/>
            </a:r>
            <a:br>
              <a:rPr lang="en-US" sz="8800" dirty="0"/>
            </a:br>
            <a:endParaRPr lang="en-IN" dirty="0"/>
          </a:p>
        </p:txBody>
      </p:sp>
      <p:sp>
        <p:nvSpPr>
          <p:cNvPr id="3" name="Subtitle 2"/>
          <p:cNvSpPr>
            <a:spLocks noGrp="1"/>
          </p:cNvSpPr>
          <p:nvPr>
            <p:ph type="subTitle" idx="1"/>
          </p:nvPr>
        </p:nvSpPr>
        <p:spPr/>
        <p:txBody>
          <a:bodyPr/>
          <a:lstStyle/>
          <a:p>
            <a:pPr algn="ctr"/>
            <a:r>
              <a:rPr lang="en-US" dirty="0" smtClean="0"/>
              <a:t>Presented by </a:t>
            </a:r>
            <a:r>
              <a:rPr lang="en-US" dirty="0" err="1" smtClean="0"/>
              <a:t>Sarat</a:t>
            </a:r>
            <a:r>
              <a:rPr lang="en-US" dirty="0" smtClean="0"/>
              <a:t> Chandra ray</a:t>
            </a:r>
            <a:endParaRPr lang="en-IN" dirty="0"/>
          </a:p>
        </p:txBody>
      </p:sp>
    </p:spTree>
    <p:extLst>
      <p:ext uri="{BB962C8B-B14F-4D97-AF65-F5344CB8AC3E}">
        <p14:creationId xmlns:p14="http://schemas.microsoft.com/office/powerpoint/2010/main" val="1059871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28624"/>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FFFFFF"/>
                </a:solidFill>
                <a:latin typeface="Fraunces Medium" pitchFamily="34" charset="0"/>
                <a:ea typeface="Fraunces Medium" pitchFamily="34" charset="-122"/>
                <a:cs typeface="Fraunces Medium" pitchFamily="34" charset="-120"/>
              </a:rPr>
              <a:t>High Court and Supreme Court of India: An Overview</a:t>
            </a:r>
            <a:endParaRPr lang="en-US" sz="4450" dirty="0"/>
          </a:p>
        </p:txBody>
      </p:sp>
      <p:sp>
        <p:nvSpPr>
          <p:cNvPr id="4" name="Text 1"/>
          <p:cNvSpPr/>
          <p:nvPr/>
        </p:nvSpPr>
        <p:spPr>
          <a:xfrm>
            <a:off x="793790" y="408634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The Indian Judiciary stands as an independent pillar of the Indian government, safeguarding the Constitution and the rights of its citizens. This presentation provides an essential overview of the Supreme Court and High Courts, their roles, and their significance within India's legal framework.</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88162"/>
            <a:ext cx="7332226"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Fraunces Medium" pitchFamily="34" charset="0"/>
                <a:ea typeface="Fraunces Medium" pitchFamily="34" charset="-122"/>
                <a:cs typeface="Fraunces Medium" pitchFamily="34" charset="-120"/>
              </a:rPr>
              <a:t>Structure and Composition</a:t>
            </a:r>
            <a:endParaRPr lang="en-US" sz="4450" dirty="0"/>
          </a:p>
        </p:txBody>
      </p:sp>
      <p:sp>
        <p:nvSpPr>
          <p:cNvPr id="3" name="Text 1"/>
          <p:cNvSpPr/>
          <p:nvPr/>
        </p:nvSpPr>
        <p:spPr>
          <a:xfrm>
            <a:off x="793790" y="2763917"/>
            <a:ext cx="3167896"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Fraunces Medium" pitchFamily="34" charset="0"/>
                <a:ea typeface="Fraunces Medium" pitchFamily="34" charset="-122"/>
                <a:cs typeface="Fraunces Medium" pitchFamily="34" charset="-120"/>
              </a:rPr>
              <a:t>Supreme Court of India</a:t>
            </a:r>
            <a:endParaRPr lang="en-US" sz="2200" dirty="0"/>
          </a:p>
        </p:txBody>
      </p:sp>
      <p:sp>
        <p:nvSpPr>
          <p:cNvPr id="4" name="Text 2"/>
          <p:cNvSpPr/>
          <p:nvPr/>
        </p:nvSpPr>
        <p:spPr>
          <a:xfrm>
            <a:off x="793790" y="3345061"/>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Comprises the Chief Justice of India and up to 33 other judges, totaling a maximum of 34.</a:t>
            </a:r>
            <a:endParaRPr lang="en-US" sz="1750" dirty="0"/>
          </a:p>
        </p:txBody>
      </p:sp>
      <p:sp>
        <p:nvSpPr>
          <p:cNvPr id="5" name="Text 3"/>
          <p:cNvSpPr/>
          <p:nvPr/>
        </p:nvSpPr>
        <p:spPr>
          <a:xfrm>
            <a:off x="793790" y="415016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Judges are appointed by the President of India.</a:t>
            </a:r>
            <a:endParaRPr lang="en-US" sz="1750" dirty="0"/>
          </a:p>
        </p:txBody>
      </p:sp>
      <p:sp>
        <p:nvSpPr>
          <p:cNvPr id="6" name="Text 4"/>
          <p:cNvSpPr/>
          <p:nvPr/>
        </p:nvSpPr>
        <p:spPr>
          <a:xfrm>
            <a:off x="793790" y="459236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Supreme Court judges retire at the age of 65.</a:t>
            </a:r>
            <a:endParaRPr lang="en-US" sz="1750" dirty="0"/>
          </a:p>
        </p:txBody>
      </p:sp>
      <p:sp>
        <p:nvSpPr>
          <p:cNvPr id="7" name="Text 5"/>
          <p:cNvSpPr/>
          <p:nvPr/>
        </p:nvSpPr>
        <p:spPr>
          <a:xfrm>
            <a:off x="7599521" y="27639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Fraunces Medium" pitchFamily="34" charset="0"/>
                <a:ea typeface="Fraunces Medium" pitchFamily="34" charset="-122"/>
                <a:cs typeface="Fraunces Medium" pitchFamily="34" charset="-120"/>
              </a:rPr>
              <a:t>High Courts</a:t>
            </a:r>
            <a:endParaRPr lang="en-US" sz="2200" dirty="0"/>
          </a:p>
        </p:txBody>
      </p:sp>
      <p:sp>
        <p:nvSpPr>
          <p:cNvPr id="8" name="Text 6"/>
          <p:cNvSpPr/>
          <p:nvPr/>
        </p:nvSpPr>
        <p:spPr>
          <a:xfrm>
            <a:off x="7599521" y="3345061"/>
            <a:ext cx="6244709" cy="108870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Each state and Union Territory has a High Court, with a Chief Justice and a variable number of other judges.</a:t>
            </a:r>
            <a:endParaRPr lang="en-US" sz="1750" dirty="0"/>
          </a:p>
        </p:txBody>
      </p:sp>
      <p:sp>
        <p:nvSpPr>
          <p:cNvPr id="9" name="Text 7"/>
          <p:cNvSpPr/>
          <p:nvPr/>
        </p:nvSpPr>
        <p:spPr>
          <a:xfrm>
            <a:off x="7599521" y="4513064"/>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High Court judges are also appointed by the President of India.</a:t>
            </a:r>
            <a:endParaRPr lang="en-US" sz="1750" dirty="0"/>
          </a:p>
        </p:txBody>
      </p:sp>
      <p:sp>
        <p:nvSpPr>
          <p:cNvPr id="10" name="Text 8"/>
          <p:cNvSpPr/>
          <p:nvPr/>
        </p:nvSpPr>
        <p:spPr>
          <a:xfrm>
            <a:off x="7599521" y="5318165"/>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BECEF"/>
                </a:solidFill>
                <a:latin typeface="Epilogue" pitchFamily="34" charset="0"/>
                <a:ea typeface="Epilogue" pitchFamily="34" charset="-122"/>
                <a:cs typeface="Epilogue" pitchFamily="34" charset="-120"/>
              </a:rPr>
              <a:t>High Court judges retire at the age of 62.</a:t>
            </a:r>
            <a:endParaRPr lang="en-US" sz="1750" dirty="0"/>
          </a:p>
        </p:txBody>
      </p:sp>
      <p:sp>
        <p:nvSpPr>
          <p:cNvPr id="11" name="Text 9"/>
          <p:cNvSpPr/>
          <p:nvPr/>
        </p:nvSpPr>
        <p:spPr>
          <a:xfrm>
            <a:off x="793790" y="6015514"/>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The number of High Court judges is determined by the President, considering the workload and population of each state, ensuring efficient judicial administration.</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08378"/>
            <a:ext cx="6495336"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Fraunces Medium" pitchFamily="34" charset="0"/>
                <a:ea typeface="Fraunces Medium" pitchFamily="34" charset="-122"/>
                <a:cs typeface="Fraunces Medium" pitchFamily="34" charset="-120"/>
              </a:rPr>
              <a:t>Jurisdiction and Powers</a:t>
            </a:r>
            <a:endParaRPr lang="en-US" sz="4450" dirty="0"/>
          </a:p>
        </p:txBody>
      </p:sp>
      <p:sp>
        <p:nvSpPr>
          <p:cNvPr id="3" name="Shape 1"/>
          <p:cNvSpPr/>
          <p:nvPr/>
        </p:nvSpPr>
        <p:spPr>
          <a:xfrm>
            <a:off x="793790" y="2780467"/>
            <a:ext cx="4196358" cy="121920"/>
          </a:xfrm>
          <a:prstGeom prst="roundRect">
            <a:avLst>
              <a:gd name="adj" fmla="val 78139"/>
            </a:avLst>
          </a:prstGeom>
          <a:solidFill>
            <a:srgbClr val="8C98CA"/>
          </a:solidFill>
          <a:ln/>
        </p:spPr>
      </p:sp>
      <p:sp>
        <p:nvSpPr>
          <p:cNvPr id="4" name="Shape 2"/>
          <p:cNvSpPr/>
          <p:nvPr/>
        </p:nvSpPr>
        <p:spPr>
          <a:xfrm>
            <a:off x="2551688" y="2470785"/>
            <a:ext cx="680442" cy="680442"/>
          </a:xfrm>
          <a:prstGeom prst="roundRect">
            <a:avLst>
              <a:gd name="adj" fmla="val 134383"/>
            </a:avLst>
          </a:prstGeom>
          <a:solidFill>
            <a:srgbClr val="8C98CA"/>
          </a:solidFill>
          <a:ln/>
        </p:spPr>
      </p:sp>
      <p:sp>
        <p:nvSpPr>
          <p:cNvPr id="5" name="Text 3"/>
          <p:cNvSpPr/>
          <p:nvPr/>
        </p:nvSpPr>
        <p:spPr>
          <a:xfrm>
            <a:off x="2755761" y="2640925"/>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Fraunces Medium" pitchFamily="34" charset="0"/>
                <a:ea typeface="Fraunces Medium" pitchFamily="34" charset="-122"/>
                <a:cs typeface="Fraunces Medium" pitchFamily="34" charset="-120"/>
              </a:rPr>
              <a:t>1</a:t>
            </a:r>
            <a:endParaRPr lang="en-US" sz="2100" dirty="0"/>
          </a:p>
        </p:txBody>
      </p:sp>
      <p:sp>
        <p:nvSpPr>
          <p:cNvPr id="6" name="Text 4"/>
          <p:cNvSpPr/>
          <p:nvPr/>
        </p:nvSpPr>
        <p:spPr>
          <a:xfrm>
            <a:off x="1051084" y="337792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Supreme Court</a:t>
            </a:r>
            <a:endParaRPr lang="en-US" sz="2200" dirty="0"/>
          </a:p>
        </p:txBody>
      </p:sp>
      <p:sp>
        <p:nvSpPr>
          <p:cNvPr id="7" name="Text 5"/>
          <p:cNvSpPr/>
          <p:nvPr/>
        </p:nvSpPr>
        <p:spPr>
          <a:xfrm>
            <a:off x="1051084" y="3868341"/>
            <a:ext cx="3681770"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Possesses extensive jurisdiction across India, handling appellate cases, original disputes between states, and matters involving fundamental rights.</a:t>
            </a:r>
            <a:endParaRPr lang="en-US" sz="1750" dirty="0"/>
          </a:p>
        </p:txBody>
      </p:sp>
      <p:sp>
        <p:nvSpPr>
          <p:cNvPr id="8" name="Shape 6"/>
          <p:cNvSpPr/>
          <p:nvPr/>
        </p:nvSpPr>
        <p:spPr>
          <a:xfrm>
            <a:off x="5216962" y="2780467"/>
            <a:ext cx="4196358" cy="121920"/>
          </a:xfrm>
          <a:prstGeom prst="roundRect">
            <a:avLst>
              <a:gd name="adj" fmla="val 78139"/>
            </a:avLst>
          </a:prstGeom>
          <a:solidFill>
            <a:srgbClr val="8C98CA"/>
          </a:solidFill>
          <a:ln/>
        </p:spPr>
      </p:sp>
      <p:sp>
        <p:nvSpPr>
          <p:cNvPr id="9" name="Shape 7"/>
          <p:cNvSpPr/>
          <p:nvPr/>
        </p:nvSpPr>
        <p:spPr>
          <a:xfrm>
            <a:off x="6974860" y="2470785"/>
            <a:ext cx="680442" cy="680442"/>
          </a:xfrm>
          <a:prstGeom prst="roundRect">
            <a:avLst>
              <a:gd name="adj" fmla="val 134383"/>
            </a:avLst>
          </a:prstGeom>
          <a:solidFill>
            <a:srgbClr val="8C98CA"/>
          </a:solidFill>
          <a:ln/>
        </p:spPr>
      </p:sp>
      <p:sp>
        <p:nvSpPr>
          <p:cNvPr id="10" name="Text 8"/>
          <p:cNvSpPr/>
          <p:nvPr/>
        </p:nvSpPr>
        <p:spPr>
          <a:xfrm>
            <a:off x="7178933" y="2640925"/>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Fraunces Medium" pitchFamily="34" charset="0"/>
                <a:ea typeface="Fraunces Medium" pitchFamily="34" charset="-122"/>
                <a:cs typeface="Fraunces Medium" pitchFamily="34" charset="-120"/>
              </a:rPr>
              <a:t>2</a:t>
            </a:r>
            <a:endParaRPr lang="en-US" sz="2100" dirty="0"/>
          </a:p>
        </p:txBody>
      </p:sp>
      <p:sp>
        <p:nvSpPr>
          <p:cNvPr id="11" name="Text 9"/>
          <p:cNvSpPr/>
          <p:nvPr/>
        </p:nvSpPr>
        <p:spPr>
          <a:xfrm>
            <a:off x="5474256" y="337792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High Courts</a:t>
            </a:r>
            <a:endParaRPr lang="en-US" sz="2200" dirty="0"/>
          </a:p>
        </p:txBody>
      </p:sp>
      <p:sp>
        <p:nvSpPr>
          <p:cNvPr id="12" name="Text 10"/>
          <p:cNvSpPr/>
          <p:nvPr/>
        </p:nvSpPr>
        <p:spPr>
          <a:xfrm>
            <a:off x="5474256" y="3868341"/>
            <a:ext cx="3681770"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Exercise jurisdiction within their respective state or Union Territory, reviewing decisions of lower courts and certifying cases for Supreme Court appeal.</a:t>
            </a:r>
            <a:endParaRPr lang="en-US" sz="1750" dirty="0"/>
          </a:p>
        </p:txBody>
      </p:sp>
      <p:sp>
        <p:nvSpPr>
          <p:cNvPr id="13" name="Shape 11"/>
          <p:cNvSpPr/>
          <p:nvPr/>
        </p:nvSpPr>
        <p:spPr>
          <a:xfrm>
            <a:off x="9640133" y="2780467"/>
            <a:ext cx="4196358" cy="121920"/>
          </a:xfrm>
          <a:prstGeom prst="roundRect">
            <a:avLst>
              <a:gd name="adj" fmla="val 78139"/>
            </a:avLst>
          </a:prstGeom>
          <a:solidFill>
            <a:srgbClr val="8C98CA"/>
          </a:solidFill>
          <a:ln/>
        </p:spPr>
      </p:sp>
      <p:sp>
        <p:nvSpPr>
          <p:cNvPr id="14" name="Shape 12"/>
          <p:cNvSpPr/>
          <p:nvPr/>
        </p:nvSpPr>
        <p:spPr>
          <a:xfrm>
            <a:off x="11398032" y="2470785"/>
            <a:ext cx="680442" cy="680442"/>
          </a:xfrm>
          <a:prstGeom prst="roundRect">
            <a:avLst>
              <a:gd name="adj" fmla="val 134383"/>
            </a:avLst>
          </a:prstGeom>
          <a:solidFill>
            <a:srgbClr val="8C98CA"/>
          </a:solidFill>
          <a:ln/>
        </p:spPr>
      </p:sp>
      <p:sp>
        <p:nvSpPr>
          <p:cNvPr id="15" name="Text 13"/>
          <p:cNvSpPr/>
          <p:nvPr/>
        </p:nvSpPr>
        <p:spPr>
          <a:xfrm>
            <a:off x="11602105" y="2640925"/>
            <a:ext cx="272177" cy="340162"/>
          </a:xfrm>
          <a:prstGeom prst="rect">
            <a:avLst/>
          </a:prstGeom>
          <a:noFill/>
          <a:ln/>
        </p:spPr>
        <p:txBody>
          <a:bodyPr wrap="none" lIns="0" tIns="0" rIns="0" bIns="0" rtlCol="0" anchor="t"/>
          <a:lstStyle/>
          <a:p>
            <a:pPr marL="0" indent="0" algn="l">
              <a:lnSpc>
                <a:spcPts val="3400"/>
              </a:lnSpc>
              <a:buNone/>
            </a:pPr>
            <a:r>
              <a:rPr lang="en-US" sz="2100" dirty="0">
                <a:solidFill>
                  <a:srgbClr val="000000"/>
                </a:solidFill>
                <a:latin typeface="Fraunces Medium" pitchFamily="34" charset="0"/>
                <a:ea typeface="Fraunces Medium" pitchFamily="34" charset="-122"/>
                <a:cs typeface="Fraunces Medium" pitchFamily="34" charset="-120"/>
              </a:rPr>
              <a:t>3</a:t>
            </a:r>
            <a:endParaRPr lang="en-US" sz="2100" dirty="0"/>
          </a:p>
        </p:txBody>
      </p:sp>
      <p:sp>
        <p:nvSpPr>
          <p:cNvPr id="16" name="Text 14"/>
          <p:cNvSpPr/>
          <p:nvPr/>
        </p:nvSpPr>
        <p:spPr>
          <a:xfrm>
            <a:off x="9897427" y="337792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Final Authority</a:t>
            </a:r>
            <a:endParaRPr lang="en-US" sz="2200" dirty="0"/>
          </a:p>
        </p:txBody>
      </p:sp>
      <p:sp>
        <p:nvSpPr>
          <p:cNvPr id="17" name="Text 15"/>
          <p:cNvSpPr/>
          <p:nvPr/>
        </p:nvSpPr>
        <p:spPr>
          <a:xfrm>
            <a:off x="9897427" y="3868341"/>
            <a:ext cx="3681770"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Decisions rendered by the Supreme Court are final and binding on all other courts within India, establishing legal precedents.</a:t>
            </a:r>
            <a:endParaRPr lang="en-US" sz="1750" dirty="0"/>
          </a:p>
        </p:txBody>
      </p:sp>
      <p:sp>
        <p:nvSpPr>
          <p:cNvPr id="18" name="Text 16"/>
          <p:cNvSpPr/>
          <p:nvPr/>
        </p:nvSpPr>
        <p:spPr>
          <a:xfrm>
            <a:off x="793790" y="619529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Both courts play a critical role in upholding justice, with their powers clearly delineated to ensure a balanced and effective judicial system.</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028700"/>
            <a:ext cx="10152936"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Fraunces Medium" pitchFamily="34" charset="0"/>
                <a:ea typeface="Fraunces Medium" pitchFamily="34" charset="-122"/>
                <a:cs typeface="Fraunces Medium" pitchFamily="34" charset="-120"/>
              </a:rPr>
              <a:t>Appointment and Eligibility of Judges</a:t>
            </a:r>
            <a:endParaRPr lang="en-US" sz="4450" dirty="0"/>
          </a:p>
        </p:txBody>
      </p:sp>
      <p:pic>
        <p:nvPicPr>
          <p:cNvPr id="3" name="Image 0" descr="preencoded.png"/>
          <p:cNvPicPr>
            <a:picLocks noChangeAspect="1"/>
          </p:cNvPicPr>
          <p:nvPr/>
        </p:nvPicPr>
        <p:blipFill>
          <a:blip r:embed="rId3"/>
          <a:stretch>
            <a:fillRect/>
          </a:stretch>
        </p:blipFill>
        <p:spPr>
          <a:xfrm>
            <a:off x="793790" y="2191107"/>
            <a:ext cx="4347567" cy="907256"/>
          </a:xfrm>
          <a:prstGeom prst="rect">
            <a:avLst/>
          </a:prstGeom>
        </p:spPr>
      </p:pic>
      <p:sp>
        <p:nvSpPr>
          <p:cNvPr id="4" name="Text 1"/>
          <p:cNvSpPr/>
          <p:nvPr/>
        </p:nvSpPr>
        <p:spPr>
          <a:xfrm>
            <a:off x="1020604" y="33251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Supreme Court</a:t>
            </a:r>
            <a:endParaRPr lang="en-US" sz="2200" dirty="0"/>
          </a:p>
        </p:txBody>
      </p:sp>
      <p:sp>
        <p:nvSpPr>
          <p:cNvPr id="5" name="Text 2"/>
          <p:cNvSpPr/>
          <p:nvPr/>
        </p:nvSpPr>
        <p:spPr>
          <a:xfrm>
            <a:off x="1020604" y="3815596"/>
            <a:ext cx="3893939"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Appointed by the President following consultation with judges of the Supreme Court and High Courts, a process known as the collegium system.</a:t>
            </a:r>
            <a:endParaRPr lang="en-US" sz="1750" dirty="0"/>
          </a:p>
        </p:txBody>
      </p:sp>
      <p:pic>
        <p:nvPicPr>
          <p:cNvPr id="6" name="Image 1" descr="preencoded.png"/>
          <p:cNvPicPr>
            <a:picLocks noChangeAspect="1"/>
          </p:cNvPicPr>
          <p:nvPr/>
        </p:nvPicPr>
        <p:blipFill>
          <a:blip r:embed="rId4"/>
          <a:stretch>
            <a:fillRect/>
          </a:stretch>
        </p:blipFill>
        <p:spPr>
          <a:xfrm>
            <a:off x="5141357" y="2191107"/>
            <a:ext cx="4347567" cy="907256"/>
          </a:xfrm>
          <a:prstGeom prst="rect">
            <a:avLst/>
          </a:prstGeom>
        </p:spPr>
      </p:pic>
      <p:sp>
        <p:nvSpPr>
          <p:cNvPr id="7" name="Text 3"/>
          <p:cNvSpPr/>
          <p:nvPr/>
        </p:nvSpPr>
        <p:spPr>
          <a:xfrm>
            <a:off x="5368171" y="33251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High Courts</a:t>
            </a:r>
            <a:endParaRPr lang="en-US" sz="2200" dirty="0"/>
          </a:p>
        </p:txBody>
      </p:sp>
      <p:sp>
        <p:nvSpPr>
          <p:cNvPr id="8" name="Text 4"/>
          <p:cNvSpPr/>
          <p:nvPr/>
        </p:nvSpPr>
        <p:spPr>
          <a:xfrm>
            <a:off x="5368171" y="3815596"/>
            <a:ext cx="3893939" cy="1814513"/>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Appointed by the President in consultation with the Chief Justice of India, the Governor of the concerned state, and the Chief Justice of that High Court.</a:t>
            </a:r>
            <a:endParaRPr lang="en-US" sz="1750" dirty="0"/>
          </a:p>
        </p:txBody>
      </p:sp>
      <p:pic>
        <p:nvPicPr>
          <p:cNvPr id="9" name="Image 2" descr="preencoded.png"/>
          <p:cNvPicPr>
            <a:picLocks noChangeAspect="1"/>
          </p:cNvPicPr>
          <p:nvPr/>
        </p:nvPicPr>
        <p:blipFill>
          <a:blip r:embed="rId5"/>
          <a:stretch>
            <a:fillRect/>
          </a:stretch>
        </p:blipFill>
        <p:spPr>
          <a:xfrm>
            <a:off x="9488924" y="2191107"/>
            <a:ext cx="4347567" cy="907256"/>
          </a:xfrm>
          <a:prstGeom prst="rect">
            <a:avLst/>
          </a:prstGeom>
        </p:spPr>
      </p:pic>
      <p:sp>
        <p:nvSpPr>
          <p:cNvPr id="10" name="Text 5"/>
          <p:cNvSpPr/>
          <p:nvPr/>
        </p:nvSpPr>
        <p:spPr>
          <a:xfrm>
            <a:off x="9715738" y="33251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BECEF"/>
                </a:solidFill>
                <a:latin typeface="Fraunces Medium" pitchFamily="34" charset="0"/>
                <a:ea typeface="Fraunces Medium" pitchFamily="34" charset="-122"/>
                <a:cs typeface="Fraunces Medium" pitchFamily="34" charset="-120"/>
              </a:rPr>
              <a:t>Eligibility</a:t>
            </a:r>
            <a:endParaRPr lang="en-US" sz="2200" dirty="0"/>
          </a:p>
        </p:txBody>
      </p:sp>
      <p:sp>
        <p:nvSpPr>
          <p:cNvPr id="11" name="Text 6"/>
          <p:cNvSpPr/>
          <p:nvPr/>
        </p:nvSpPr>
        <p:spPr>
          <a:xfrm>
            <a:off x="9715738" y="3815596"/>
            <a:ext cx="3893939" cy="2177415"/>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Candidates must have at least 10 years of experience as an advocate of a High Court or as a judicial officer in India. Enrollment with the Bar Council of India is mandatory.</a:t>
            </a:r>
            <a:endParaRPr lang="en-US" sz="1750" dirty="0"/>
          </a:p>
        </p:txBody>
      </p:sp>
      <p:sp>
        <p:nvSpPr>
          <p:cNvPr id="12" name="Text 7"/>
          <p:cNvSpPr/>
          <p:nvPr/>
        </p:nvSpPr>
        <p:spPr>
          <a:xfrm>
            <a:off x="793790" y="6474976"/>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EBECEF"/>
                </a:solidFill>
                <a:latin typeface="Epilogue" pitchFamily="34" charset="0"/>
                <a:ea typeface="Epilogue" pitchFamily="34" charset="-122"/>
                <a:cs typeface="Epilogue" pitchFamily="34" charset="-120"/>
              </a:rPr>
              <a:t>The appointment process emphasizes judicial experience and legal expertise to ensure the integrity and competence of the judiciary.</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72703" y="529947"/>
            <a:ext cx="5430917" cy="600670"/>
          </a:xfrm>
          <a:prstGeom prst="rect">
            <a:avLst/>
          </a:prstGeom>
          <a:noFill/>
          <a:ln/>
        </p:spPr>
        <p:txBody>
          <a:bodyPr wrap="none" lIns="0" tIns="0" rIns="0" bIns="0" rtlCol="0" anchor="t"/>
          <a:lstStyle/>
          <a:p>
            <a:pPr marL="0" indent="0" algn="l">
              <a:lnSpc>
                <a:spcPts val="4700"/>
              </a:lnSpc>
              <a:buNone/>
            </a:pPr>
            <a:r>
              <a:rPr lang="en-US" sz="3750" dirty="0">
                <a:solidFill>
                  <a:srgbClr val="FFFFFF"/>
                </a:solidFill>
                <a:latin typeface="Fraunces Medium" pitchFamily="34" charset="0"/>
                <a:ea typeface="Fraunces Medium" pitchFamily="34" charset="-122"/>
                <a:cs typeface="Fraunces Medium" pitchFamily="34" charset="-120"/>
              </a:rPr>
              <a:t>Important Terminology</a:t>
            </a:r>
            <a:endParaRPr lang="en-US" sz="3750" dirty="0"/>
          </a:p>
        </p:txBody>
      </p:sp>
      <p:sp>
        <p:nvSpPr>
          <p:cNvPr id="3" name="Text 1"/>
          <p:cNvSpPr/>
          <p:nvPr/>
        </p:nvSpPr>
        <p:spPr>
          <a:xfrm>
            <a:off x="960953" y="1803321"/>
            <a:ext cx="2402800" cy="300276"/>
          </a:xfrm>
          <a:prstGeom prst="rect">
            <a:avLst/>
          </a:prstGeom>
          <a:noFill/>
          <a:ln/>
        </p:spPr>
        <p:txBody>
          <a:bodyPr wrap="none" lIns="0" tIns="0" rIns="0" bIns="0" rtlCol="0" anchor="t"/>
          <a:lstStyle/>
          <a:p>
            <a:pPr marL="0" indent="0" algn="l">
              <a:lnSpc>
                <a:spcPts val="2350"/>
              </a:lnSpc>
              <a:buNone/>
            </a:pPr>
            <a:r>
              <a:rPr lang="en-US" sz="1850" dirty="0">
                <a:solidFill>
                  <a:srgbClr val="FFFFFF"/>
                </a:solidFill>
                <a:latin typeface="Fraunces Medium" pitchFamily="34" charset="0"/>
                <a:ea typeface="Fraunces Medium" pitchFamily="34" charset="-122"/>
                <a:cs typeface="Fraunces Medium" pitchFamily="34" charset="-120"/>
              </a:rPr>
              <a:t>Writ Jurisdiction</a:t>
            </a:r>
            <a:endParaRPr lang="en-US" sz="1850" dirty="0"/>
          </a:p>
        </p:txBody>
      </p:sp>
      <p:sp>
        <p:nvSpPr>
          <p:cNvPr id="4" name="Text 2"/>
          <p:cNvSpPr/>
          <p:nvPr/>
        </p:nvSpPr>
        <p:spPr>
          <a:xfrm>
            <a:off x="960953" y="2391847"/>
            <a:ext cx="12996743" cy="615315"/>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Epilogue" pitchFamily="34" charset="0"/>
                <a:ea typeface="Epilogue" pitchFamily="34" charset="-122"/>
                <a:cs typeface="Epilogue" pitchFamily="34" charset="-120"/>
              </a:rPr>
              <a:t>The power of the Supreme Court and High Courts to issue specific orders (writs) like Habeas Corpus, Mandamus, Prohibition, Quo Warranto, and Certiorari to protect fundamental rights.</a:t>
            </a:r>
            <a:endParaRPr lang="en-US" sz="1500" dirty="0"/>
          </a:p>
        </p:txBody>
      </p:sp>
      <p:sp>
        <p:nvSpPr>
          <p:cNvPr id="5" name="Text 3"/>
          <p:cNvSpPr/>
          <p:nvPr/>
        </p:nvSpPr>
        <p:spPr>
          <a:xfrm>
            <a:off x="960953" y="3295412"/>
            <a:ext cx="2402800" cy="300276"/>
          </a:xfrm>
          <a:prstGeom prst="rect">
            <a:avLst/>
          </a:prstGeom>
          <a:noFill/>
          <a:ln/>
        </p:spPr>
        <p:txBody>
          <a:bodyPr wrap="none" lIns="0" tIns="0" rIns="0" bIns="0" rtlCol="0" anchor="t"/>
          <a:lstStyle/>
          <a:p>
            <a:pPr marL="0" indent="0" algn="l">
              <a:lnSpc>
                <a:spcPts val="2350"/>
              </a:lnSpc>
              <a:buNone/>
            </a:pPr>
            <a:r>
              <a:rPr lang="en-US" sz="1850" dirty="0">
                <a:solidFill>
                  <a:srgbClr val="FFFFFF"/>
                </a:solidFill>
                <a:latin typeface="Fraunces Medium" pitchFamily="34" charset="0"/>
                <a:ea typeface="Fraunces Medium" pitchFamily="34" charset="-122"/>
                <a:cs typeface="Fraunces Medium" pitchFamily="34" charset="-120"/>
              </a:rPr>
              <a:t>Judicial Review</a:t>
            </a:r>
            <a:endParaRPr lang="en-US" sz="1850" dirty="0"/>
          </a:p>
        </p:txBody>
      </p:sp>
      <p:sp>
        <p:nvSpPr>
          <p:cNvPr id="6" name="Text 4"/>
          <p:cNvSpPr/>
          <p:nvPr/>
        </p:nvSpPr>
        <p:spPr>
          <a:xfrm>
            <a:off x="960953" y="3883938"/>
            <a:ext cx="12996743" cy="615315"/>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Epilogue" pitchFamily="34" charset="0"/>
                <a:ea typeface="Epilogue" pitchFamily="34" charset="-122"/>
                <a:cs typeface="Epilogue" pitchFamily="34" charset="-120"/>
              </a:rPr>
              <a:t>The power of the judiciary to examine the constitutionality of legislative enactments and executive orders, striking down those found to violate the Constitution.</a:t>
            </a:r>
            <a:endParaRPr lang="en-US" sz="1500" dirty="0"/>
          </a:p>
        </p:txBody>
      </p:sp>
      <p:sp>
        <p:nvSpPr>
          <p:cNvPr id="7" name="Text 5"/>
          <p:cNvSpPr/>
          <p:nvPr/>
        </p:nvSpPr>
        <p:spPr>
          <a:xfrm>
            <a:off x="960953" y="4787503"/>
            <a:ext cx="2402800" cy="300276"/>
          </a:xfrm>
          <a:prstGeom prst="rect">
            <a:avLst/>
          </a:prstGeom>
          <a:noFill/>
          <a:ln/>
        </p:spPr>
        <p:txBody>
          <a:bodyPr wrap="none" lIns="0" tIns="0" rIns="0" bIns="0" rtlCol="0" anchor="t"/>
          <a:lstStyle/>
          <a:p>
            <a:pPr marL="0" indent="0" algn="l">
              <a:lnSpc>
                <a:spcPts val="2350"/>
              </a:lnSpc>
              <a:buNone/>
            </a:pPr>
            <a:r>
              <a:rPr lang="en-US" sz="1850" dirty="0">
                <a:solidFill>
                  <a:srgbClr val="FFFFFF"/>
                </a:solidFill>
                <a:latin typeface="Fraunces Medium" pitchFamily="34" charset="0"/>
                <a:ea typeface="Fraunces Medium" pitchFamily="34" charset="-122"/>
                <a:cs typeface="Fraunces Medium" pitchFamily="34" charset="-120"/>
              </a:rPr>
              <a:t>Original Jurisdiction</a:t>
            </a:r>
            <a:endParaRPr lang="en-US" sz="1850" dirty="0"/>
          </a:p>
        </p:txBody>
      </p:sp>
      <p:sp>
        <p:nvSpPr>
          <p:cNvPr id="8" name="Text 6"/>
          <p:cNvSpPr/>
          <p:nvPr/>
        </p:nvSpPr>
        <p:spPr>
          <a:xfrm>
            <a:off x="960953" y="5376029"/>
            <a:ext cx="12996743" cy="615315"/>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Epilogue" pitchFamily="34" charset="0"/>
                <a:ea typeface="Epilogue" pitchFamily="34" charset="-122"/>
                <a:cs typeface="Epilogue" pitchFamily="34" charset="-120"/>
              </a:rPr>
              <a:t>The authority of a court to hear a case for the first time, rather than on appeal. For the Supreme Court, this includes disputes between the Union and states, or between states.</a:t>
            </a:r>
            <a:endParaRPr lang="en-US" sz="1500" dirty="0"/>
          </a:p>
        </p:txBody>
      </p:sp>
      <p:sp>
        <p:nvSpPr>
          <p:cNvPr id="9" name="Text 7"/>
          <p:cNvSpPr/>
          <p:nvPr/>
        </p:nvSpPr>
        <p:spPr>
          <a:xfrm>
            <a:off x="960953" y="6279594"/>
            <a:ext cx="2521268" cy="300276"/>
          </a:xfrm>
          <a:prstGeom prst="rect">
            <a:avLst/>
          </a:prstGeom>
          <a:noFill/>
          <a:ln/>
        </p:spPr>
        <p:txBody>
          <a:bodyPr wrap="none" lIns="0" tIns="0" rIns="0" bIns="0" rtlCol="0" anchor="t"/>
          <a:lstStyle/>
          <a:p>
            <a:pPr marL="0" indent="0" algn="l">
              <a:lnSpc>
                <a:spcPts val="2350"/>
              </a:lnSpc>
              <a:buNone/>
            </a:pPr>
            <a:r>
              <a:rPr lang="en-US" sz="1850" dirty="0">
                <a:solidFill>
                  <a:srgbClr val="FFFFFF"/>
                </a:solidFill>
                <a:latin typeface="Fraunces Medium" pitchFamily="34" charset="0"/>
                <a:ea typeface="Fraunces Medium" pitchFamily="34" charset="-122"/>
                <a:cs typeface="Fraunces Medium" pitchFamily="34" charset="-120"/>
              </a:rPr>
              <a:t>Appellate Jurisdiction</a:t>
            </a:r>
            <a:endParaRPr lang="en-US" sz="1850" dirty="0"/>
          </a:p>
        </p:txBody>
      </p:sp>
      <p:sp>
        <p:nvSpPr>
          <p:cNvPr id="10" name="Text 8"/>
          <p:cNvSpPr/>
          <p:nvPr/>
        </p:nvSpPr>
        <p:spPr>
          <a:xfrm>
            <a:off x="960953" y="6868120"/>
            <a:ext cx="12996743" cy="615315"/>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Epilogue" pitchFamily="34" charset="0"/>
                <a:ea typeface="Epilogue" pitchFamily="34" charset="-122"/>
                <a:cs typeface="Epilogue" pitchFamily="34" charset="-120"/>
              </a:rPr>
              <a:t>The power of a higher court to review decisions and change outcomes of decisions of lower courts. Both the Supreme Court and High Courts possess this power.</a:t>
            </a:r>
            <a:endParaRPr lang="en-US" sz="1500" dirty="0"/>
          </a:p>
        </p:txBody>
      </p:sp>
      <p:sp>
        <p:nvSpPr>
          <p:cNvPr id="11" name="Shape 9"/>
          <p:cNvSpPr/>
          <p:nvPr/>
        </p:nvSpPr>
        <p:spPr>
          <a:xfrm>
            <a:off x="672703" y="1515070"/>
            <a:ext cx="22860" cy="6184583"/>
          </a:xfrm>
          <a:prstGeom prst="rect">
            <a:avLst/>
          </a:prstGeom>
          <a:solidFill>
            <a:srgbClr val="8C98CA"/>
          </a:solid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08422" y="615791"/>
            <a:ext cx="9079825" cy="632460"/>
          </a:xfrm>
          <a:prstGeom prst="rect">
            <a:avLst/>
          </a:prstGeom>
          <a:noFill/>
          <a:ln/>
        </p:spPr>
        <p:txBody>
          <a:bodyPr wrap="none" lIns="0" tIns="0" rIns="0" bIns="0" rtlCol="0" anchor="t"/>
          <a:lstStyle/>
          <a:p>
            <a:pPr marL="0" indent="0" algn="l">
              <a:lnSpc>
                <a:spcPts val="4950"/>
              </a:lnSpc>
              <a:buNone/>
            </a:pPr>
            <a:r>
              <a:rPr lang="en-US" sz="3950" dirty="0">
                <a:solidFill>
                  <a:srgbClr val="FFFFFF"/>
                </a:solidFill>
                <a:latin typeface="Fraunces Medium" pitchFamily="34" charset="0"/>
                <a:ea typeface="Fraunces Medium" pitchFamily="34" charset="-122"/>
                <a:cs typeface="Fraunces Medium" pitchFamily="34" charset="-120"/>
              </a:rPr>
              <a:t>Landmark Supreme Court Judgments</a:t>
            </a:r>
            <a:endParaRPr lang="en-US" sz="3950" dirty="0"/>
          </a:p>
        </p:txBody>
      </p:sp>
      <p:sp>
        <p:nvSpPr>
          <p:cNvPr id="3" name="Shape 1"/>
          <p:cNvSpPr/>
          <p:nvPr/>
        </p:nvSpPr>
        <p:spPr>
          <a:xfrm>
            <a:off x="708422" y="4195763"/>
            <a:ext cx="13213556" cy="22860"/>
          </a:xfrm>
          <a:prstGeom prst="roundRect">
            <a:avLst>
              <a:gd name="adj" fmla="val 371877"/>
            </a:avLst>
          </a:prstGeom>
          <a:solidFill>
            <a:srgbClr val="414A70"/>
          </a:solidFill>
          <a:ln/>
        </p:spPr>
      </p:sp>
      <p:sp>
        <p:nvSpPr>
          <p:cNvPr id="4" name="Shape 2"/>
          <p:cNvSpPr/>
          <p:nvPr/>
        </p:nvSpPr>
        <p:spPr>
          <a:xfrm>
            <a:off x="3263622" y="3588603"/>
            <a:ext cx="22860" cy="607219"/>
          </a:xfrm>
          <a:prstGeom prst="roundRect">
            <a:avLst>
              <a:gd name="adj" fmla="val 371877"/>
            </a:avLst>
          </a:prstGeom>
          <a:solidFill>
            <a:srgbClr val="414A70"/>
          </a:solidFill>
          <a:ln/>
        </p:spPr>
      </p:sp>
      <p:sp>
        <p:nvSpPr>
          <p:cNvPr id="5" name="Shape 3"/>
          <p:cNvSpPr/>
          <p:nvPr/>
        </p:nvSpPr>
        <p:spPr>
          <a:xfrm>
            <a:off x="3047405" y="3968055"/>
            <a:ext cx="455414" cy="455414"/>
          </a:xfrm>
          <a:prstGeom prst="roundRect">
            <a:avLst>
              <a:gd name="adj" fmla="val 18667"/>
            </a:avLst>
          </a:prstGeom>
          <a:solidFill>
            <a:srgbClr val="283157"/>
          </a:solidFill>
          <a:ln w="7620">
            <a:solidFill>
              <a:srgbClr val="414A70"/>
            </a:solidFill>
            <a:prstDash val="solid"/>
          </a:ln>
        </p:spPr>
      </p:sp>
      <p:sp>
        <p:nvSpPr>
          <p:cNvPr id="6" name="Text 4"/>
          <p:cNvSpPr/>
          <p:nvPr/>
        </p:nvSpPr>
        <p:spPr>
          <a:xfrm>
            <a:off x="3123248" y="4005977"/>
            <a:ext cx="303609" cy="379452"/>
          </a:xfrm>
          <a:prstGeom prst="rect">
            <a:avLst/>
          </a:prstGeom>
          <a:noFill/>
          <a:ln/>
        </p:spPr>
        <p:txBody>
          <a:bodyPr wrap="none" lIns="0" tIns="0" rIns="0" bIns="0" rtlCol="0" anchor="t"/>
          <a:lstStyle/>
          <a:p>
            <a:pPr marL="0" indent="0" algn="ctr">
              <a:lnSpc>
                <a:spcPts val="2350"/>
              </a:lnSpc>
              <a:buNone/>
            </a:pPr>
            <a:r>
              <a:rPr lang="en-US" sz="2350" dirty="0">
                <a:solidFill>
                  <a:srgbClr val="EBECEF"/>
                </a:solidFill>
                <a:latin typeface="Fraunces Medium" pitchFamily="34" charset="0"/>
                <a:ea typeface="Fraunces Medium" pitchFamily="34" charset="-122"/>
                <a:cs typeface="Fraunces Medium" pitchFamily="34" charset="-120"/>
              </a:rPr>
              <a:t>1</a:t>
            </a:r>
            <a:endParaRPr lang="en-US" sz="2350" dirty="0"/>
          </a:p>
        </p:txBody>
      </p:sp>
      <p:sp>
        <p:nvSpPr>
          <p:cNvPr id="7" name="Text 5"/>
          <p:cNvSpPr/>
          <p:nvPr/>
        </p:nvSpPr>
        <p:spPr>
          <a:xfrm>
            <a:off x="1600081" y="1653064"/>
            <a:ext cx="3350181" cy="316230"/>
          </a:xfrm>
          <a:prstGeom prst="rect">
            <a:avLst/>
          </a:prstGeom>
          <a:noFill/>
          <a:ln/>
        </p:spPr>
        <p:txBody>
          <a:bodyPr wrap="none" lIns="0" tIns="0" rIns="0" bIns="0" rtlCol="0" anchor="t"/>
          <a:lstStyle/>
          <a:p>
            <a:pPr marL="0" indent="0" algn="ctr">
              <a:lnSpc>
                <a:spcPts val="2450"/>
              </a:lnSpc>
              <a:buNone/>
            </a:pPr>
            <a:r>
              <a:rPr lang="en-US" sz="1950" dirty="0">
                <a:solidFill>
                  <a:srgbClr val="EBECEF"/>
                </a:solidFill>
                <a:latin typeface="Fraunces Medium" pitchFamily="34" charset="0"/>
                <a:ea typeface="Fraunces Medium" pitchFamily="34" charset="-122"/>
                <a:cs typeface="Fraunces Medium" pitchFamily="34" charset="-120"/>
              </a:rPr>
              <a:t>Kesavananda Bharati (1973)</a:t>
            </a:r>
            <a:endParaRPr lang="en-US" sz="1950" dirty="0"/>
          </a:p>
        </p:txBody>
      </p:sp>
      <p:sp>
        <p:nvSpPr>
          <p:cNvPr id="8" name="Text 6"/>
          <p:cNvSpPr/>
          <p:nvPr/>
        </p:nvSpPr>
        <p:spPr>
          <a:xfrm>
            <a:off x="910828" y="2090738"/>
            <a:ext cx="4728805" cy="1295400"/>
          </a:xfrm>
          <a:prstGeom prst="rect">
            <a:avLst/>
          </a:prstGeom>
          <a:noFill/>
          <a:ln/>
        </p:spPr>
        <p:txBody>
          <a:bodyPr wrap="square" lIns="0" tIns="0" rIns="0" bIns="0" rtlCol="0" anchor="t"/>
          <a:lstStyle/>
          <a:p>
            <a:pPr marL="0" indent="0" algn="ctr">
              <a:lnSpc>
                <a:spcPts val="2550"/>
              </a:lnSpc>
              <a:buNone/>
            </a:pPr>
            <a:r>
              <a:rPr lang="en-US" sz="1550" dirty="0">
                <a:solidFill>
                  <a:srgbClr val="EBECEF"/>
                </a:solidFill>
                <a:latin typeface="Epilogue" pitchFamily="34" charset="0"/>
                <a:ea typeface="Epilogue" pitchFamily="34" charset="-122"/>
                <a:cs typeface="Epilogue" pitchFamily="34" charset="-120"/>
              </a:rPr>
              <a:t>Established the 'Basic Structure Doctrine,' asserting that certain fundamental features of the Constitution cannot be altered by parliamentary amendment.</a:t>
            </a:r>
            <a:endParaRPr lang="en-US" sz="1550" dirty="0"/>
          </a:p>
        </p:txBody>
      </p:sp>
      <p:sp>
        <p:nvSpPr>
          <p:cNvPr id="9" name="Shape 7"/>
          <p:cNvSpPr/>
          <p:nvPr/>
        </p:nvSpPr>
        <p:spPr>
          <a:xfrm>
            <a:off x="5956935" y="4195703"/>
            <a:ext cx="22860" cy="607219"/>
          </a:xfrm>
          <a:prstGeom prst="roundRect">
            <a:avLst>
              <a:gd name="adj" fmla="val 371877"/>
            </a:avLst>
          </a:prstGeom>
          <a:solidFill>
            <a:srgbClr val="414A70"/>
          </a:solidFill>
          <a:ln/>
        </p:spPr>
      </p:sp>
      <p:sp>
        <p:nvSpPr>
          <p:cNvPr id="10" name="Shape 8"/>
          <p:cNvSpPr/>
          <p:nvPr/>
        </p:nvSpPr>
        <p:spPr>
          <a:xfrm>
            <a:off x="5740718" y="3968055"/>
            <a:ext cx="455414" cy="455414"/>
          </a:xfrm>
          <a:prstGeom prst="roundRect">
            <a:avLst>
              <a:gd name="adj" fmla="val 18667"/>
            </a:avLst>
          </a:prstGeom>
          <a:solidFill>
            <a:srgbClr val="283157"/>
          </a:solidFill>
          <a:ln w="7620">
            <a:solidFill>
              <a:srgbClr val="414A70"/>
            </a:solidFill>
            <a:prstDash val="solid"/>
          </a:ln>
        </p:spPr>
      </p:sp>
      <p:sp>
        <p:nvSpPr>
          <p:cNvPr id="11" name="Text 9"/>
          <p:cNvSpPr/>
          <p:nvPr/>
        </p:nvSpPr>
        <p:spPr>
          <a:xfrm>
            <a:off x="5816560" y="4005977"/>
            <a:ext cx="303609" cy="379452"/>
          </a:xfrm>
          <a:prstGeom prst="rect">
            <a:avLst/>
          </a:prstGeom>
          <a:noFill/>
          <a:ln/>
        </p:spPr>
        <p:txBody>
          <a:bodyPr wrap="none" lIns="0" tIns="0" rIns="0" bIns="0" rtlCol="0" anchor="t"/>
          <a:lstStyle/>
          <a:p>
            <a:pPr marL="0" indent="0" algn="ctr">
              <a:lnSpc>
                <a:spcPts val="2350"/>
              </a:lnSpc>
              <a:buNone/>
            </a:pPr>
            <a:r>
              <a:rPr lang="en-US" sz="2350" dirty="0">
                <a:solidFill>
                  <a:srgbClr val="EBECEF"/>
                </a:solidFill>
                <a:latin typeface="Fraunces Medium" pitchFamily="34" charset="0"/>
                <a:ea typeface="Fraunces Medium" pitchFamily="34" charset="-122"/>
                <a:cs typeface="Fraunces Medium" pitchFamily="34" charset="-120"/>
              </a:rPr>
              <a:t>2</a:t>
            </a:r>
            <a:endParaRPr lang="en-US" sz="2350" dirty="0"/>
          </a:p>
        </p:txBody>
      </p:sp>
      <p:sp>
        <p:nvSpPr>
          <p:cNvPr id="12" name="Text 10"/>
          <p:cNvSpPr/>
          <p:nvPr/>
        </p:nvSpPr>
        <p:spPr>
          <a:xfrm>
            <a:off x="4626888" y="5005388"/>
            <a:ext cx="2683193" cy="316230"/>
          </a:xfrm>
          <a:prstGeom prst="rect">
            <a:avLst/>
          </a:prstGeom>
          <a:noFill/>
          <a:ln/>
        </p:spPr>
        <p:txBody>
          <a:bodyPr wrap="none" lIns="0" tIns="0" rIns="0" bIns="0" rtlCol="0" anchor="t"/>
          <a:lstStyle/>
          <a:p>
            <a:pPr marL="0" indent="0" algn="ctr">
              <a:lnSpc>
                <a:spcPts val="2450"/>
              </a:lnSpc>
              <a:buNone/>
            </a:pPr>
            <a:r>
              <a:rPr lang="en-US" sz="1950" dirty="0">
                <a:solidFill>
                  <a:srgbClr val="EBECEF"/>
                </a:solidFill>
                <a:latin typeface="Fraunces Medium" pitchFamily="34" charset="0"/>
                <a:ea typeface="Fraunces Medium" pitchFamily="34" charset="-122"/>
                <a:cs typeface="Fraunces Medium" pitchFamily="34" charset="-120"/>
              </a:rPr>
              <a:t>Maneka Gandhi (1978)</a:t>
            </a:r>
            <a:endParaRPr lang="en-US" sz="1950" dirty="0"/>
          </a:p>
        </p:txBody>
      </p:sp>
      <p:sp>
        <p:nvSpPr>
          <p:cNvPr id="13" name="Text 11"/>
          <p:cNvSpPr/>
          <p:nvPr/>
        </p:nvSpPr>
        <p:spPr>
          <a:xfrm>
            <a:off x="3604141" y="5443061"/>
            <a:ext cx="4728805" cy="1295400"/>
          </a:xfrm>
          <a:prstGeom prst="rect">
            <a:avLst/>
          </a:prstGeom>
          <a:noFill/>
          <a:ln/>
        </p:spPr>
        <p:txBody>
          <a:bodyPr wrap="square" lIns="0" tIns="0" rIns="0" bIns="0" rtlCol="0" anchor="t"/>
          <a:lstStyle/>
          <a:p>
            <a:pPr marL="0" indent="0" algn="ctr">
              <a:lnSpc>
                <a:spcPts val="2550"/>
              </a:lnSpc>
              <a:buNone/>
            </a:pPr>
            <a:r>
              <a:rPr lang="en-US" sz="1550" dirty="0">
                <a:solidFill>
                  <a:srgbClr val="EBECEF"/>
                </a:solidFill>
                <a:latin typeface="Epilogue" pitchFamily="34" charset="0"/>
                <a:ea typeface="Epilogue" pitchFamily="34" charset="-122"/>
                <a:cs typeface="Epilogue" pitchFamily="34" charset="-120"/>
              </a:rPr>
              <a:t>Significantly expanded the interpretation of Article 21 (right to life and personal liberty) to include a fair and just procedure, not merely arbitrary executive action.</a:t>
            </a:r>
            <a:endParaRPr lang="en-US" sz="1550" dirty="0"/>
          </a:p>
        </p:txBody>
      </p:sp>
      <p:sp>
        <p:nvSpPr>
          <p:cNvPr id="14" name="Shape 12"/>
          <p:cNvSpPr/>
          <p:nvPr/>
        </p:nvSpPr>
        <p:spPr>
          <a:xfrm>
            <a:off x="8650248" y="3588603"/>
            <a:ext cx="22860" cy="607219"/>
          </a:xfrm>
          <a:prstGeom prst="roundRect">
            <a:avLst>
              <a:gd name="adj" fmla="val 371877"/>
            </a:avLst>
          </a:prstGeom>
          <a:solidFill>
            <a:srgbClr val="414A70"/>
          </a:solidFill>
          <a:ln/>
        </p:spPr>
      </p:sp>
      <p:sp>
        <p:nvSpPr>
          <p:cNvPr id="15" name="Shape 13"/>
          <p:cNvSpPr/>
          <p:nvPr/>
        </p:nvSpPr>
        <p:spPr>
          <a:xfrm>
            <a:off x="8434030" y="3968055"/>
            <a:ext cx="455414" cy="455414"/>
          </a:xfrm>
          <a:prstGeom prst="roundRect">
            <a:avLst>
              <a:gd name="adj" fmla="val 18667"/>
            </a:avLst>
          </a:prstGeom>
          <a:solidFill>
            <a:srgbClr val="283157"/>
          </a:solidFill>
          <a:ln w="7620">
            <a:solidFill>
              <a:srgbClr val="414A70"/>
            </a:solidFill>
            <a:prstDash val="solid"/>
          </a:ln>
        </p:spPr>
      </p:sp>
      <p:sp>
        <p:nvSpPr>
          <p:cNvPr id="16" name="Text 14"/>
          <p:cNvSpPr/>
          <p:nvPr/>
        </p:nvSpPr>
        <p:spPr>
          <a:xfrm>
            <a:off x="8509873" y="4005977"/>
            <a:ext cx="303609" cy="379452"/>
          </a:xfrm>
          <a:prstGeom prst="rect">
            <a:avLst/>
          </a:prstGeom>
          <a:noFill/>
          <a:ln/>
        </p:spPr>
        <p:txBody>
          <a:bodyPr wrap="none" lIns="0" tIns="0" rIns="0" bIns="0" rtlCol="0" anchor="t"/>
          <a:lstStyle/>
          <a:p>
            <a:pPr marL="0" indent="0" algn="ctr">
              <a:lnSpc>
                <a:spcPts val="2350"/>
              </a:lnSpc>
              <a:buNone/>
            </a:pPr>
            <a:r>
              <a:rPr lang="en-US" sz="2350" dirty="0">
                <a:solidFill>
                  <a:srgbClr val="EBECEF"/>
                </a:solidFill>
                <a:latin typeface="Fraunces Medium" pitchFamily="34" charset="0"/>
                <a:ea typeface="Fraunces Medium" pitchFamily="34" charset="-122"/>
                <a:cs typeface="Fraunces Medium" pitchFamily="34" charset="-120"/>
              </a:rPr>
              <a:t>3</a:t>
            </a:r>
            <a:endParaRPr lang="en-US" sz="2350" dirty="0"/>
          </a:p>
        </p:txBody>
      </p:sp>
      <p:sp>
        <p:nvSpPr>
          <p:cNvPr id="17" name="Text 15"/>
          <p:cNvSpPr/>
          <p:nvPr/>
        </p:nvSpPr>
        <p:spPr>
          <a:xfrm>
            <a:off x="7396758" y="1653064"/>
            <a:ext cx="2530078" cy="316230"/>
          </a:xfrm>
          <a:prstGeom prst="rect">
            <a:avLst/>
          </a:prstGeom>
          <a:noFill/>
          <a:ln/>
        </p:spPr>
        <p:txBody>
          <a:bodyPr wrap="none" lIns="0" tIns="0" rIns="0" bIns="0" rtlCol="0" anchor="t"/>
          <a:lstStyle/>
          <a:p>
            <a:pPr marL="0" indent="0" algn="ctr">
              <a:lnSpc>
                <a:spcPts val="2450"/>
              </a:lnSpc>
              <a:buNone/>
            </a:pPr>
            <a:r>
              <a:rPr lang="en-US" sz="1950" dirty="0">
                <a:solidFill>
                  <a:srgbClr val="EBECEF"/>
                </a:solidFill>
                <a:latin typeface="Fraunces Medium" pitchFamily="34" charset="0"/>
                <a:ea typeface="Fraunces Medium" pitchFamily="34" charset="-122"/>
                <a:cs typeface="Fraunces Medium" pitchFamily="34" charset="-120"/>
              </a:rPr>
              <a:t>Vishaka (1997)</a:t>
            </a:r>
            <a:endParaRPr lang="en-US" sz="1950" dirty="0"/>
          </a:p>
        </p:txBody>
      </p:sp>
      <p:sp>
        <p:nvSpPr>
          <p:cNvPr id="18" name="Text 16"/>
          <p:cNvSpPr/>
          <p:nvPr/>
        </p:nvSpPr>
        <p:spPr>
          <a:xfrm>
            <a:off x="6297454" y="2090738"/>
            <a:ext cx="4728805" cy="1295400"/>
          </a:xfrm>
          <a:prstGeom prst="rect">
            <a:avLst/>
          </a:prstGeom>
          <a:noFill/>
          <a:ln/>
        </p:spPr>
        <p:txBody>
          <a:bodyPr wrap="square" lIns="0" tIns="0" rIns="0" bIns="0" rtlCol="0" anchor="t"/>
          <a:lstStyle/>
          <a:p>
            <a:pPr marL="0" indent="0" algn="ctr">
              <a:lnSpc>
                <a:spcPts val="2550"/>
              </a:lnSpc>
              <a:buNone/>
            </a:pPr>
            <a:r>
              <a:rPr lang="en-US" sz="1550" dirty="0">
                <a:solidFill>
                  <a:srgbClr val="EBECEF"/>
                </a:solidFill>
                <a:latin typeface="Epilogue" pitchFamily="34" charset="0"/>
                <a:ea typeface="Epilogue" pitchFamily="34" charset="-122"/>
                <a:cs typeface="Epilogue" pitchFamily="34" charset="-120"/>
              </a:rPr>
              <a:t>Laid down comprehensive guidelines to prevent sexual harassment of women in the workplace, filling a legislative vacuum and prompting future laws.</a:t>
            </a:r>
            <a:endParaRPr lang="en-US" sz="1550" dirty="0"/>
          </a:p>
        </p:txBody>
      </p:sp>
      <p:sp>
        <p:nvSpPr>
          <p:cNvPr id="19" name="Shape 17"/>
          <p:cNvSpPr/>
          <p:nvPr/>
        </p:nvSpPr>
        <p:spPr>
          <a:xfrm>
            <a:off x="11343561" y="4195703"/>
            <a:ext cx="22860" cy="607219"/>
          </a:xfrm>
          <a:prstGeom prst="roundRect">
            <a:avLst>
              <a:gd name="adj" fmla="val 371877"/>
            </a:avLst>
          </a:prstGeom>
          <a:solidFill>
            <a:srgbClr val="414A70"/>
          </a:solidFill>
          <a:ln/>
        </p:spPr>
      </p:sp>
      <p:sp>
        <p:nvSpPr>
          <p:cNvPr id="20" name="Shape 18"/>
          <p:cNvSpPr/>
          <p:nvPr/>
        </p:nvSpPr>
        <p:spPr>
          <a:xfrm>
            <a:off x="11127343" y="3968055"/>
            <a:ext cx="455414" cy="455414"/>
          </a:xfrm>
          <a:prstGeom prst="roundRect">
            <a:avLst>
              <a:gd name="adj" fmla="val 18667"/>
            </a:avLst>
          </a:prstGeom>
          <a:solidFill>
            <a:srgbClr val="283157"/>
          </a:solidFill>
          <a:ln w="7620">
            <a:solidFill>
              <a:srgbClr val="414A70"/>
            </a:solidFill>
            <a:prstDash val="solid"/>
          </a:ln>
        </p:spPr>
      </p:sp>
      <p:sp>
        <p:nvSpPr>
          <p:cNvPr id="21" name="Text 19"/>
          <p:cNvSpPr/>
          <p:nvPr/>
        </p:nvSpPr>
        <p:spPr>
          <a:xfrm>
            <a:off x="11203186" y="4005977"/>
            <a:ext cx="303609" cy="379452"/>
          </a:xfrm>
          <a:prstGeom prst="rect">
            <a:avLst/>
          </a:prstGeom>
          <a:noFill/>
          <a:ln/>
        </p:spPr>
        <p:txBody>
          <a:bodyPr wrap="none" lIns="0" tIns="0" rIns="0" bIns="0" rtlCol="0" anchor="t"/>
          <a:lstStyle/>
          <a:p>
            <a:pPr marL="0" indent="0" algn="ctr">
              <a:lnSpc>
                <a:spcPts val="2350"/>
              </a:lnSpc>
              <a:buNone/>
            </a:pPr>
            <a:r>
              <a:rPr lang="en-US" sz="2350" dirty="0">
                <a:solidFill>
                  <a:srgbClr val="EBECEF"/>
                </a:solidFill>
                <a:latin typeface="Fraunces Medium" pitchFamily="34" charset="0"/>
                <a:ea typeface="Fraunces Medium" pitchFamily="34" charset="-122"/>
                <a:cs typeface="Fraunces Medium" pitchFamily="34" charset="-120"/>
              </a:rPr>
              <a:t>4</a:t>
            </a:r>
            <a:endParaRPr lang="en-US" sz="2350" dirty="0"/>
          </a:p>
        </p:txBody>
      </p:sp>
      <p:sp>
        <p:nvSpPr>
          <p:cNvPr id="22" name="Text 20"/>
          <p:cNvSpPr/>
          <p:nvPr/>
        </p:nvSpPr>
        <p:spPr>
          <a:xfrm>
            <a:off x="10090071" y="5005388"/>
            <a:ext cx="2530078" cy="316230"/>
          </a:xfrm>
          <a:prstGeom prst="rect">
            <a:avLst/>
          </a:prstGeom>
          <a:noFill/>
          <a:ln/>
        </p:spPr>
        <p:txBody>
          <a:bodyPr wrap="none" lIns="0" tIns="0" rIns="0" bIns="0" rtlCol="0" anchor="t"/>
          <a:lstStyle/>
          <a:p>
            <a:pPr marL="0" indent="0" algn="ctr">
              <a:lnSpc>
                <a:spcPts val="2450"/>
              </a:lnSpc>
              <a:buNone/>
            </a:pPr>
            <a:r>
              <a:rPr lang="en-US" sz="1950" dirty="0">
                <a:solidFill>
                  <a:srgbClr val="EBECEF"/>
                </a:solidFill>
                <a:latin typeface="Fraunces Medium" pitchFamily="34" charset="0"/>
                <a:ea typeface="Fraunces Medium" pitchFamily="34" charset="-122"/>
                <a:cs typeface="Fraunces Medium" pitchFamily="34" charset="-120"/>
              </a:rPr>
              <a:t>S.R. Bommai (1994)</a:t>
            </a:r>
            <a:endParaRPr lang="en-US" sz="1950" dirty="0"/>
          </a:p>
        </p:txBody>
      </p:sp>
      <p:sp>
        <p:nvSpPr>
          <p:cNvPr id="23" name="Text 21"/>
          <p:cNvSpPr/>
          <p:nvPr/>
        </p:nvSpPr>
        <p:spPr>
          <a:xfrm>
            <a:off x="8990767" y="5443061"/>
            <a:ext cx="4728805" cy="971550"/>
          </a:xfrm>
          <a:prstGeom prst="rect">
            <a:avLst/>
          </a:prstGeom>
          <a:noFill/>
          <a:ln/>
        </p:spPr>
        <p:txBody>
          <a:bodyPr wrap="square" lIns="0" tIns="0" rIns="0" bIns="0" rtlCol="0" anchor="t"/>
          <a:lstStyle/>
          <a:p>
            <a:pPr marL="0" indent="0" algn="ctr">
              <a:lnSpc>
                <a:spcPts val="2550"/>
              </a:lnSpc>
              <a:buNone/>
            </a:pPr>
            <a:r>
              <a:rPr lang="en-US" sz="1550" dirty="0">
                <a:solidFill>
                  <a:srgbClr val="EBECEF"/>
                </a:solidFill>
                <a:latin typeface="Epilogue" pitchFamily="34" charset="0"/>
                <a:ea typeface="Epilogue" pitchFamily="34" charset="-122"/>
                <a:cs typeface="Epilogue" pitchFamily="34" charset="-120"/>
              </a:rPr>
              <a:t>Reinforced the principles of federalism and placed strict limits on the arbitrary imposition of President's Rule (Article 356) in states.</a:t>
            </a:r>
            <a:endParaRPr lang="en-US" sz="1550" dirty="0"/>
          </a:p>
        </p:txBody>
      </p:sp>
      <p:sp>
        <p:nvSpPr>
          <p:cNvPr id="24" name="Text 22"/>
          <p:cNvSpPr/>
          <p:nvPr/>
        </p:nvSpPr>
        <p:spPr>
          <a:xfrm>
            <a:off x="708422" y="6966109"/>
            <a:ext cx="13213556" cy="647700"/>
          </a:xfrm>
          <a:prstGeom prst="rect">
            <a:avLst/>
          </a:prstGeom>
          <a:noFill/>
          <a:ln/>
        </p:spPr>
        <p:txBody>
          <a:bodyPr wrap="square" lIns="0" tIns="0" rIns="0" bIns="0" rtlCol="0" anchor="t"/>
          <a:lstStyle/>
          <a:p>
            <a:pPr marL="0" indent="0" algn="l">
              <a:lnSpc>
                <a:spcPts val="2550"/>
              </a:lnSpc>
              <a:buNone/>
            </a:pPr>
            <a:r>
              <a:rPr lang="en-US" sz="1550" dirty="0">
                <a:solidFill>
                  <a:srgbClr val="EBECEF"/>
                </a:solidFill>
                <a:latin typeface="Epilogue" pitchFamily="34" charset="0"/>
                <a:ea typeface="Epilogue" pitchFamily="34" charset="-122"/>
                <a:cs typeface="Epilogue" pitchFamily="34" charset="-120"/>
              </a:rPr>
              <a:t>These judgments have profoundly shaped Indian jurisprudence, strengthening constitutional democracy and protecting individual rights.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24257"/>
          </a:xfrm>
          <a:prstGeom prst="rect">
            <a:avLst/>
          </a:prstGeom>
        </p:spPr>
      </p:pic>
      <p:sp>
        <p:nvSpPr>
          <p:cNvPr id="3" name="Text 0"/>
          <p:cNvSpPr/>
          <p:nvPr/>
        </p:nvSpPr>
        <p:spPr>
          <a:xfrm>
            <a:off x="734735" y="3202305"/>
            <a:ext cx="5248513" cy="656034"/>
          </a:xfrm>
          <a:prstGeom prst="rect">
            <a:avLst/>
          </a:prstGeom>
          <a:noFill/>
          <a:ln/>
        </p:spPr>
        <p:txBody>
          <a:bodyPr wrap="none" lIns="0" tIns="0" rIns="0" bIns="0" rtlCol="0" anchor="t"/>
          <a:lstStyle/>
          <a:p>
            <a:pPr marL="0" indent="0" algn="l">
              <a:lnSpc>
                <a:spcPts val="5150"/>
              </a:lnSpc>
              <a:buNone/>
            </a:pPr>
            <a:r>
              <a:rPr lang="en-US" sz="4100" dirty="0">
                <a:solidFill>
                  <a:srgbClr val="FFFFFF"/>
                </a:solidFill>
                <a:latin typeface="Fraunces Medium" pitchFamily="34" charset="0"/>
                <a:ea typeface="Fraunces Medium" pitchFamily="34" charset="-122"/>
                <a:cs typeface="Fraunces Medium" pitchFamily="34" charset="-120"/>
              </a:rPr>
              <a:t>Role of High Courts</a:t>
            </a:r>
            <a:endParaRPr lang="en-US" sz="4100" dirty="0"/>
          </a:p>
        </p:txBody>
      </p:sp>
      <p:sp>
        <p:nvSpPr>
          <p:cNvPr id="4" name="Text 1"/>
          <p:cNvSpPr/>
          <p:nvPr/>
        </p:nvSpPr>
        <p:spPr>
          <a:xfrm>
            <a:off x="734735" y="4173141"/>
            <a:ext cx="13160931" cy="335756"/>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EBECEF"/>
                </a:solidFill>
                <a:latin typeface="Epilogue" pitchFamily="34" charset="0"/>
                <a:ea typeface="Epilogue" pitchFamily="34" charset="-122"/>
                <a:cs typeface="Epilogue" pitchFamily="34" charset="-120"/>
              </a:rPr>
              <a:t>Act as the apex judicial authority within their respective states and Union Territories, overseeing all subordinate courts.</a:t>
            </a:r>
            <a:endParaRPr lang="en-US" sz="1650" dirty="0"/>
          </a:p>
        </p:txBody>
      </p:sp>
      <p:sp>
        <p:nvSpPr>
          <p:cNvPr id="5" name="Text 2"/>
          <p:cNvSpPr/>
          <p:nvPr/>
        </p:nvSpPr>
        <p:spPr>
          <a:xfrm>
            <a:off x="734735" y="4582358"/>
            <a:ext cx="13160931" cy="671512"/>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EBECEF"/>
                </a:solidFill>
                <a:latin typeface="Epilogue" pitchFamily="34" charset="0"/>
                <a:ea typeface="Epilogue" pitchFamily="34" charset="-122"/>
                <a:cs typeface="Epilogue" pitchFamily="34" charset="-120"/>
              </a:rPr>
              <a:t>Possess the vital power of judicial review, enabling them to examine the validity of laws and executive actions at the state level.</a:t>
            </a:r>
            <a:endParaRPr lang="en-US" sz="1650" dirty="0"/>
          </a:p>
        </p:txBody>
      </p:sp>
      <p:sp>
        <p:nvSpPr>
          <p:cNvPr id="6" name="Text 3"/>
          <p:cNvSpPr/>
          <p:nvPr/>
        </p:nvSpPr>
        <p:spPr>
          <a:xfrm>
            <a:off x="734735" y="5327332"/>
            <a:ext cx="13160931" cy="671512"/>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EBECEF"/>
                </a:solidFill>
                <a:latin typeface="Epilogue" pitchFamily="34" charset="0"/>
                <a:ea typeface="Epilogue" pitchFamily="34" charset="-122"/>
                <a:cs typeface="Epilogue" pitchFamily="34" charset="-120"/>
              </a:rPr>
              <a:t>Exercise supervisory control over all lower courts and tribunals within their jurisdiction, ensuring adherence to legal procedures and justice.</a:t>
            </a:r>
            <a:endParaRPr lang="en-US" sz="1650" dirty="0"/>
          </a:p>
        </p:txBody>
      </p:sp>
      <p:sp>
        <p:nvSpPr>
          <p:cNvPr id="7" name="Text 4"/>
          <p:cNvSpPr/>
          <p:nvPr/>
        </p:nvSpPr>
        <p:spPr>
          <a:xfrm>
            <a:off x="734735" y="6072307"/>
            <a:ext cx="13160931" cy="671512"/>
          </a:xfrm>
          <a:prstGeom prst="rect">
            <a:avLst/>
          </a:prstGeom>
          <a:noFill/>
          <a:ln/>
        </p:spPr>
        <p:txBody>
          <a:bodyPr wrap="square" lIns="0" tIns="0" rIns="0" bIns="0" rtlCol="0" anchor="t"/>
          <a:lstStyle/>
          <a:p>
            <a:pPr marL="342900" indent="-342900" algn="l">
              <a:lnSpc>
                <a:spcPts val="2600"/>
              </a:lnSpc>
              <a:buSzPct val="100000"/>
              <a:buChar char="•"/>
            </a:pPr>
            <a:r>
              <a:rPr lang="en-US" sz="1650" dirty="0">
                <a:solidFill>
                  <a:srgbClr val="EBECEF"/>
                </a:solidFill>
                <a:latin typeface="Epilogue" pitchFamily="34" charset="0"/>
                <a:ea typeface="Epilogue" pitchFamily="34" charset="-122"/>
                <a:cs typeface="Epilogue" pitchFamily="34" charset="-120"/>
              </a:rPr>
              <a:t>Can certify cases as fit for appeal to the Supreme Court, especially those involving substantial questions of law or constitutional interpretation.</a:t>
            </a:r>
            <a:endParaRPr lang="en-US" sz="1650" dirty="0"/>
          </a:p>
        </p:txBody>
      </p:sp>
      <p:sp>
        <p:nvSpPr>
          <p:cNvPr id="8" name="Text 5"/>
          <p:cNvSpPr/>
          <p:nvPr/>
        </p:nvSpPr>
        <p:spPr>
          <a:xfrm>
            <a:off x="734735" y="6979920"/>
            <a:ext cx="13160931" cy="671512"/>
          </a:xfrm>
          <a:prstGeom prst="rect">
            <a:avLst/>
          </a:prstGeom>
          <a:noFill/>
          <a:ln/>
        </p:spPr>
        <p:txBody>
          <a:bodyPr wrap="square" lIns="0" tIns="0" rIns="0" bIns="0" rtlCol="0" anchor="t"/>
          <a:lstStyle/>
          <a:p>
            <a:pPr marL="0" indent="0" algn="l">
              <a:lnSpc>
                <a:spcPts val="2600"/>
              </a:lnSpc>
              <a:buNone/>
            </a:pPr>
            <a:r>
              <a:rPr lang="en-US" sz="1650" dirty="0">
                <a:solidFill>
                  <a:srgbClr val="EBECEF"/>
                </a:solidFill>
                <a:latin typeface="Epilogue" pitchFamily="34" charset="0"/>
                <a:ea typeface="Epilogue" pitchFamily="34" charset="-122"/>
                <a:cs typeface="Epilogue" pitchFamily="34" charset="-120"/>
              </a:rPr>
              <a:t>High Courts are pivotal in providing access to justice at the regional level and ensuring the proper functioning of the legal system.</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0812" y="791051"/>
            <a:ext cx="10393918" cy="697230"/>
          </a:xfrm>
          <a:prstGeom prst="rect">
            <a:avLst/>
          </a:prstGeom>
          <a:noFill/>
          <a:ln/>
        </p:spPr>
        <p:txBody>
          <a:bodyPr wrap="none" lIns="0" tIns="0" rIns="0" bIns="0" rtlCol="0" anchor="t"/>
          <a:lstStyle/>
          <a:p>
            <a:pPr marL="0" indent="0" algn="l">
              <a:lnSpc>
                <a:spcPts val="5450"/>
              </a:lnSpc>
              <a:buNone/>
            </a:pPr>
            <a:r>
              <a:rPr lang="en-US" sz="4350" dirty="0">
                <a:solidFill>
                  <a:srgbClr val="FFFFFF"/>
                </a:solidFill>
                <a:latin typeface="Fraunces Medium" pitchFamily="34" charset="0"/>
                <a:ea typeface="Fraunces Medium" pitchFamily="34" charset="-122"/>
                <a:cs typeface="Fraunces Medium" pitchFamily="34" charset="-120"/>
              </a:rPr>
              <a:t>Summary and Importance for Students</a:t>
            </a:r>
            <a:endParaRPr lang="en-US" sz="4350" dirty="0"/>
          </a:p>
        </p:txBody>
      </p:sp>
      <p:sp>
        <p:nvSpPr>
          <p:cNvPr id="3" name="Shape 1"/>
          <p:cNvSpPr/>
          <p:nvPr/>
        </p:nvSpPr>
        <p:spPr>
          <a:xfrm>
            <a:off x="780812" y="1934408"/>
            <a:ext cx="6450687" cy="669250"/>
          </a:xfrm>
          <a:prstGeom prst="roundRect">
            <a:avLst>
              <a:gd name="adj" fmla="val 480056"/>
            </a:avLst>
          </a:prstGeom>
          <a:solidFill>
            <a:srgbClr val="283157"/>
          </a:solidFill>
          <a:ln w="7620">
            <a:solidFill>
              <a:srgbClr val="414A70"/>
            </a:solidFill>
            <a:prstDash val="solid"/>
          </a:ln>
        </p:spPr>
      </p:sp>
      <p:sp>
        <p:nvSpPr>
          <p:cNvPr id="4" name="Text 2"/>
          <p:cNvSpPr/>
          <p:nvPr/>
        </p:nvSpPr>
        <p:spPr>
          <a:xfrm>
            <a:off x="3838813" y="2059900"/>
            <a:ext cx="334566" cy="418267"/>
          </a:xfrm>
          <a:prstGeom prst="rect">
            <a:avLst/>
          </a:prstGeom>
          <a:noFill/>
          <a:ln/>
        </p:spPr>
        <p:txBody>
          <a:bodyPr wrap="none" lIns="0" tIns="0" rIns="0" bIns="0" rtlCol="0" anchor="t"/>
          <a:lstStyle/>
          <a:p>
            <a:pPr marL="0" indent="0" algn="l">
              <a:lnSpc>
                <a:spcPts val="2600"/>
              </a:lnSpc>
              <a:buNone/>
            </a:pPr>
            <a:r>
              <a:rPr lang="en-US" sz="2600" dirty="0">
                <a:solidFill>
                  <a:srgbClr val="EBECEF"/>
                </a:solidFill>
                <a:latin typeface="Fraunces Medium" pitchFamily="34" charset="0"/>
                <a:ea typeface="Fraunces Medium" pitchFamily="34" charset="-122"/>
                <a:cs typeface="Fraunces Medium" pitchFamily="34" charset="-120"/>
              </a:rPr>
              <a:t>1</a:t>
            </a:r>
            <a:endParaRPr lang="en-US" sz="2600" dirty="0"/>
          </a:p>
        </p:txBody>
      </p:sp>
      <p:sp>
        <p:nvSpPr>
          <p:cNvPr id="5" name="Text 3"/>
          <p:cNvSpPr/>
          <p:nvPr/>
        </p:nvSpPr>
        <p:spPr>
          <a:xfrm>
            <a:off x="1003816" y="2826663"/>
            <a:ext cx="2788801" cy="348496"/>
          </a:xfrm>
          <a:prstGeom prst="rect">
            <a:avLst/>
          </a:prstGeom>
          <a:noFill/>
          <a:ln/>
        </p:spPr>
        <p:txBody>
          <a:bodyPr wrap="none" lIns="0" tIns="0" rIns="0" bIns="0" rtlCol="0" anchor="t"/>
          <a:lstStyle/>
          <a:p>
            <a:pPr marL="0" indent="0" algn="l">
              <a:lnSpc>
                <a:spcPts val="2700"/>
              </a:lnSpc>
              <a:buNone/>
            </a:pPr>
            <a:r>
              <a:rPr lang="en-US" sz="2150" dirty="0">
                <a:solidFill>
                  <a:srgbClr val="EBECEF"/>
                </a:solidFill>
                <a:latin typeface="Fraunces Medium" pitchFamily="34" charset="0"/>
                <a:ea typeface="Fraunces Medium" pitchFamily="34" charset="-122"/>
                <a:cs typeface="Fraunces Medium" pitchFamily="34" charset="-120"/>
              </a:rPr>
              <a:t>Supreme Court</a:t>
            </a:r>
            <a:endParaRPr lang="en-US" sz="2150" dirty="0"/>
          </a:p>
        </p:txBody>
      </p:sp>
      <p:sp>
        <p:nvSpPr>
          <p:cNvPr id="6" name="Text 4"/>
          <p:cNvSpPr/>
          <p:nvPr/>
        </p:nvSpPr>
        <p:spPr>
          <a:xfrm>
            <a:off x="1003816" y="3308985"/>
            <a:ext cx="6004679" cy="1070848"/>
          </a:xfrm>
          <a:prstGeom prst="rect">
            <a:avLst/>
          </a:prstGeom>
          <a:noFill/>
          <a:ln/>
        </p:spPr>
        <p:txBody>
          <a:bodyPr wrap="square" lIns="0" tIns="0" rIns="0" bIns="0" rtlCol="0" anchor="t"/>
          <a:lstStyle/>
          <a:p>
            <a:pPr marL="0" indent="0" algn="l">
              <a:lnSpc>
                <a:spcPts val="2800"/>
              </a:lnSpc>
              <a:buNone/>
            </a:pPr>
            <a:r>
              <a:rPr lang="en-US" sz="1750" dirty="0">
                <a:solidFill>
                  <a:srgbClr val="EBECEF"/>
                </a:solidFill>
                <a:latin typeface="Epilogue" pitchFamily="34" charset="0"/>
                <a:ea typeface="Epilogue" pitchFamily="34" charset="-122"/>
                <a:cs typeface="Epilogue" pitchFamily="34" charset="-120"/>
              </a:rPr>
              <a:t>The ultimate guardian of the Indian Constitution and the highest court of appeal, ensuring uniform interpretation of laws across the nation.</a:t>
            </a:r>
            <a:endParaRPr lang="en-US" sz="1750" dirty="0"/>
          </a:p>
        </p:txBody>
      </p:sp>
      <p:sp>
        <p:nvSpPr>
          <p:cNvPr id="7" name="Shape 5"/>
          <p:cNvSpPr/>
          <p:nvPr/>
        </p:nvSpPr>
        <p:spPr>
          <a:xfrm>
            <a:off x="7398782" y="1934408"/>
            <a:ext cx="6450806" cy="669250"/>
          </a:xfrm>
          <a:prstGeom prst="roundRect">
            <a:avLst>
              <a:gd name="adj" fmla="val 480056"/>
            </a:avLst>
          </a:prstGeom>
          <a:solidFill>
            <a:srgbClr val="283157"/>
          </a:solidFill>
          <a:ln w="7620">
            <a:solidFill>
              <a:srgbClr val="414A70"/>
            </a:solidFill>
            <a:prstDash val="solid"/>
          </a:ln>
        </p:spPr>
      </p:sp>
      <p:sp>
        <p:nvSpPr>
          <p:cNvPr id="8" name="Text 6"/>
          <p:cNvSpPr/>
          <p:nvPr/>
        </p:nvSpPr>
        <p:spPr>
          <a:xfrm>
            <a:off x="10456902" y="2059900"/>
            <a:ext cx="334566" cy="418267"/>
          </a:xfrm>
          <a:prstGeom prst="rect">
            <a:avLst/>
          </a:prstGeom>
          <a:noFill/>
          <a:ln/>
        </p:spPr>
        <p:txBody>
          <a:bodyPr wrap="none" lIns="0" tIns="0" rIns="0" bIns="0" rtlCol="0" anchor="t"/>
          <a:lstStyle/>
          <a:p>
            <a:pPr marL="0" indent="0" algn="l">
              <a:lnSpc>
                <a:spcPts val="2600"/>
              </a:lnSpc>
              <a:buNone/>
            </a:pPr>
            <a:r>
              <a:rPr lang="en-US" sz="2600" dirty="0">
                <a:solidFill>
                  <a:srgbClr val="EBECEF"/>
                </a:solidFill>
                <a:latin typeface="Fraunces Medium" pitchFamily="34" charset="0"/>
                <a:ea typeface="Fraunces Medium" pitchFamily="34" charset="-122"/>
                <a:cs typeface="Fraunces Medium" pitchFamily="34" charset="-120"/>
              </a:rPr>
              <a:t>2</a:t>
            </a:r>
            <a:endParaRPr lang="en-US" sz="2600" dirty="0"/>
          </a:p>
        </p:txBody>
      </p:sp>
      <p:sp>
        <p:nvSpPr>
          <p:cNvPr id="9" name="Text 7"/>
          <p:cNvSpPr/>
          <p:nvPr/>
        </p:nvSpPr>
        <p:spPr>
          <a:xfrm>
            <a:off x="7621786" y="2826663"/>
            <a:ext cx="2788801" cy="348496"/>
          </a:xfrm>
          <a:prstGeom prst="rect">
            <a:avLst/>
          </a:prstGeom>
          <a:noFill/>
          <a:ln/>
        </p:spPr>
        <p:txBody>
          <a:bodyPr wrap="none" lIns="0" tIns="0" rIns="0" bIns="0" rtlCol="0" anchor="t"/>
          <a:lstStyle/>
          <a:p>
            <a:pPr marL="0" indent="0" algn="l">
              <a:lnSpc>
                <a:spcPts val="2700"/>
              </a:lnSpc>
              <a:buNone/>
            </a:pPr>
            <a:r>
              <a:rPr lang="en-US" sz="2150" dirty="0">
                <a:solidFill>
                  <a:srgbClr val="EBECEF"/>
                </a:solidFill>
                <a:latin typeface="Fraunces Medium" pitchFamily="34" charset="0"/>
                <a:ea typeface="Fraunces Medium" pitchFamily="34" charset="-122"/>
                <a:cs typeface="Fraunces Medium" pitchFamily="34" charset="-120"/>
              </a:rPr>
              <a:t>High Courts</a:t>
            </a:r>
            <a:endParaRPr lang="en-US" sz="2150" dirty="0"/>
          </a:p>
        </p:txBody>
      </p:sp>
      <p:sp>
        <p:nvSpPr>
          <p:cNvPr id="10" name="Text 8"/>
          <p:cNvSpPr/>
          <p:nvPr/>
        </p:nvSpPr>
        <p:spPr>
          <a:xfrm>
            <a:off x="7621786" y="3308985"/>
            <a:ext cx="6004798" cy="1070848"/>
          </a:xfrm>
          <a:prstGeom prst="rect">
            <a:avLst/>
          </a:prstGeom>
          <a:noFill/>
          <a:ln/>
        </p:spPr>
        <p:txBody>
          <a:bodyPr wrap="square" lIns="0" tIns="0" rIns="0" bIns="0" rtlCol="0" anchor="t"/>
          <a:lstStyle/>
          <a:p>
            <a:pPr marL="0" indent="0" algn="l">
              <a:lnSpc>
                <a:spcPts val="2800"/>
              </a:lnSpc>
              <a:buNone/>
            </a:pPr>
            <a:r>
              <a:rPr lang="en-US" sz="1750" dirty="0">
                <a:solidFill>
                  <a:srgbClr val="EBECEF"/>
                </a:solidFill>
                <a:latin typeface="Epilogue" pitchFamily="34" charset="0"/>
                <a:ea typeface="Epilogue" pitchFamily="34" charset="-122"/>
                <a:cs typeface="Epilogue" pitchFamily="34" charset="-120"/>
              </a:rPr>
              <a:t>Safeguard state laws and fundamental rights regionally, playing a crucial role in the administration of justice at the grassroots level.</a:t>
            </a:r>
            <a:endParaRPr lang="en-US" sz="1750" dirty="0"/>
          </a:p>
        </p:txBody>
      </p:sp>
      <p:sp>
        <p:nvSpPr>
          <p:cNvPr id="11" name="Shape 9"/>
          <p:cNvSpPr/>
          <p:nvPr/>
        </p:nvSpPr>
        <p:spPr>
          <a:xfrm>
            <a:off x="780812" y="4770120"/>
            <a:ext cx="6450687" cy="669250"/>
          </a:xfrm>
          <a:prstGeom prst="roundRect">
            <a:avLst>
              <a:gd name="adj" fmla="val 480056"/>
            </a:avLst>
          </a:prstGeom>
          <a:solidFill>
            <a:srgbClr val="283157"/>
          </a:solidFill>
          <a:ln w="7620">
            <a:solidFill>
              <a:srgbClr val="414A70"/>
            </a:solidFill>
            <a:prstDash val="solid"/>
          </a:ln>
        </p:spPr>
      </p:sp>
      <p:sp>
        <p:nvSpPr>
          <p:cNvPr id="12" name="Text 10"/>
          <p:cNvSpPr/>
          <p:nvPr/>
        </p:nvSpPr>
        <p:spPr>
          <a:xfrm>
            <a:off x="3838813" y="4895612"/>
            <a:ext cx="334566" cy="418267"/>
          </a:xfrm>
          <a:prstGeom prst="rect">
            <a:avLst/>
          </a:prstGeom>
          <a:noFill/>
          <a:ln/>
        </p:spPr>
        <p:txBody>
          <a:bodyPr wrap="none" lIns="0" tIns="0" rIns="0" bIns="0" rtlCol="0" anchor="t"/>
          <a:lstStyle/>
          <a:p>
            <a:pPr marL="0" indent="0" algn="l">
              <a:lnSpc>
                <a:spcPts val="2600"/>
              </a:lnSpc>
              <a:buNone/>
            </a:pPr>
            <a:r>
              <a:rPr lang="en-US" sz="2600" dirty="0">
                <a:solidFill>
                  <a:srgbClr val="EBECEF"/>
                </a:solidFill>
                <a:latin typeface="Fraunces Medium" pitchFamily="34" charset="0"/>
                <a:ea typeface="Fraunces Medium" pitchFamily="34" charset="-122"/>
                <a:cs typeface="Fraunces Medium" pitchFamily="34" charset="-120"/>
              </a:rPr>
              <a:t>3</a:t>
            </a:r>
            <a:endParaRPr lang="en-US" sz="2600" dirty="0"/>
          </a:p>
        </p:txBody>
      </p:sp>
      <p:sp>
        <p:nvSpPr>
          <p:cNvPr id="13" name="Text 11"/>
          <p:cNvSpPr/>
          <p:nvPr/>
        </p:nvSpPr>
        <p:spPr>
          <a:xfrm>
            <a:off x="1003816" y="5662374"/>
            <a:ext cx="3255050" cy="348496"/>
          </a:xfrm>
          <a:prstGeom prst="rect">
            <a:avLst/>
          </a:prstGeom>
          <a:noFill/>
          <a:ln/>
        </p:spPr>
        <p:txBody>
          <a:bodyPr wrap="none" lIns="0" tIns="0" rIns="0" bIns="0" rtlCol="0" anchor="t"/>
          <a:lstStyle/>
          <a:p>
            <a:pPr marL="0" indent="0" algn="l">
              <a:lnSpc>
                <a:spcPts val="2700"/>
              </a:lnSpc>
              <a:buNone/>
            </a:pPr>
            <a:r>
              <a:rPr lang="en-US" sz="2150" dirty="0">
                <a:solidFill>
                  <a:srgbClr val="EBECEF"/>
                </a:solidFill>
                <a:latin typeface="Fraunces Medium" pitchFamily="34" charset="0"/>
                <a:ea typeface="Fraunces Medium" pitchFamily="34" charset="-122"/>
                <a:cs typeface="Fraunces Medium" pitchFamily="34" charset="-120"/>
              </a:rPr>
              <a:t>Essential Understanding</a:t>
            </a:r>
            <a:endParaRPr lang="en-US" sz="2150" dirty="0"/>
          </a:p>
        </p:txBody>
      </p:sp>
      <p:sp>
        <p:nvSpPr>
          <p:cNvPr id="14" name="Text 12"/>
          <p:cNvSpPr/>
          <p:nvPr/>
        </p:nvSpPr>
        <p:spPr>
          <a:xfrm>
            <a:off x="1003816" y="6144697"/>
            <a:ext cx="6004679" cy="1070848"/>
          </a:xfrm>
          <a:prstGeom prst="rect">
            <a:avLst/>
          </a:prstGeom>
          <a:noFill/>
          <a:ln/>
        </p:spPr>
        <p:txBody>
          <a:bodyPr wrap="square" lIns="0" tIns="0" rIns="0" bIns="0" rtlCol="0" anchor="t"/>
          <a:lstStyle/>
          <a:p>
            <a:pPr marL="0" indent="0" algn="l">
              <a:lnSpc>
                <a:spcPts val="2800"/>
              </a:lnSpc>
              <a:buNone/>
            </a:pPr>
            <a:r>
              <a:rPr lang="en-US" sz="1750" dirty="0">
                <a:solidFill>
                  <a:srgbClr val="EBECEF"/>
                </a:solidFill>
                <a:latin typeface="Epilogue" pitchFamily="34" charset="0"/>
                <a:ea typeface="Epilogue" pitchFamily="34" charset="-122"/>
                <a:cs typeface="Epilogue" pitchFamily="34" charset="-120"/>
              </a:rPr>
              <a:t>Grasping the functions of these courts is fundamental to comprehending the Indian legal system, its checks and balances, and the protection of citizens' rights.</a:t>
            </a:r>
            <a:endParaRPr lang="en-US" sz="1750" dirty="0"/>
          </a:p>
        </p:txBody>
      </p:sp>
      <p:sp>
        <p:nvSpPr>
          <p:cNvPr id="15" name="Shape 13"/>
          <p:cNvSpPr/>
          <p:nvPr/>
        </p:nvSpPr>
        <p:spPr>
          <a:xfrm>
            <a:off x="7398782" y="4770120"/>
            <a:ext cx="6450806" cy="669250"/>
          </a:xfrm>
          <a:prstGeom prst="roundRect">
            <a:avLst>
              <a:gd name="adj" fmla="val 480056"/>
            </a:avLst>
          </a:prstGeom>
          <a:solidFill>
            <a:srgbClr val="283157"/>
          </a:solidFill>
          <a:ln w="7620">
            <a:solidFill>
              <a:srgbClr val="414A70"/>
            </a:solidFill>
            <a:prstDash val="solid"/>
          </a:ln>
        </p:spPr>
      </p:sp>
      <p:sp>
        <p:nvSpPr>
          <p:cNvPr id="16" name="Text 14"/>
          <p:cNvSpPr/>
          <p:nvPr/>
        </p:nvSpPr>
        <p:spPr>
          <a:xfrm>
            <a:off x="10456902" y="4895612"/>
            <a:ext cx="334566" cy="418267"/>
          </a:xfrm>
          <a:prstGeom prst="rect">
            <a:avLst/>
          </a:prstGeom>
          <a:noFill/>
          <a:ln/>
        </p:spPr>
        <p:txBody>
          <a:bodyPr wrap="none" lIns="0" tIns="0" rIns="0" bIns="0" rtlCol="0" anchor="t"/>
          <a:lstStyle/>
          <a:p>
            <a:pPr marL="0" indent="0" algn="l">
              <a:lnSpc>
                <a:spcPts val="2600"/>
              </a:lnSpc>
              <a:buNone/>
            </a:pPr>
            <a:r>
              <a:rPr lang="en-US" sz="2600" dirty="0">
                <a:solidFill>
                  <a:srgbClr val="EBECEF"/>
                </a:solidFill>
                <a:latin typeface="Fraunces Medium" pitchFamily="34" charset="0"/>
                <a:ea typeface="Fraunces Medium" pitchFamily="34" charset="-122"/>
                <a:cs typeface="Fraunces Medium" pitchFamily="34" charset="-120"/>
              </a:rPr>
              <a:t>4</a:t>
            </a:r>
            <a:endParaRPr lang="en-US" sz="2600" dirty="0"/>
          </a:p>
        </p:txBody>
      </p:sp>
      <p:sp>
        <p:nvSpPr>
          <p:cNvPr id="17" name="Text 15"/>
          <p:cNvSpPr/>
          <p:nvPr/>
        </p:nvSpPr>
        <p:spPr>
          <a:xfrm>
            <a:off x="7621786" y="5662374"/>
            <a:ext cx="2823805" cy="348496"/>
          </a:xfrm>
          <a:prstGeom prst="rect">
            <a:avLst/>
          </a:prstGeom>
          <a:noFill/>
          <a:ln/>
        </p:spPr>
        <p:txBody>
          <a:bodyPr wrap="none" lIns="0" tIns="0" rIns="0" bIns="0" rtlCol="0" anchor="t"/>
          <a:lstStyle/>
          <a:p>
            <a:pPr marL="0" indent="0" algn="l">
              <a:lnSpc>
                <a:spcPts val="2700"/>
              </a:lnSpc>
              <a:buNone/>
            </a:pPr>
            <a:r>
              <a:rPr lang="en-US" sz="2150" dirty="0">
                <a:solidFill>
                  <a:srgbClr val="EBECEF"/>
                </a:solidFill>
                <a:latin typeface="Fraunces Medium" pitchFamily="34" charset="0"/>
                <a:ea typeface="Fraunces Medium" pitchFamily="34" charset="-122"/>
                <a:cs typeface="Fraunces Medium" pitchFamily="34" charset="-120"/>
              </a:rPr>
              <a:t>Foundation for Study</a:t>
            </a:r>
            <a:endParaRPr lang="en-US" sz="2150" dirty="0"/>
          </a:p>
        </p:txBody>
      </p:sp>
      <p:sp>
        <p:nvSpPr>
          <p:cNvPr id="18" name="Text 16"/>
          <p:cNvSpPr/>
          <p:nvPr/>
        </p:nvSpPr>
        <p:spPr>
          <a:xfrm>
            <a:off x="7621786" y="6144697"/>
            <a:ext cx="6004798" cy="1070848"/>
          </a:xfrm>
          <a:prstGeom prst="rect">
            <a:avLst/>
          </a:prstGeom>
          <a:noFill/>
          <a:ln/>
        </p:spPr>
        <p:txBody>
          <a:bodyPr wrap="square" lIns="0" tIns="0" rIns="0" bIns="0" rtlCol="0" anchor="t"/>
          <a:lstStyle/>
          <a:p>
            <a:pPr marL="0" indent="0" algn="l">
              <a:lnSpc>
                <a:spcPts val="2800"/>
              </a:lnSpc>
              <a:buNone/>
            </a:pPr>
            <a:r>
              <a:rPr lang="en-US" sz="1750" dirty="0">
                <a:solidFill>
                  <a:srgbClr val="EBECEF"/>
                </a:solidFill>
                <a:latin typeface="Epilogue" pitchFamily="34" charset="0"/>
                <a:ea typeface="Epilogue" pitchFamily="34" charset="-122"/>
                <a:cs typeface="Epilogue" pitchFamily="34" charset="-120"/>
              </a:rPr>
              <a:t>This knowledge forms a strong basis for further exploration in Indian polity, constitutional law, and governance, crucial for BA Honours students.</a:t>
            </a:r>
            <a:endParaRPr lang="en-US" sz="175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TotalTime>
  <Words>920</Words>
  <Application>Microsoft Office PowerPoint</Application>
  <PresentationFormat>Custom</PresentationFormat>
  <Paragraphs>83</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Fraunces Medium</vt:lpstr>
      <vt:lpstr>Century Gothic</vt:lpstr>
      <vt:lpstr>Wingdings 3</vt:lpstr>
      <vt:lpstr>Calibri</vt:lpstr>
      <vt:lpstr>Epilogue</vt:lpstr>
      <vt:lpstr>Arial</vt:lpstr>
      <vt:lpstr>Ion</vt:lpstr>
      <vt:lpstr>High Court and Supreme Court of India: An 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Suraj Tamang</cp:lastModifiedBy>
  <cp:revision>3</cp:revision>
  <dcterms:created xsi:type="dcterms:W3CDTF">2025-07-09T06:27:44Z</dcterms:created>
  <dcterms:modified xsi:type="dcterms:W3CDTF">2025-07-12T07:12:50Z</dcterms:modified>
</cp:coreProperties>
</file>