
<file path=[Content_Types].xml><?xml version="1.0" encoding="utf-8"?>
<Types xmlns="http://schemas.openxmlformats.org/package/2006/content-types">
  <Default Extension="xml" ContentType="application/vnd.openxmlformats-officedocument.extended-properties+xml"/>
  <Default Extension="png" ContentType="image/png"/>
  <Default Extension="xlsx" ContentType="application/vnd.openxmlformats-officedocument.spreadsheetml.sheet"/>
  <Default Extension="jpg" ContentType="image/jpeg"/>
  <Default Extension="jpeg" ContentType="image/jpe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charts/chart1.xml" ContentType="application/vnd.openxmlformats-officedocument.drawingml.chart+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Usage Frequency (%)</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CAC3-41ED-8A10-96022ACD1B89}"/>
              </c:ext>
            </c:extLst>
          </c:dPt>
          <c:dPt>
            <c:idx val="1"/>
            <c:invertIfNegative val="0"/>
            <c:bubble3D val="0"/>
            <c:spPr>
              <a:solidFill>
                <a:srgbClr val="7C3AED"/>
              </a:solidFill>
              <a:effectLst/>
            </c:spPr>
            <c:extLst>
              <c:ext xmlns:c16="http://schemas.microsoft.com/office/drawing/2014/chart" uri="{C3380CC4-5D6E-409C-BE32-E72D297353CC}">
                <c16:uniqueId val="{00000003-CAC3-41ED-8A10-96022ACD1B89}"/>
              </c:ext>
            </c:extLst>
          </c:dPt>
          <c:dPt>
            <c:idx val="2"/>
            <c:invertIfNegative val="0"/>
            <c:bubble3D val="0"/>
            <c:spPr>
              <a:solidFill>
                <a:srgbClr val="0EA5E9"/>
              </a:solidFill>
              <a:effectLst/>
            </c:spPr>
            <c:extLst>
              <c:ext xmlns:c16="http://schemas.microsoft.com/office/drawing/2014/chart" uri="{C3380CC4-5D6E-409C-BE32-E72D297353CC}">
                <c16:uniqueId val="{00000005-CAC3-41ED-8A10-96022ACD1B89}"/>
              </c:ext>
            </c:extLst>
          </c:dPt>
          <c:dPt>
            <c:idx val="3"/>
            <c:invertIfNegative val="0"/>
            <c:bubble3D val="0"/>
            <c:spPr>
              <a:solidFill>
                <a:srgbClr val="0D9488"/>
              </a:solidFill>
              <a:effectLst/>
            </c:spPr>
            <c:extLst>
              <c:ext xmlns:c16="http://schemas.microsoft.com/office/drawing/2014/chart" uri="{C3380CC4-5D6E-409C-BE32-E72D297353CC}">
                <c16:uniqueId val="{00000007-CAC3-41ED-8A10-96022ACD1B89}"/>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Urban Planning</c:v>
                </c:pt>
                <c:pt idx="1">
                  <c:v>Environmental Monitoring</c:v>
                </c:pt>
                <c:pt idx="2">
                  <c:v>Transportation</c:v>
                </c:pt>
                <c:pt idx="3">
                  <c:v>Disaster Management</c:v>
                </c:pt>
              </c:strCache>
            </c:strRef>
          </c:cat>
          <c:val>
            <c:numRef>
              <c:f>Sheet1!$B$2:$B$5</c:f>
              <c:numCache>
                <c:formatCode>General</c:formatCode>
                <c:ptCount val="4"/>
                <c:pt idx="0">
                  <c:v>60</c:v>
                </c:pt>
                <c:pt idx="1">
                  <c:v>75</c:v>
                </c:pt>
                <c:pt idx="2">
                  <c:v>50</c:v>
                </c:pt>
                <c:pt idx="3">
                  <c:v>40</c:v>
                </c:pt>
              </c:numCache>
            </c:numRef>
          </c:val>
          <c:extLst>
            <c:ext xmlns:c16="http://schemas.microsoft.com/office/drawing/2014/chart" uri="{C3380CC4-5D6E-409C-BE32-E72D297353CC}">
              <c16:uniqueId val="{00000008-CAC3-41ED-8A10-96022ACD1B89}"/>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867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14071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9/7/2026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945290715"/>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10.svg" Id="rId8" /><Relationship Type="http://schemas.openxmlformats.org/officeDocument/2006/relationships/image" Target="/ppt/media/image5.png" Id="rId3" /><Relationship Type="http://schemas.openxmlformats.org/officeDocument/2006/relationships/image" Target="/ppt/media/image9.png" Id="rId7" /><Relationship Type="http://schemas.openxmlformats.org/officeDocument/2006/relationships/image" Target="/ppt/media/image4.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svg" Id="rId6" /><Relationship Type="http://schemas.openxmlformats.org/officeDocument/2006/relationships/image" Target="/ppt/media/image13.png" Id="rId11" /><Relationship Type="http://schemas.openxmlformats.org/officeDocument/2006/relationships/image" Target="/ppt/media/image7.png" Id="rId5" /><Relationship Type="http://schemas.openxmlformats.org/officeDocument/2006/relationships/image" Target="/ppt/media/image12.jpeg" Id="rId10" /><Relationship Type="http://schemas.openxmlformats.org/officeDocument/2006/relationships/image" Target="/ppt/media/image6.png" Id="rId4" /><Relationship Type="http://schemas.openxmlformats.org/officeDocument/2006/relationships/image" Target="/ppt/media/image11.png" Id="rId9" /></Relationships>
</file>

<file path=ppt/slides/_rels/slide3.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3.xml" Id="rId2" /><Relationship Type="http://schemas.openxmlformats.org/officeDocument/2006/relationships/image" Target="/ppt/media/image2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6.svg" Id="rId1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25.png" Id="rId14" /></Relationships>
</file>

<file path=ppt/slides/_rels/slide4.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33.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2.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1.svg" Id="rId11" /><Relationship Type="http://schemas.openxmlformats.org/officeDocument/2006/relationships/image" Target="/ppt/media/image16.png" Id="rId5" /><Relationship Type="http://schemas.openxmlformats.org/officeDocument/2006/relationships/image" Target="/ppt/media/image30.png" Id="rId10" /><Relationship Type="http://schemas.openxmlformats.org/officeDocument/2006/relationships/image" Target="/ppt/media/image15.png" Id="rId4" /><Relationship Type="http://schemas.openxmlformats.org/officeDocument/2006/relationships/image" Target="/ppt/media/image29.svg" Id="rId9" /><Relationship Type="http://schemas.openxmlformats.org/officeDocument/2006/relationships/image" Target="/ppt/media/image34.jpeg" Id="rId14" /></Relationships>
</file>

<file path=ppt/slides/_rels/slide5.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16.png" Id="rId5" /><Relationship Type="http://schemas.openxmlformats.org/officeDocument/2006/relationships/image" Target="/ppt/media/image15.png" Id="rId4" /></Relationships>
</file>

<file path=ppt/slides/_rels/slide6.xml.rels>&#65279;<?xml version="1.0" encoding="utf-8"?><Relationships xmlns="http://schemas.openxmlformats.org/package/2006/relationships"><Relationship Type="http://schemas.openxmlformats.org/officeDocument/2006/relationships/image" Target="/ppt/media/image35.png" Id="rId8" /><Relationship Type="http://schemas.openxmlformats.org/officeDocument/2006/relationships/image" Target="/ppt/media/image40.svg" Id="rId13" /><Relationship Type="http://schemas.openxmlformats.org/officeDocument/2006/relationships/image" Target="/ppt/media/image45.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9.png" Id="rId12" /><Relationship Type="http://schemas.openxmlformats.org/officeDocument/2006/relationships/image" Target="/ppt/media/image44.svg" Id="rId17" /><Relationship Type="http://schemas.openxmlformats.org/officeDocument/2006/relationships/notesSlide" Target="/ppt/notesSlides/notesSlide6.xml" Id="rId2" /><Relationship Type="http://schemas.openxmlformats.org/officeDocument/2006/relationships/image" Target="/ppt/media/image43.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8.svg" Id="rId11" /><Relationship Type="http://schemas.openxmlformats.org/officeDocument/2006/relationships/image" Target="/ppt/media/image16.png" Id="rId5" /><Relationship Type="http://schemas.openxmlformats.org/officeDocument/2006/relationships/image" Target="/ppt/media/image42.svg" Id="rId15" /><Relationship Type="http://schemas.openxmlformats.org/officeDocument/2006/relationships/image" Target="/ppt/media/image37.png" Id="rId10" /><Relationship Type="http://schemas.openxmlformats.org/officeDocument/2006/relationships/image" Target="/ppt/media/image15.png" Id="rId4" /><Relationship Type="http://schemas.openxmlformats.org/officeDocument/2006/relationships/image" Target="/ppt/media/image36.svg" Id="rId9" /><Relationship Type="http://schemas.openxmlformats.org/officeDocument/2006/relationships/image" Target="/ppt/media/image41.png" Id="rId14" /></Relationships>
</file>

<file path=ppt/slides/_rels/slide7.xml.rels>&#65279;<?xml version="1.0" encoding="utf-8"?><Relationships xmlns="http://schemas.openxmlformats.org/package/2006/relationships"><Relationship Type="http://schemas.openxmlformats.org/officeDocument/2006/relationships/image" Target="/ppt/media/image46.png" Id="rId3" /><Relationship Type="http://schemas.openxmlformats.org/officeDocument/2006/relationships/chart" Target="/ppt/charts/chart1.xml" Id="rId7" /><Relationship Type="http://schemas.openxmlformats.org/officeDocument/2006/relationships/notesSlide" Target="/ppt/notesSlides/notesSlide7.xml" Id="rId2" /><Relationship Type="http://schemas.openxmlformats.org/officeDocument/2006/relationships/slideLayout" Target="/ppt/slideLayouts/slideLayout18.xml" Id="rId1" /><Relationship Type="http://schemas.openxmlformats.org/officeDocument/2006/relationships/image" Target="/ppt/media/image18.png" Id="rId6" /><Relationship Type="http://schemas.openxmlformats.org/officeDocument/2006/relationships/image" Target="/ppt/media/image48.png" Id="rId5" /><Relationship Type="http://schemas.openxmlformats.org/officeDocument/2006/relationships/image" Target="/ppt/media/image47.png" Id="rId4" /></Relationships>
</file>

<file path=ppt/slides/_rels/slide8.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52.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51.png" Id="rId12" /><Relationship Type="http://schemas.openxmlformats.org/officeDocument/2006/relationships/notesSlide" Target="/ppt/notesSlides/notesSlide8.xml" Id="rId2" /><Relationship Type="http://schemas.openxmlformats.org/officeDocument/2006/relationships/image" Target="/ppt/media/image55.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50.svg" Id="rId11" /><Relationship Type="http://schemas.openxmlformats.org/officeDocument/2006/relationships/image" Target="/ppt/media/image16.png" Id="rId5" /><Relationship Type="http://schemas.openxmlformats.org/officeDocument/2006/relationships/image" Target="/ppt/media/image54.svg" Id="rId15" /><Relationship Type="http://schemas.openxmlformats.org/officeDocument/2006/relationships/image" Target="/ppt/media/image49.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53.png" Id="rId14" /></Relationships>
</file>

<file path=ppt/slides/_rels/slide9.xml.rels>&#65279;<?xml version="1.0" encoding="utf-8"?><Relationships xmlns="http://schemas.openxmlformats.org/package/2006/relationships"><Relationship Type="http://schemas.openxmlformats.org/officeDocument/2006/relationships/image" Target="/ppt/media/image56.png" Id="rId3" /><Relationship Type="http://schemas.openxmlformats.org/officeDocument/2006/relationships/notesSlide" Target="/ppt/notesSlides/notesSlide9.xml" Id="rId2" /><Relationship Type="http://schemas.openxmlformats.org/officeDocument/2006/relationships/slideLayout" Target="/ppt/slideLayouts/slideLayout18.xml" Id="rId1" /></Relationships>
</file>

<file path=ppt/slides/_rels/slide10.xml.rels>&#65279;<?xml version="1.0" encoding="utf-8"?><Relationships xmlns="http://schemas.openxmlformats.org/package/2006/relationships"><Relationship Type="http://schemas.openxmlformats.org/officeDocument/2006/relationships/image" Target="/ppt/media/image57.png" Id="rId8" /><Relationship Type="http://schemas.openxmlformats.org/officeDocument/2006/relationships/image" Target="/ppt/media/image60.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59.png" Id="rId12"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58.svg" Id="rId9" /><Relationship Type="http://schemas.openxmlformats.org/officeDocument/2006/relationships/image" Target="/ppt/media/image61.jpeg" Id="rId14" /></Relationships>
</file>

<file path=ppt/slides/_rels/slide11.xml.rels>&#65279;<?xml version="1.0" encoding="utf-8"?><Relationships xmlns="http://schemas.openxmlformats.org/package/2006/relationships"><Relationship Type="http://schemas.openxmlformats.org/officeDocument/2006/relationships/image" Target="/ppt/media/image18.png" Id="rId3" /><Relationship Type="http://schemas.openxmlformats.org/officeDocument/2006/relationships/notesSlide" Target="/ppt/notesSlides/notesSlide11.xml" Id="rId2" /><Relationship Type="http://schemas.openxmlformats.org/officeDocument/2006/relationships/slideLayout" Target="/ppt/slideLayouts/slideLayout18.xml" Id="rId1" /></Relationships>
</file>

<file path=ppt/slides/_rels/slide12.xml.rels>&#65279;<?xml version="1.0" encoding="utf-8"?><Relationships xmlns="http://schemas.openxmlformats.org/package/2006/relationships"><Relationship Type="http://schemas.openxmlformats.org/officeDocument/2006/relationships/image" Target="/ppt/media/image62.png" Id="rId3" /><Relationship Type="http://schemas.openxmlformats.org/officeDocument/2006/relationships/image" Target="/ppt/media/image66.png" Id="rId7" /><Relationship Type="http://schemas.openxmlformats.org/officeDocument/2006/relationships/notesSlide" Target="/ppt/notesSlides/notesSlide12.xml" Id="rId2" /><Relationship Type="http://schemas.openxmlformats.org/officeDocument/2006/relationships/slideLayout" Target="/ppt/slideLayouts/slideLayout18.xml" Id="rId1" /><Relationship Type="http://schemas.openxmlformats.org/officeDocument/2006/relationships/image" Target="/ppt/media/image65.png" Id="rId6" /><Relationship Type="http://schemas.openxmlformats.org/officeDocument/2006/relationships/image" Target="/ppt/media/image64.png" Id="rId5" /><Relationship Type="http://schemas.openxmlformats.org/officeDocument/2006/relationships/image" Target="/ppt/media/image63.png" Id="rId4" /></Relationships>
</file>

<file path=ppt/slides/_rels/slide13.xml.rels>&#65279;<?xml version="1.0" encoding="utf-8"?><Relationships xmlns="http://schemas.openxmlformats.org/package/2006/relationships"><Relationship Type="http://schemas.openxmlformats.org/officeDocument/2006/relationships/image" Target="/ppt/media/image72.png" Id="rId8" /><Relationship Type="http://schemas.openxmlformats.org/officeDocument/2006/relationships/image" Target="/ppt/media/image67.png" Id="rId3" /><Relationship Type="http://schemas.openxmlformats.org/officeDocument/2006/relationships/image" Target="/ppt/media/image71.svg" Id="rId7" /><Relationship Type="http://schemas.openxmlformats.org/officeDocument/2006/relationships/image" Target="/ppt/media/image4.png" Id="rId12"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70.png" Id="rId6" /><Relationship Type="http://schemas.openxmlformats.org/officeDocument/2006/relationships/image" Target="/ppt/media/image75.png" Id="rId11" /><Relationship Type="http://schemas.openxmlformats.org/officeDocument/2006/relationships/image" Target="/ppt/media/image69.png" Id="rId5" /><Relationship Type="http://schemas.openxmlformats.org/officeDocument/2006/relationships/image" Target="/ppt/media/image74.png" Id="rId10" /><Relationship Type="http://schemas.openxmlformats.org/officeDocument/2006/relationships/image" Target="/ppt/media/image68.png" Id="rId4" /><Relationship Type="http://schemas.openxmlformats.org/officeDocument/2006/relationships/image" Target="/ppt/media/image73.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Functions of Spatial Information Systems</a:t>
            </a: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3"/>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Functions of Spatial Information Systems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Spatial Information Systems (SIS) play a crucial role in managing, analyzing, and visualizing geographic data. They enable informed decision-making across various sectors, including urban planning, environmental management, and transportation. By integrating spatial data with analytical tools, SIS enhances our understanding of complex spatial relationships, ultimately leading to more effective solutions for real-world problems. This presentation explores the diverse functions and applications of SIS.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426916" y="6553036"/>
            <a:ext cx="1688582"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Manage Geographic Data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Spatial Information Systems efficiently manage and store vast geographic datasets.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Integrate Hardware and Software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They combine hardware, software, and data for comprehensive geographic analysis.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Mapping and Analysis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SIS is essential for accurate mapping, spatial analysis, and informed decision-making.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Applications in Various Fields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Used in urban planning, environmental science, and disaster management for effective solutions.
</a:t>
            </a:r>
            <a:endParaRPr lang="en-US" sz="1300" dirty="0"/>
          </a:p>
        </p:txBody>
      </p:sp>
      <p:sp>
        <p:nvSpPr>
          <p:cNvPr id="16" name="Text 9"/>
          <p:cNvSpPr/>
          <p:nvPr/>
        </p:nvSpPr>
        <p:spPr>
          <a:xfrm>
            <a:off x="10503114" y="6578435"/>
            <a:ext cx="1536186"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Insaanu Studio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Definition of Spatial Information Systems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75509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Diverse Data Collection Methods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SIS gathers data via surveys, remote sensing, and GPS technologies.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Types of Data Collected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Data can be spatial, indicating location, or attribute, providing descriptive details.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Enhancing Decision-Making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Real-time data collection significantly improves decision-making processes in various sectors.
</a:t>
            </a:r>
            <a:endParaRPr lang="en-US" sz="1300" dirty="0"/>
          </a:p>
        </p:txBody>
      </p:sp>
      <p:sp>
        <p:nvSpPr>
          <p:cNvPr id="14" name="Text 7"/>
          <p:cNvSpPr/>
          <p:nvPr/>
        </p:nvSpPr>
        <p:spPr>
          <a:xfrm>
            <a:off x="7365815" y="6578435"/>
            <a:ext cx="160270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Leandro Barreto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Importance of Data in SIS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Organize and Store Data in a Spatial Information System
</a:t>
            </a:r>
            <a:endParaRPr lang="en-US" sz="2900" dirty="0"/>
          </a:p>
        </p:txBody>
      </p:sp>
      <p:sp>
        <p:nvSpPr>
          <p:cNvPr id="8" name="Text 1"/>
          <p:cNvSpPr/>
          <p:nvPr/>
        </p:nvSpPr>
        <p:spPr>
          <a:xfrm>
            <a:off x="1349182" y="1544282"/>
            <a:ext cx="10070371" cy="230657"/>
          </a:xfrm>
          <a:prstGeom prst="rect">
            <a:avLst/>
          </a:prstGeom>
          <a:noFill/>
          <a:ln/>
        </p:spPr>
        <p:txBody>
          <a:bodyPr wrap="square" lIns="1016" tIns="1016" rIns="1016" bIns="1016" rtlCol="0" anchor="t"/>
          <a:lstStyle/>
          <a:p>
            <a:pPr marL="0" indent="0">
              <a:lnSpc>
                <a:spcPct val="121191"/>
              </a:lnSpc>
              <a:buNone/>
            </a:pPr>
            <a:r>
              <a:rPr lang="en-US" sz="1400" b="1" dirty="0">
                <a:solidFill>
                  <a:srgbClr val="0F172A"/>
                </a:solidFill>
                <a:latin typeface="Segoe UI" pitchFamily="34" charset="0"/>
                <a:ea typeface="Segoe UI" pitchFamily="34" charset="-122"/>
                <a:cs typeface="Segoe UI" pitchFamily="34" charset="-120"/>
              </a:rPr>
              <a:t>Identify Data Requirements
</a:t>
            </a:r>
            <a:endParaRPr lang="en-US" sz="1400" dirty="0"/>
          </a:p>
        </p:txBody>
      </p:sp>
      <p:sp>
        <p:nvSpPr>
          <p:cNvPr id="9" name="Text 2"/>
          <p:cNvSpPr/>
          <p:nvPr/>
        </p:nvSpPr>
        <p:spPr>
          <a:xfrm>
            <a:off x="1349182" y="1820978"/>
            <a:ext cx="10070371" cy="234309"/>
          </a:xfrm>
          <a:prstGeom prst="rect">
            <a:avLst/>
          </a:prstGeom>
          <a:noFill/>
          <a:ln/>
        </p:spPr>
        <p:txBody>
          <a:bodyPr wrap="square" lIns="1016" tIns="1016" rIns="1016" bIns="1016" rtlCol="0" anchor="t"/>
          <a:lstStyle/>
          <a:p>
            <a:pPr marL="0" indent="0">
              <a:lnSpc>
                <a:spcPct val="141933"/>
              </a:lnSpc>
              <a:buNone/>
            </a:pPr>
            <a:r>
              <a:rPr lang="en-US" sz="1200" dirty="0">
                <a:solidFill>
                  <a:srgbClr val="64748B"/>
                </a:solidFill>
                <a:latin typeface="Segoe UI" pitchFamily="34" charset="0"/>
                <a:ea typeface="Segoe UI" pitchFamily="34" charset="-122"/>
                <a:cs typeface="Segoe UI" pitchFamily="34" charset="-120"/>
              </a:rPr>
              <a:t>Determine the types of spatial data needed for your analysis, including geographic features, attributes, and formats.
</a:t>
            </a:r>
            <a:endParaRPr lang="en-US" sz="1200" dirty="0"/>
          </a:p>
        </p:txBody>
      </p:sp>
      <p:sp>
        <p:nvSpPr>
          <p:cNvPr id="10" name="Text 3"/>
          <p:cNvSpPr/>
          <p:nvPr/>
        </p:nvSpPr>
        <p:spPr>
          <a:xfrm>
            <a:off x="1349182" y="2283243"/>
            <a:ext cx="10070371" cy="230661"/>
          </a:xfrm>
          <a:prstGeom prst="rect">
            <a:avLst/>
          </a:prstGeom>
          <a:noFill/>
          <a:ln/>
        </p:spPr>
        <p:txBody>
          <a:bodyPr wrap="square" lIns="1016" tIns="1016" rIns="1016" bIns="1016" rtlCol="0" anchor="t"/>
          <a:lstStyle/>
          <a:p>
            <a:pPr marL="0" indent="0">
              <a:lnSpc>
                <a:spcPct val="121191"/>
              </a:lnSpc>
              <a:buNone/>
            </a:pPr>
            <a:r>
              <a:rPr lang="en-US" sz="1400" b="1" dirty="0">
                <a:solidFill>
                  <a:srgbClr val="0F172A"/>
                </a:solidFill>
                <a:latin typeface="Segoe UI" pitchFamily="34" charset="0"/>
                <a:ea typeface="Segoe UI" pitchFamily="34" charset="-122"/>
                <a:cs typeface="Segoe UI" pitchFamily="34" charset="-120"/>
              </a:rPr>
              <a:t>Select a Spatial Database
</a:t>
            </a:r>
            <a:endParaRPr lang="en-US" sz="1400" dirty="0"/>
          </a:p>
        </p:txBody>
      </p:sp>
      <p:sp>
        <p:nvSpPr>
          <p:cNvPr id="11" name="Text 4"/>
          <p:cNvSpPr/>
          <p:nvPr/>
        </p:nvSpPr>
        <p:spPr>
          <a:xfrm>
            <a:off x="1349182" y="2559934"/>
            <a:ext cx="10070371" cy="468618"/>
          </a:xfrm>
          <a:prstGeom prst="rect">
            <a:avLst/>
          </a:prstGeom>
          <a:noFill/>
          <a:ln/>
        </p:spPr>
        <p:txBody>
          <a:bodyPr wrap="square" lIns="1016" tIns="1016" rIns="1016" bIns="1016" rtlCol="0" anchor="t"/>
          <a:lstStyle/>
          <a:p>
            <a:pPr marL="0" indent="0">
              <a:lnSpc>
                <a:spcPct val="141933"/>
              </a:lnSpc>
              <a:buNone/>
            </a:pPr>
            <a:r>
              <a:rPr lang="en-US" sz="1200" dirty="0">
                <a:solidFill>
                  <a:srgbClr val="64748B"/>
                </a:solidFill>
                <a:latin typeface="Segoe UI" pitchFamily="34" charset="0"/>
                <a:ea typeface="Segoe UI" pitchFamily="34" charset="-122"/>
                <a:cs typeface="Segoe UI" pitchFamily="34" charset="-120"/>
              </a:rPr>
              <a:t>Choose an appropriate spatial database system that supports efficient querying and retrieval of spatial data, such as PostGIS or Oracle Spatial.
</a:t>
            </a:r>
            <a:endParaRPr lang="en-US" sz="1200" dirty="0"/>
          </a:p>
        </p:txBody>
      </p:sp>
      <p:sp>
        <p:nvSpPr>
          <p:cNvPr id="12" name="Text 5"/>
          <p:cNvSpPr/>
          <p:nvPr/>
        </p:nvSpPr>
        <p:spPr>
          <a:xfrm>
            <a:off x="1349182" y="3256517"/>
            <a:ext cx="10070371" cy="230657"/>
          </a:xfrm>
          <a:prstGeom prst="rect">
            <a:avLst/>
          </a:prstGeom>
          <a:noFill/>
          <a:ln/>
        </p:spPr>
        <p:txBody>
          <a:bodyPr wrap="square" lIns="1016" tIns="1016" rIns="1016" bIns="1016" rtlCol="0" anchor="t"/>
          <a:lstStyle/>
          <a:p>
            <a:pPr marL="0" indent="0">
              <a:lnSpc>
                <a:spcPct val="121191"/>
              </a:lnSpc>
              <a:buNone/>
            </a:pPr>
            <a:r>
              <a:rPr lang="en-US" sz="1400" b="1" dirty="0">
                <a:solidFill>
                  <a:srgbClr val="0F172A"/>
                </a:solidFill>
                <a:latin typeface="Segoe UI" pitchFamily="34" charset="0"/>
                <a:ea typeface="Segoe UI" pitchFamily="34" charset="-122"/>
                <a:cs typeface="Segoe UI" pitchFamily="34" charset="-120"/>
              </a:rPr>
              <a:t>Implement Data Cleaning Procedures
</a:t>
            </a:r>
            <a:endParaRPr lang="en-US" sz="1400" dirty="0"/>
          </a:p>
        </p:txBody>
      </p:sp>
      <p:sp>
        <p:nvSpPr>
          <p:cNvPr id="13" name="Text 6"/>
          <p:cNvSpPr/>
          <p:nvPr/>
        </p:nvSpPr>
        <p:spPr>
          <a:xfrm>
            <a:off x="1349182" y="3533208"/>
            <a:ext cx="10070371" cy="468618"/>
          </a:xfrm>
          <a:prstGeom prst="rect">
            <a:avLst/>
          </a:prstGeom>
          <a:noFill/>
          <a:ln/>
        </p:spPr>
        <p:txBody>
          <a:bodyPr wrap="square" lIns="1016" tIns="1016" rIns="1016" bIns="1016" rtlCol="0" anchor="t"/>
          <a:lstStyle/>
          <a:p>
            <a:pPr marL="0" indent="0">
              <a:lnSpc>
                <a:spcPct val="141933"/>
              </a:lnSpc>
              <a:buNone/>
            </a:pPr>
            <a:r>
              <a:rPr lang="en-US" sz="1200" dirty="0">
                <a:solidFill>
                  <a:srgbClr val="64748B"/>
                </a:solidFill>
                <a:latin typeface="Segoe UI" pitchFamily="34" charset="0"/>
                <a:ea typeface="Segoe UI" pitchFamily="34" charset="-122"/>
                <a:cs typeface="Segoe UI" pitchFamily="34" charset="-120"/>
              </a:rPr>
              <a:t>Conduct data cleaning and preprocessing to remove inaccuracies and ensure consistency in the dataset, preparing it for analysis.
</a:t>
            </a:r>
            <a:endParaRPr lang="en-US" sz="1200" dirty="0"/>
          </a:p>
        </p:txBody>
      </p:sp>
      <p:sp>
        <p:nvSpPr>
          <p:cNvPr id="14" name="Text 7"/>
          <p:cNvSpPr/>
          <p:nvPr/>
        </p:nvSpPr>
        <p:spPr>
          <a:xfrm>
            <a:off x="1349182" y="4229786"/>
            <a:ext cx="10070371" cy="230657"/>
          </a:xfrm>
          <a:prstGeom prst="rect">
            <a:avLst/>
          </a:prstGeom>
          <a:noFill/>
          <a:ln/>
        </p:spPr>
        <p:txBody>
          <a:bodyPr wrap="square" lIns="1016" tIns="1016" rIns="1016" bIns="1016" rtlCol="0" anchor="t"/>
          <a:lstStyle/>
          <a:p>
            <a:pPr marL="0" indent="0">
              <a:lnSpc>
                <a:spcPct val="121191"/>
              </a:lnSpc>
              <a:buNone/>
            </a:pPr>
            <a:r>
              <a:rPr lang="en-US" sz="1400" b="1" dirty="0">
                <a:solidFill>
                  <a:srgbClr val="0F172A"/>
                </a:solidFill>
                <a:latin typeface="Segoe UI" pitchFamily="34" charset="0"/>
                <a:ea typeface="Segoe UI" pitchFamily="34" charset="-122"/>
                <a:cs typeface="Segoe UI" pitchFamily="34" charset="-120"/>
              </a:rPr>
              <a:t>Ensure Data Integrity
</a:t>
            </a:r>
            <a:endParaRPr lang="en-US" sz="1400" dirty="0"/>
          </a:p>
        </p:txBody>
      </p:sp>
      <p:sp>
        <p:nvSpPr>
          <p:cNvPr id="15" name="Text 8"/>
          <p:cNvSpPr/>
          <p:nvPr/>
        </p:nvSpPr>
        <p:spPr>
          <a:xfrm>
            <a:off x="1349182" y="4506483"/>
            <a:ext cx="10070371" cy="468618"/>
          </a:xfrm>
          <a:prstGeom prst="rect">
            <a:avLst/>
          </a:prstGeom>
          <a:noFill/>
          <a:ln/>
        </p:spPr>
        <p:txBody>
          <a:bodyPr wrap="square" lIns="1016" tIns="1016" rIns="1016" bIns="1016" rtlCol="0" anchor="t"/>
          <a:lstStyle/>
          <a:p>
            <a:pPr marL="0" indent="0">
              <a:lnSpc>
                <a:spcPct val="141933"/>
              </a:lnSpc>
              <a:buNone/>
            </a:pPr>
            <a:r>
              <a:rPr lang="en-US" sz="1200" dirty="0">
                <a:solidFill>
                  <a:srgbClr val="64748B"/>
                </a:solidFill>
                <a:latin typeface="Segoe UI" pitchFamily="34" charset="0"/>
                <a:ea typeface="Segoe UI" pitchFamily="34" charset="-122"/>
                <a:cs typeface="Segoe UI" pitchFamily="34" charset="-120"/>
              </a:rPr>
              <a:t>Establish protocols for maintaining data integrity, including validation checks and regular updates to ensure accurate analysis.
</a:t>
            </a:r>
            <a:endParaRPr lang="en-US" sz="1200" dirty="0"/>
          </a:p>
        </p:txBody>
      </p:sp>
      <p:sp>
        <p:nvSpPr>
          <p:cNvPr id="16" name="Text 9"/>
          <p:cNvSpPr/>
          <p:nvPr/>
        </p:nvSpPr>
        <p:spPr>
          <a:xfrm>
            <a:off x="1349182" y="5203055"/>
            <a:ext cx="10070371" cy="230661"/>
          </a:xfrm>
          <a:prstGeom prst="rect">
            <a:avLst/>
          </a:prstGeom>
          <a:noFill/>
          <a:ln/>
        </p:spPr>
        <p:txBody>
          <a:bodyPr wrap="square" lIns="1016" tIns="1016" rIns="1016" bIns="1016" rtlCol="0" anchor="t"/>
          <a:lstStyle/>
          <a:p>
            <a:pPr marL="0" indent="0">
              <a:lnSpc>
                <a:spcPct val="121191"/>
              </a:lnSpc>
              <a:buNone/>
            </a:pPr>
            <a:r>
              <a:rPr lang="en-US" sz="1400" b="1" dirty="0">
                <a:solidFill>
                  <a:srgbClr val="0F172A"/>
                </a:solidFill>
                <a:latin typeface="Segoe UI" pitchFamily="34" charset="0"/>
                <a:ea typeface="Segoe UI" pitchFamily="34" charset="-122"/>
                <a:cs typeface="Segoe UI" pitchFamily="34" charset="-120"/>
              </a:rPr>
              <a:t>Document Data Management Practices
</a:t>
            </a:r>
            <a:endParaRPr lang="en-US" sz="1400" dirty="0"/>
          </a:p>
        </p:txBody>
      </p:sp>
      <p:sp>
        <p:nvSpPr>
          <p:cNvPr id="17" name="Text 10"/>
          <p:cNvSpPr/>
          <p:nvPr/>
        </p:nvSpPr>
        <p:spPr>
          <a:xfrm>
            <a:off x="1349182" y="5479752"/>
            <a:ext cx="10070371" cy="468618"/>
          </a:xfrm>
          <a:prstGeom prst="rect">
            <a:avLst/>
          </a:prstGeom>
          <a:noFill/>
          <a:ln/>
        </p:spPr>
        <p:txBody>
          <a:bodyPr wrap="square" lIns="1016" tIns="1016" rIns="1016" bIns="1016" rtlCol="0" anchor="t"/>
          <a:lstStyle/>
          <a:p>
            <a:pPr marL="0" indent="0">
              <a:lnSpc>
                <a:spcPct val="141933"/>
              </a:lnSpc>
              <a:buNone/>
            </a:pPr>
            <a:r>
              <a:rPr lang="en-US" sz="1200" dirty="0">
                <a:solidFill>
                  <a:srgbClr val="64748B"/>
                </a:solidFill>
                <a:latin typeface="Segoe UI" pitchFamily="34" charset="0"/>
                <a:ea typeface="Segoe UI" pitchFamily="34" charset="-122"/>
                <a:cs typeface="Segoe UI" pitchFamily="34" charset="-120"/>
              </a:rPr>
              <a:t>Create comprehensive documentation of data management practices, including data sources, cleaning methods, and database structure for future reference.
</a:t>
            </a:r>
            <a:endParaRPr lang="en-US" sz="1200" dirty="0"/>
          </a:p>
        </p:txBody>
      </p:sp>
      <p:sp>
        <p:nvSpPr>
          <p:cNvPr id="18" name="Shape 11"/>
          <p:cNvSpPr/>
          <p:nvPr/>
        </p:nvSpPr>
        <p:spPr>
          <a:xfrm>
            <a:off x="761981" y="1534119"/>
            <a:ext cx="392420" cy="392420"/>
          </a:xfrm>
          <a:prstGeom prst="ellipse">
            <a:avLst/>
          </a:prstGeom>
          <a:solidFill>
            <a:srgbClr val="4F46E5"/>
          </a:solidFill>
          <a:ln/>
        </p:spPr>
      </p:sp>
      <p:sp>
        <p:nvSpPr>
          <p:cNvPr id="19" name="Text 12"/>
          <p:cNvSpPr/>
          <p:nvPr/>
        </p:nvSpPr>
        <p:spPr>
          <a:xfrm>
            <a:off x="761981" y="1534119"/>
            <a:ext cx="392420" cy="392420"/>
          </a:xfrm>
          <a:prstGeom prst="rect">
            <a:avLst/>
          </a:prstGeom>
          <a:noFill/>
          <a:ln/>
        </p:spPr>
        <p:txBody>
          <a:bodyPr wrap="square" lIns="0" tIns="0" rIns="0" bIns="0" rtlCol="0" anchor="t"/>
          <a:lstStyle/>
          <a:p>
            <a:pPr marL="0" indent="0" algn="ctr">
              <a:lnSpc>
                <a:spcPct val="226667"/>
              </a:lnSpc>
              <a:buNone/>
            </a:pPr>
            <a:r>
              <a:rPr lang="en-US" sz="1400" b="1" dirty="0">
                <a:solidFill>
                  <a:srgbClr val="FFFFFF"/>
                </a:solidFill>
                <a:latin typeface="Calibri" pitchFamily="34" charset="0"/>
                <a:ea typeface="Calibri" pitchFamily="34" charset="-122"/>
                <a:cs typeface="Calibri" pitchFamily="34" charset="-120"/>
              </a:rPr>
              <a:t>1
</a:t>
            </a:r>
            <a:endParaRPr lang="en-US" sz="1400" dirty="0"/>
          </a:p>
        </p:txBody>
      </p:sp>
      <p:sp>
        <p:nvSpPr>
          <p:cNvPr id="20" name="Shape 13"/>
          <p:cNvSpPr/>
          <p:nvPr/>
        </p:nvSpPr>
        <p:spPr>
          <a:xfrm>
            <a:off x="761981" y="2273085"/>
            <a:ext cx="392420" cy="392420"/>
          </a:xfrm>
          <a:prstGeom prst="ellipse">
            <a:avLst/>
          </a:prstGeom>
          <a:solidFill>
            <a:srgbClr val="4F46E5"/>
          </a:solidFill>
          <a:ln/>
        </p:spPr>
      </p:sp>
      <p:sp>
        <p:nvSpPr>
          <p:cNvPr id="21" name="Text 14"/>
          <p:cNvSpPr/>
          <p:nvPr/>
        </p:nvSpPr>
        <p:spPr>
          <a:xfrm>
            <a:off x="761981" y="2273085"/>
            <a:ext cx="392420" cy="392420"/>
          </a:xfrm>
          <a:prstGeom prst="rect">
            <a:avLst/>
          </a:prstGeom>
          <a:noFill/>
          <a:ln/>
        </p:spPr>
        <p:txBody>
          <a:bodyPr wrap="square" lIns="0" tIns="0" rIns="0" bIns="0" rtlCol="0" anchor="t"/>
          <a:lstStyle/>
          <a:p>
            <a:pPr marL="0" indent="0" algn="ctr">
              <a:lnSpc>
                <a:spcPct val="226667"/>
              </a:lnSpc>
              <a:buNone/>
            </a:pPr>
            <a:r>
              <a:rPr lang="en-US" sz="1400" b="1" dirty="0">
                <a:solidFill>
                  <a:srgbClr val="FFFFFF"/>
                </a:solidFill>
                <a:latin typeface="Calibri" pitchFamily="34" charset="0"/>
                <a:ea typeface="Calibri" pitchFamily="34" charset="-122"/>
                <a:cs typeface="Calibri" pitchFamily="34" charset="-120"/>
              </a:rPr>
              <a:t>2
</a:t>
            </a:r>
            <a:endParaRPr lang="en-US" sz="1400" dirty="0"/>
          </a:p>
        </p:txBody>
      </p:sp>
      <p:sp>
        <p:nvSpPr>
          <p:cNvPr id="22" name="Shape 15"/>
          <p:cNvSpPr/>
          <p:nvPr/>
        </p:nvSpPr>
        <p:spPr>
          <a:xfrm>
            <a:off x="761981" y="3246355"/>
            <a:ext cx="392420" cy="392420"/>
          </a:xfrm>
          <a:prstGeom prst="ellipse">
            <a:avLst/>
          </a:prstGeom>
          <a:solidFill>
            <a:srgbClr val="4F46E5"/>
          </a:solidFill>
          <a:ln/>
        </p:spPr>
      </p:sp>
      <p:sp>
        <p:nvSpPr>
          <p:cNvPr id="23" name="Text 16"/>
          <p:cNvSpPr/>
          <p:nvPr/>
        </p:nvSpPr>
        <p:spPr>
          <a:xfrm>
            <a:off x="761981" y="3246355"/>
            <a:ext cx="392420" cy="392420"/>
          </a:xfrm>
          <a:prstGeom prst="rect">
            <a:avLst/>
          </a:prstGeom>
          <a:noFill/>
          <a:ln/>
        </p:spPr>
        <p:txBody>
          <a:bodyPr wrap="square" lIns="0" tIns="0" rIns="0" bIns="0" rtlCol="0" anchor="t"/>
          <a:lstStyle/>
          <a:p>
            <a:pPr marL="0" indent="0" algn="ctr">
              <a:lnSpc>
                <a:spcPct val="226667"/>
              </a:lnSpc>
              <a:buNone/>
            </a:pPr>
            <a:r>
              <a:rPr lang="en-US" sz="1400" b="1" dirty="0">
                <a:solidFill>
                  <a:srgbClr val="FFFFFF"/>
                </a:solidFill>
                <a:latin typeface="Calibri" pitchFamily="34" charset="0"/>
                <a:ea typeface="Calibri" pitchFamily="34" charset="-122"/>
                <a:cs typeface="Calibri" pitchFamily="34" charset="-120"/>
              </a:rPr>
              <a:t>3
</a:t>
            </a:r>
            <a:endParaRPr lang="en-US" sz="1400" dirty="0"/>
          </a:p>
        </p:txBody>
      </p:sp>
      <p:sp>
        <p:nvSpPr>
          <p:cNvPr id="24" name="Shape 17"/>
          <p:cNvSpPr/>
          <p:nvPr/>
        </p:nvSpPr>
        <p:spPr>
          <a:xfrm>
            <a:off x="761981" y="4219624"/>
            <a:ext cx="392420" cy="392420"/>
          </a:xfrm>
          <a:prstGeom prst="ellipse">
            <a:avLst/>
          </a:prstGeom>
          <a:solidFill>
            <a:srgbClr val="4F46E5"/>
          </a:solidFill>
          <a:ln/>
        </p:spPr>
      </p:sp>
      <p:sp>
        <p:nvSpPr>
          <p:cNvPr id="25" name="Text 18"/>
          <p:cNvSpPr/>
          <p:nvPr/>
        </p:nvSpPr>
        <p:spPr>
          <a:xfrm>
            <a:off x="761981" y="4219624"/>
            <a:ext cx="392420" cy="392420"/>
          </a:xfrm>
          <a:prstGeom prst="rect">
            <a:avLst/>
          </a:prstGeom>
          <a:noFill/>
          <a:ln/>
        </p:spPr>
        <p:txBody>
          <a:bodyPr wrap="square" lIns="0" tIns="0" rIns="0" bIns="0" rtlCol="0" anchor="t"/>
          <a:lstStyle/>
          <a:p>
            <a:pPr marL="0" indent="0" algn="ctr">
              <a:lnSpc>
                <a:spcPct val="226667"/>
              </a:lnSpc>
              <a:buNone/>
            </a:pPr>
            <a:r>
              <a:rPr lang="en-US" sz="1400" b="1" dirty="0">
                <a:solidFill>
                  <a:srgbClr val="FFFFFF"/>
                </a:solidFill>
                <a:latin typeface="Calibri" pitchFamily="34" charset="0"/>
                <a:ea typeface="Calibri" pitchFamily="34" charset="-122"/>
                <a:cs typeface="Calibri" pitchFamily="34" charset="-120"/>
              </a:rPr>
              <a:t>4
</a:t>
            </a:r>
            <a:endParaRPr lang="en-US" sz="1400" dirty="0"/>
          </a:p>
        </p:txBody>
      </p:sp>
      <p:sp>
        <p:nvSpPr>
          <p:cNvPr id="26" name="Shape 19"/>
          <p:cNvSpPr/>
          <p:nvPr/>
        </p:nvSpPr>
        <p:spPr>
          <a:xfrm>
            <a:off x="761981" y="5192898"/>
            <a:ext cx="392420" cy="392420"/>
          </a:xfrm>
          <a:prstGeom prst="ellipse">
            <a:avLst/>
          </a:prstGeom>
          <a:solidFill>
            <a:srgbClr val="4F46E5"/>
          </a:solidFill>
          <a:ln/>
        </p:spPr>
      </p:sp>
      <p:sp>
        <p:nvSpPr>
          <p:cNvPr id="27" name="Text 20"/>
          <p:cNvSpPr/>
          <p:nvPr/>
        </p:nvSpPr>
        <p:spPr>
          <a:xfrm>
            <a:off x="761981" y="5192898"/>
            <a:ext cx="392420" cy="392420"/>
          </a:xfrm>
          <a:prstGeom prst="rect">
            <a:avLst/>
          </a:prstGeom>
          <a:noFill/>
          <a:ln/>
        </p:spPr>
        <p:txBody>
          <a:bodyPr wrap="square" lIns="0" tIns="0" rIns="0" bIns="0" rtlCol="0" anchor="t"/>
          <a:lstStyle/>
          <a:p>
            <a:pPr marL="0" indent="0" algn="ctr">
              <a:lnSpc>
                <a:spcPct val="226667"/>
              </a:lnSpc>
              <a:buNone/>
            </a:pPr>
            <a:r>
              <a:rPr lang="en-US" sz="1400" b="1" dirty="0">
                <a:solidFill>
                  <a:srgbClr val="FFFFFF"/>
                </a:solidFill>
                <a:latin typeface="Calibri" pitchFamily="34" charset="0"/>
                <a:ea typeface="Calibri" pitchFamily="34" charset="-122"/>
                <a:cs typeface="Calibri" pitchFamily="34" charset="-120"/>
              </a:rPr>
              <a:t>5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74786"/>
            <a:ext cx="973114" cy="206845"/>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160592" y="1757319"/>
            <a:ext cx="5582621" cy="230180"/>
          </a:xfrm>
          <a:prstGeom prst="rect">
            <a:avLst/>
          </a:prstGeom>
          <a:noFill/>
          <a:ln/>
        </p:spPr>
        <p:txBody>
          <a:bodyPr wrap="square" lIns="1016" tIns="1016" rIns="1016" bIns="1016" rtlCol="0" anchor="t"/>
          <a:lstStyle/>
          <a:p>
            <a:pPr marL="0" indent="0">
              <a:lnSpc>
                <a:spcPct val="129443"/>
              </a:lnSpc>
              <a:buNone/>
            </a:pPr>
            <a:r>
              <a:rPr lang="en-US" sz="1300" b="1" dirty="0">
                <a:solidFill>
                  <a:srgbClr val="0F172A"/>
                </a:solidFill>
                <a:latin typeface="Segoe UI" pitchFamily="34" charset="0"/>
                <a:ea typeface="Segoe UI" pitchFamily="34" charset="-122"/>
                <a:cs typeface="Segoe UI" pitchFamily="34" charset="-120"/>
              </a:rPr>
              <a:t>Complex Spatial Analysis
</a:t>
            </a:r>
            <a:endParaRPr lang="en-US" sz="1300" dirty="0"/>
          </a:p>
        </p:txBody>
      </p:sp>
      <p:sp>
        <p:nvSpPr>
          <p:cNvPr id="9" name="Text 2"/>
          <p:cNvSpPr/>
          <p:nvPr/>
        </p:nvSpPr>
        <p:spPr>
          <a:xfrm>
            <a:off x="1160592" y="2033383"/>
            <a:ext cx="5582621" cy="467028"/>
          </a:xfrm>
          <a:prstGeom prst="rect">
            <a:avLst/>
          </a:prstGeom>
          <a:noFill/>
          <a:ln/>
        </p:spPr>
        <p:txBody>
          <a:bodyPr wrap="square" lIns="1016" tIns="1016" rIns="1016" bIns="1016" rtlCol="0" anchor="t"/>
          <a:lstStyle/>
          <a:p>
            <a:pPr marL="0" indent="0">
              <a:lnSpc>
                <a:spcPct val="141492"/>
              </a:lnSpc>
              <a:buNone/>
            </a:pPr>
            <a:r>
              <a:rPr lang="en-US" sz="1200" dirty="0">
                <a:solidFill>
                  <a:srgbClr val="64748B"/>
                </a:solidFill>
                <a:latin typeface="Segoe UI" pitchFamily="34" charset="0"/>
                <a:ea typeface="Segoe UI" pitchFamily="34" charset="-122"/>
                <a:cs typeface="Segoe UI" pitchFamily="34" charset="-120"/>
              </a:rPr>
              <a:t>SIS enables advanced techniques like overlay and buffering for detailed insights.
</a:t>
            </a:r>
            <a:endParaRPr lang="en-US" sz="1200" dirty="0"/>
          </a:p>
        </p:txBody>
      </p:sp>
      <p:sp>
        <p:nvSpPr>
          <p:cNvPr id="10" name="Text 3"/>
          <p:cNvSpPr/>
          <p:nvPr/>
        </p:nvSpPr>
        <p:spPr>
          <a:xfrm>
            <a:off x="1160592" y="2704713"/>
            <a:ext cx="5582621" cy="230185"/>
          </a:xfrm>
          <a:prstGeom prst="rect">
            <a:avLst/>
          </a:prstGeom>
          <a:noFill/>
          <a:ln/>
        </p:spPr>
        <p:txBody>
          <a:bodyPr wrap="square" lIns="1016" tIns="1016" rIns="1016" bIns="1016" rtlCol="0" anchor="t"/>
          <a:lstStyle/>
          <a:p>
            <a:pPr marL="0" indent="0">
              <a:lnSpc>
                <a:spcPct val="129443"/>
              </a:lnSpc>
              <a:buNone/>
            </a:pPr>
            <a:r>
              <a:rPr lang="en-US" sz="1300" b="1" dirty="0">
                <a:solidFill>
                  <a:srgbClr val="0F172A"/>
                </a:solidFill>
                <a:latin typeface="Segoe UI" pitchFamily="34" charset="0"/>
                <a:ea typeface="Segoe UI" pitchFamily="34" charset="-122"/>
                <a:cs typeface="Segoe UI" pitchFamily="34" charset="-120"/>
              </a:rPr>
              <a:t>Pattern Identification
</a:t>
            </a:r>
            <a:endParaRPr lang="en-US" sz="1300" dirty="0"/>
          </a:p>
        </p:txBody>
      </p:sp>
      <p:sp>
        <p:nvSpPr>
          <p:cNvPr id="11" name="Text 4"/>
          <p:cNvSpPr/>
          <p:nvPr/>
        </p:nvSpPr>
        <p:spPr>
          <a:xfrm>
            <a:off x="1160592" y="2980777"/>
            <a:ext cx="5582621" cy="467032"/>
          </a:xfrm>
          <a:prstGeom prst="rect">
            <a:avLst/>
          </a:prstGeom>
          <a:noFill/>
          <a:ln/>
        </p:spPr>
        <p:txBody>
          <a:bodyPr wrap="square" lIns="1016" tIns="1016" rIns="1016" bIns="1016" rtlCol="0" anchor="t"/>
          <a:lstStyle/>
          <a:p>
            <a:pPr marL="0" indent="0">
              <a:lnSpc>
                <a:spcPct val="141492"/>
              </a:lnSpc>
              <a:buNone/>
            </a:pPr>
            <a:r>
              <a:rPr lang="en-US" sz="1200" dirty="0">
                <a:solidFill>
                  <a:srgbClr val="64748B"/>
                </a:solidFill>
                <a:latin typeface="Segoe UI" pitchFamily="34" charset="0"/>
                <a:ea typeface="Segoe UI" pitchFamily="34" charset="-122"/>
                <a:cs typeface="Segoe UI" pitchFamily="34" charset="-120"/>
              </a:rPr>
              <a:t>It helps in recognizing spatial patterns and relationships in diverse datasets.
</a:t>
            </a:r>
            <a:endParaRPr lang="en-US" sz="1200" dirty="0"/>
          </a:p>
        </p:txBody>
      </p:sp>
      <p:sp>
        <p:nvSpPr>
          <p:cNvPr id="12" name="Text 5"/>
          <p:cNvSpPr/>
          <p:nvPr/>
        </p:nvSpPr>
        <p:spPr>
          <a:xfrm>
            <a:off x="1160592" y="3652114"/>
            <a:ext cx="5582621" cy="230180"/>
          </a:xfrm>
          <a:prstGeom prst="rect">
            <a:avLst/>
          </a:prstGeom>
          <a:noFill/>
          <a:ln/>
        </p:spPr>
        <p:txBody>
          <a:bodyPr wrap="square" lIns="1016" tIns="1016" rIns="1016" bIns="1016" rtlCol="0" anchor="t"/>
          <a:lstStyle/>
          <a:p>
            <a:pPr marL="0" indent="0">
              <a:lnSpc>
                <a:spcPct val="129443"/>
              </a:lnSpc>
              <a:buNone/>
            </a:pPr>
            <a:r>
              <a:rPr lang="en-US" sz="1300" b="1" dirty="0">
                <a:solidFill>
                  <a:srgbClr val="0F172A"/>
                </a:solidFill>
                <a:latin typeface="Segoe UI" pitchFamily="34" charset="0"/>
                <a:ea typeface="Segoe UI" pitchFamily="34" charset="-122"/>
                <a:cs typeface="Segoe UI" pitchFamily="34" charset="-120"/>
              </a:rPr>
              <a:t>Environmental Modeling
</a:t>
            </a:r>
            <a:endParaRPr lang="en-US" sz="1300" dirty="0"/>
          </a:p>
        </p:txBody>
      </p:sp>
      <p:sp>
        <p:nvSpPr>
          <p:cNvPr id="13" name="Text 6"/>
          <p:cNvSpPr/>
          <p:nvPr/>
        </p:nvSpPr>
        <p:spPr>
          <a:xfrm>
            <a:off x="1160592" y="3928172"/>
            <a:ext cx="5582621" cy="467032"/>
          </a:xfrm>
          <a:prstGeom prst="rect">
            <a:avLst/>
          </a:prstGeom>
          <a:noFill/>
          <a:ln/>
        </p:spPr>
        <p:txBody>
          <a:bodyPr wrap="square" lIns="1016" tIns="1016" rIns="1016" bIns="1016" rtlCol="0" anchor="t"/>
          <a:lstStyle/>
          <a:p>
            <a:pPr marL="0" indent="0">
              <a:lnSpc>
                <a:spcPct val="141492"/>
              </a:lnSpc>
              <a:buNone/>
            </a:pPr>
            <a:r>
              <a:rPr lang="en-US" sz="1200" dirty="0">
                <a:solidFill>
                  <a:srgbClr val="64748B"/>
                </a:solidFill>
                <a:latin typeface="Segoe UI" pitchFamily="34" charset="0"/>
                <a:ea typeface="Segoe UI" pitchFamily="34" charset="-122"/>
                <a:cs typeface="Segoe UI" pitchFamily="34" charset="-120"/>
              </a:rPr>
              <a:t>SIS is crucial for modeling environmental changes and impacts effectively.
</a:t>
            </a:r>
            <a:endParaRPr lang="en-US" sz="1200" dirty="0"/>
          </a:p>
        </p:txBody>
      </p:sp>
      <p:sp>
        <p:nvSpPr>
          <p:cNvPr id="14" name="Text 7"/>
          <p:cNvSpPr/>
          <p:nvPr/>
        </p:nvSpPr>
        <p:spPr>
          <a:xfrm>
            <a:off x="1160592" y="4599509"/>
            <a:ext cx="5582621" cy="230180"/>
          </a:xfrm>
          <a:prstGeom prst="rect">
            <a:avLst/>
          </a:prstGeom>
          <a:noFill/>
          <a:ln/>
        </p:spPr>
        <p:txBody>
          <a:bodyPr wrap="square" lIns="1016" tIns="1016" rIns="1016" bIns="1016" rtlCol="0" anchor="t"/>
          <a:lstStyle/>
          <a:p>
            <a:pPr marL="0" indent="0">
              <a:lnSpc>
                <a:spcPct val="129443"/>
              </a:lnSpc>
              <a:buNone/>
            </a:pPr>
            <a:r>
              <a:rPr lang="en-US" sz="1300" b="1" dirty="0">
                <a:solidFill>
                  <a:srgbClr val="0F172A"/>
                </a:solidFill>
                <a:latin typeface="Segoe UI" pitchFamily="34" charset="0"/>
                <a:ea typeface="Segoe UI" pitchFamily="34" charset="-122"/>
                <a:cs typeface="Segoe UI" pitchFamily="34" charset="-120"/>
              </a:rPr>
              <a:t>Urban Studies Support
</a:t>
            </a:r>
            <a:endParaRPr lang="en-US" sz="1300" dirty="0"/>
          </a:p>
        </p:txBody>
      </p:sp>
      <p:sp>
        <p:nvSpPr>
          <p:cNvPr id="15" name="Text 8"/>
          <p:cNvSpPr/>
          <p:nvPr/>
        </p:nvSpPr>
        <p:spPr>
          <a:xfrm>
            <a:off x="1160592" y="4875567"/>
            <a:ext cx="5582621" cy="467028"/>
          </a:xfrm>
          <a:prstGeom prst="rect">
            <a:avLst/>
          </a:prstGeom>
          <a:noFill/>
          <a:ln/>
        </p:spPr>
        <p:txBody>
          <a:bodyPr wrap="square" lIns="1016" tIns="1016" rIns="1016" bIns="1016" rtlCol="0" anchor="t"/>
          <a:lstStyle/>
          <a:p>
            <a:pPr marL="0" indent="0">
              <a:lnSpc>
                <a:spcPct val="141492"/>
              </a:lnSpc>
              <a:buNone/>
            </a:pPr>
            <a:r>
              <a:rPr lang="en-US" sz="1200" dirty="0">
                <a:solidFill>
                  <a:srgbClr val="64748B"/>
                </a:solidFill>
                <a:latin typeface="Segoe UI" pitchFamily="34" charset="0"/>
                <a:ea typeface="Segoe UI" pitchFamily="34" charset="-122"/>
                <a:cs typeface="Segoe UI" pitchFamily="34" charset="-120"/>
              </a:rPr>
              <a:t>Facilitates urban planning by analyzing spatial data for better decision-making.
</a:t>
            </a:r>
            <a:endParaRPr lang="en-US" sz="1200" dirty="0"/>
          </a:p>
        </p:txBody>
      </p:sp>
      <p:sp>
        <p:nvSpPr>
          <p:cNvPr id="16" name="Text 9"/>
          <p:cNvSpPr/>
          <p:nvPr/>
        </p:nvSpPr>
        <p:spPr>
          <a:xfrm>
            <a:off x="1160592" y="5546903"/>
            <a:ext cx="5582621" cy="230185"/>
          </a:xfrm>
          <a:prstGeom prst="rect">
            <a:avLst/>
          </a:prstGeom>
          <a:noFill/>
          <a:ln/>
        </p:spPr>
        <p:txBody>
          <a:bodyPr wrap="square" lIns="1016" tIns="1016" rIns="1016" bIns="1016" rtlCol="0" anchor="t"/>
          <a:lstStyle/>
          <a:p>
            <a:pPr marL="0" indent="0">
              <a:lnSpc>
                <a:spcPct val="129443"/>
              </a:lnSpc>
              <a:buNone/>
            </a:pPr>
            <a:r>
              <a:rPr lang="en-US" sz="1300" b="1" dirty="0">
                <a:solidFill>
                  <a:srgbClr val="0F172A"/>
                </a:solidFill>
                <a:latin typeface="Segoe UI" pitchFamily="34" charset="0"/>
                <a:ea typeface="Segoe UI" pitchFamily="34" charset="-122"/>
                <a:cs typeface="Segoe UI" pitchFamily="34" charset="-120"/>
              </a:rPr>
              <a:t>Predictive Analytics
</a:t>
            </a:r>
            <a:endParaRPr lang="en-US" sz="1300" dirty="0"/>
          </a:p>
        </p:txBody>
      </p:sp>
      <p:sp>
        <p:nvSpPr>
          <p:cNvPr id="17" name="Text 10"/>
          <p:cNvSpPr/>
          <p:nvPr/>
        </p:nvSpPr>
        <p:spPr>
          <a:xfrm>
            <a:off x="1160592" y="5822962"/>
            <a:ext cx="5582621" cy="467032"/>
          </a:xfrm>
          <a:prstGeom prst="rect">
            <a:avLst/>
          </a:prstGeom>
          <a:noFill/>
          <a:ln/>
        </p:spPr>
        <p:txBody>
          <a:bodyPr wrap="square" lIns="1016" tIns="1016" rIns="1016" bIns="1016" rtlCol="0" anchor="t"/>
          <a:lstStyle/>
          <a:p>
            <a:pPr marL="0" indent="0">
              <a:lnSpc>
                <a:spcPct val="141492"/>
              </a:lnSpc>
              <a:buNone/>
            </a:pPr>
            <a:r>
              <a:rPr lang="en-US" sz="1200" dirty="0">
                <a:solidFill>
                  <a:srgbClr val="64748B"/>
                </a:solidFill>
                <a:latin typeface="Segoe UI" pitchFamily="34" charset="0"/>
                <a:ea typeface="Segoe UI" pitchFamily="34" charset="-122"/>
                <a:cs typeface="Segoe UI" pitchFamily="34" charset="-120"/>
              </a:rPr>
              <a:t>Supports predictive analytics, enhancing planning accuracy and resource allocation.
</a:t>
            </a:r>
            <a:endParaRPr lang="en-US" sz="1200" dirty="0"/>
          </a:p>
        </p:txBody>
      </p:sp>
      <p:sp>
        <p:nvSpPr>
          <p:cNvPr id="18" name="Text 11"/>
          <p:cNvSpPr/>
          <p:nvPr/>
        </p:nvSpPr>
        <p:spPr>
          <a:xfrm>
            <a:off x="7358514" y="6597646"/>
            <a:ext cx="835322" cy="161126"/>
          </a:xfrm>
          <a:prstGeom prst="rect">
            <a:avLst/>
          </a:prstGeom>
          <a:noFill/>
          <a:ln/>
        </p:spPr>
        <p:txBody>
          <a:bodyPr wrap="square" lIns="1016" tIns="1016" rIns="1016" bIns="1016" rtlCol="0" anchor="t"/>
          <a:lstStyle/>
          <a:p>
            <a:pPr marL="0" indent="0">
              <a:lnSpc>
                <a:spcPct val="140949"/>
              </a:lnSpc>
              <a:buNone/>
            </a:pPr>
            <a:r>
              <a:rPr lang="en-US" sz="800" dirty="0">
                <a:solidFill>
                  <a:srgbClr val="FFFFFF"/>
                </a:solidFill>
                <a:latin typeface="Segoe UI" pitchFamily="34" charset="0"/>
                <a:ea typeface="Segoe UI" pitchFamily="34" charset="-122"/>
                <a:cs typeface="Segoe UI" pitchFamily="34" charset="-120"/>
              </a:rPr>
              <a:t>Photo by USGS
</a:t>
            </a:r>
            <a:endParaRPr lang="en-US" sz="800" dirty="0"/>
          </a:p>
        </p:txBody>
      </p:sp>
      <p:sp>
        <p:nvSpPr>
          <p:cNvPr id="19" name="Text 12"/>
          <p:cNvSpPr/>
          <p:nvPr/>
        </p:nvSpPr>
        <p:spPr>
          <a:xfrm>
            <a:off x="644350" y="557517"/>
            <a:ext cx="6109023" cy="718167"/>
          </a:xfrm>
          <a:prstGeom prst="rect">
            <a:avLst/>
          </a:prstGeom>
          <a:noFill/>
          <a:ln/>
        </p:spPr>
        <p:txBody>
          <a:bodyPr wrap="square" lIns="1016" tIns="1016" rIns="1016" bIns="1016" rtlCol="0" anchor="t"/>
          <a:lstStyle/>
          <a:p>
            <a:pPr marL="0" indent="0">
              <a:lnSpc>
                <a:spcPct val="117793"/>
              </a:lnSpc>
              <a:buNone/>
            </a:pPr>
            <a:r>
              <a:rPr lang="en-US" sz="2200" b="1" dirty="0">
                <a:solidFill>
                  <a:srgbClr val="0F172A"/>
                </a:solidFill>
                <a:latin typeface="Segoe UI" pitchFamily="34" charset="0"/>
                <a:ea typeface="Segoe UI" pitchFamily="34" charset="-122"/>
                <a:cs typeface="Segoe UI" pitchFamily="34" charset="-120"/>
              </a:rPr>
              <a:t>Functions of Spatial Information Systems
</a:t>
            </a:r>
            <a:endParaRPr lang="en-US" sz="2200" dirty="0"/>
          </a:p>
        </p:txBody>
      </p:sp>
      <p:sp>
        <p:nvSpPr>
          <p:cNvPr id="20" name="Shape 13"/>
          <p:cNvSpPr/>
          <p:nvPr/>
        </p:nvSpPr>
        <p:spPr>
          <a:xfrm>
            <a:off x="644350" y="1482690"/>
            <a:ext cx="598314" cy="57467"/>
          </a:xfrm>
          <a:prstGeom prst="ellipse">
            <a:avLst/>
          </a:prstGeom>
          <a:solidFill>
            <a:srgbClr val="4F46E5"/>
          </a:solidFill>
          <a:ln/>
        </p:spPr>
      </p:sp>
      <p:sp>
        <p:nvSpPr>
          <p:cNvPr id="21" name="Shape 14"/>
          <p:cNvSpPr/>
          <p:nvPr/>
        </p:nvSpPr>
        <p:spPr>
          <a:xfrm>
            <a:off x="644350" y="1759859"/>
            <a:ext cx="345114" cy="345115"/>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4834" y="1840343"/>
            <a:ext cx="183987" cy="183987"/>
          </a:xfrm>
          <a:prstGeom prst="rect">
            <a:avLst/>
          </a:prstGeom>
        </p:spPr>
      </p:pic>
      <p:sp>
        <p:nvSpPr>
          <p:cNvPr id="23" name="Shape 15"/>
          <p:cNvSpPr/>
          <p:nvPr/>
        </p:nvSpPr>
        <p:spPr>
          <a:xfrm>
            <a:off x="644350" y="2707259"/>
            <a:ext cx="345114" cy="345111"/>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4835" y="2787742"/>
            <a:ext cx="183985" cy="183985"/>
          </a:xfrm>
          <a:prstGeom prst="rect">
            <a:avLst/>
          </a:prstGeom>
        </p:spPr>
      </p:pic>
      <p:sp>
        <p:nvSpPr>
          <p:cNvPr id="25" name="Shape 16"/>
          <p:cNvSpPr/>
          <p:nvPr/>
        </p:nvSpPr>
        <p:spPr>
          <a:xfrm>
            <a:off x="644350" y="3654654"/>
            <a:ext cx="345114" cy="345115"/>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4835" y="3735136"/>
            <a:ext cx="183985" cy="183985"/>
          </a:xfrm>
          <a:prstGeom prst="rect">
            <a:avLst/>
          </a:prstGeom>
        </p:spPr>
      </p:pic>
      <p:sp>
        <p:nvSpPr>
          <p:cNvPr id="27" name="Shape 17"/>
          <p:cNvSpPr/>
          <p:nvPr/>
        </p:nvSpPr>
        <p:spPr>
          <a:xfrm>
            <a:off x="644350" y="4602049"/>
            <a:ext cx="345114" cy="345115"/>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24834" y="4682533"/>
            <a:ext cx="183987" cy="183987"/>
          </a:xfrm>
          <a:prstGeom prst="rect">
            <a:avLst/>
          </a:prstGeom>
        </p:spPr>
      </p:pic>
      <p:sp>
        <p:nvSpPr>
          <p:cNvPr id="29" name="Shape 18"/>
          <p:cNvSpPr/>
          <p:nvPr/>
        </p:nvSpPr>
        <p:spPr>
          <a:xfrm>
            <a:off x="644350" y="5549444"/>
            <a:ext cx="345114" cy="345111"/>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24835" y="5629932"/>
            <a:ext cx="183985" cy="183985"/>
          </a:xfrm>
          <a:prstGeom prst="rect">
            <a:avLst/>
          </a:prstGeom>
        </p:spPr>
      </p:pic>
      <p:sp>
        <p:nvSpPr>
          <p:cNvPr id="31" name="Shape 19"/>
          <p:cNvSpPr/>
          <p:nvPr/>
        </p:nvSpPr>
        <p:spPr>
          <a:xfrm>
            <a:off x="7144524" y="0"/>
            <a:ext cx="68895"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Applications of Spatial Information Systems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1053010" y="6553036"/>
            <a:ext cx="106248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4"/>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Diverse Visualization Methods
</a:t>
            </a:r>
            <a:endParaRPr lang="en-US" sz="1400" dirty="0"/>
          </a:p>
        </p:txBody>
      </p:sp>
      <p:sp>
        <p:nvSpPr>
          <p:cNvPr id="9" name="Text 2"/>
          <p:cNvSpPr/>
          <p:nvPr/>
        </p:nvSpPr>
        <p:spPr>
          <a:xfrm>
            <a:off x="599425" y="2680907"/>
            <a:ext cx="3552101"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SIS provides maps and 3D models for effective spatial data representation.
</a:t>
            </a:r>
            <a:endParaRPr lang="en-US" sz="1300" dirty="0"/>
          </a:p>
        </p:txBody>
      </p:sp>
      <p:sp>
        <p:nvSpPr>
          <p:cNvPr id="10" name="Text 3"/>
          <p:cNvSpPr/>
          <p:nvPr/>
        </p:nvSpPr>
        <p:spPr>
          <a:xfrm>
            <a:off x="4771270" y="2376114"/>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Enhanced Data Understanding
</a:t>
            </a:r>
            <a:endParaRPr lang="en-US" sz="1400" dirty="0"/>
          </a:p>
        </p:txBody>
      </p:sp>
      <p:sp>
        <p:nvSpPr>
          <p:cNvPr id="11" name="Text 4"/>
          <p:cNvSpPr/>
          <p:nvPr/>
        </p:nvSpPr>
        <p:spPr>
          <a:xfrm>
            <a:off x="4771270" y="2680907"/>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Effective visualizations significantly improve comprehension of complex spatial data.
</a:t>
            </a:r>
            <a:endParaRPr lang="en-US" sz="1300" dirty="0"/>
          </a:p>
        </p:txBody>
      </p:sp>
      <p:sp>
        <p:nvSpPr>
          <p:cNvPr id="12" name="Text 5"/>
          <p:cNvSpPr/>
          <p:nvPr/>
        </p:nvSpPr>
        <p:spPr>
          <a:xfrm>
            <a:off x="599425" y="428233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User Engagement with Maps
</a:t>
            </a:r>
            <a:endParaRPr lang="en-US" sz="1400" dirty="0"/>
          </a:p>
        </p:txBody>
      </p:sp>
      <p:sp>
        <p:nvSpPr>
          <p:cNvPr id="13" name="Text 6"/>
          <p:cNvSpPr/>
          <p:nvPr/>
        </p:nvSpPr>
        <p:spPr>
          <a:xfrm>
            <a:off x="599425" y="4587124"/>
            <a:ext cx="3552101"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Interactive maps foster user exploration and deeper engagement with the data.
</a:t>
            </a:r>
            <a:endParaRPr lang="en-US" sz="1300" dirty="0"/>
          </a:p>
        </p:txBody>
      </p:sp>
      <p:sp>
        <p:nvSpPr>
          <p:cNvPr id="14" name="Text 7"/>
          <p:cNvSpPr/>
          <p:nvPr/>
        </p:nvSpPr>
        <p:spPr>
          <a:xfrm>
            <a:off x="4771270" y="428233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Impactful Presentations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Visualization techniques enhance the delivery and impact of presentations significantly.
</a:t>
            </a:r>
            <a:endParaRPr lang="en-US" sz="1300" dirty="0"/>
          </a:p>
        </p:txBody>
      </p:sp>
      <p:sp>
        <p:nvSpPr>
          <p:cNvPr id="16" name="Text 9"/>
          <p:cNvSpPr/>
          <p:nvPr/>
        </p:nvSpPr>
        <p:spPr>
          <a:xfrm>
            <a:off x="11129208" y="6578437"/>
            <a:ext cx="910091"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Hans
</a:t>
            </a:r>
            <a:endParaRPr lang="en-US" sz="900" dirty="0"/>
          </a:p>
        </p:txBody>
      </p:sp>
      <p:sp>
        <p:nvSpPr>
          <p:cNvPr id="17" name="Text 10"/>
          <p:cNvSpPr/>
          <p:nvPr/>
        </p:nvSpPr>
        <p:spPr>
          <a:xfrm>
            <a:off x="380990" y="1324580"/>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Visualization Techniques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60"/>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60"/>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77"/>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77"/>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Workflow of Spatial Information Systems
</a:t>
            </a:r>
            <a:endParaRPr lang="en-US" sz="2900" dirty="0"/>
          </a:p>
        </p:txBody>
      </p:sp>
      <p:pic>
        <p:nvPicPr>
          <p:cNvPr id="3" name="Image 0" descr="preencoded.png"/>
          <p:cNvPicPr>
            <a:picLocks noChangeAspect="1"/>
          </p:cNvPicPr>
          <p:nvPr/>
        </p:nvPicPr>
        <p:blipFill>
          <a:blip r:embed="rId3"/>
          <a:srcRect/>
          <a:stretch/>
        </p:blipFill>
        <p:spPr>
          <a:xfrm>
            <a:off x="1295368" y="2186885"/>
            <a:ext cx="9600960" cy="37032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17539" y="6553036"/>
            <a:ext cx="1797958"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Data Privacy Concerns
</a:t>
            </a:r>
            <a:endParaRPr lang="en-US" sz="1400" dirty="0"/>
          </a:p>
        </p:txBody>
      </p:sp>
      <p:sp>
        <p:nvSpPr>
          <p:cNvPr id="9" name="Text 2"/>
          <p:cNvSpPr/>
          <p:nvPr/>
        </p:nvSpPr>
        <p:spPr>
          <a:xfrm>
            <a:off x="599425"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Data sharing is often limited due to strict privacy regulations and compliance issues.
</a:t>
            </a:r>
            <a:endParaRPr lang="en-US" sz="1300" dirty="0"/>
          </a:p>
        </p:txBody>
      </p:sp>
      <p:sp>
        <p:nvSpPr>
          <p:cNvPr id="10" name="Text 3"/>
          <p:cNvSpPr/>
          <p:nvPr/>
        </p:nvSpPr>
        <p:spPr>
          <a:xfrm>
            <a:off x="4771270"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Integration Issues
</a:t>
            </a:r>
            <a:endParaRPr lang="en-US" sz="1400" dirty="0"/>
          </a:p>
        </p:txBody>
      </p:sp>
      <p:sp>
        <p:nvSpPr>
          <p:cNvPr id="11" name="Text 4"/>
          <p:cNvSpPr/>
          <p:nvPr/>
        </p:nvSpPr>
        <p:spPr>
          <a:xfrm>
            <a:off x="4771270"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Combining diverse data types from various sources complicates analysis and system functionality.
</a:t>
            </a:r>
            <a:endParaRPr lang="en-US" sz="1300" dirty="0"/>
          </a:p>
        </p:txBody>
      </p:sp>
      <p:sp>
        <p:nvSpPr>
          <p:cNvPr id="12" name="Text 5"/>
          <p:cNvSpPr/>
          <p:nvPr/>
        </p:nvSpPr>
        <p:spPr>
          <a:xfrm>
            <a:off x="599425" y="4411230"/>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High Tool Costs
</a:t>
            </a:r>
            <a:endParaRPr lang="en-US" sz="1400" dirty="0"/>
          </a:p>
        </p:txBody>
      </p:sp>
      <p:sp>
        <p:nvSpPr>
          <p:cNvPr id="13" name="Text 6"/>
          <p:cNvSpPr/>
          <p:nvPr/>
        </p:nvSpPr>
        <p:spPr>
          <a:xfrm>
            <a:off x="599425" y="4716022"/>
            <a:ext cx="7723947"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Advanced SIS tools can incur significant costs, limiting access for smaller organizations.
</a:t>
            </a:r>
            <a:endParaRPr lang="en-US" sz="1300" dirty="0"/>
          </a:p>
        </p:txBody>
      </p:sp>
      <p:sp>
        <p:nvSpPr>
          <p:cNvPr id="14" name="Text 7"/>
          <p:cNvSpPr/>
          <p:nvPr/>
        </p:nvSpPr>
        <p:spPr>
          <a:xfrm>
            <a:off x="10393737" y="6578443"/>
            <a:ext cx="1645562"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Claudio Schwarz
</a:t>
            </a:r>
            <a:endParaRPr lang="en-US" sz="900" dirty="0"/>
          </a:p>
        </p:txBody>
      </p:sp>
      <p:sp>
        <p:nvSpPr>
          <p:cNvPr id="15" name="Text 8"/>
          <p:cNvSpPr/>
          <p:nvPr/>
        </p:nvSpPr>
        <p:spPr>
          <a:xfrm>
            <a:off x="380990" y="1453483"/>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Challenges in SIS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190057"/>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190057"/>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5"/>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5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4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is the primary function of a Spatial Information System (SIS)?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The primary function of an SIS is to capture, store, analyze, and manage spatial data to support decision-making and problem-solving in various fields.
</a:t>
            </a:r>
            <a:endParaRPr lang="en-US" sz="1100" dirty="0"/>
          </a:p>
        </p:txBody>
      </p:sp>
      <p:sp>
        <p:nvSpPr>
          <p:cNvPr id="10" name="Text 7"/>
          <p:cNvSpPr/>
          <p:nvPr/>
        </p:nvSpPr>
        <p:spPr>
          <a:xfrm>
            <a:off x="1395060" y="278963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is spatial data collected?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Spatial data is collected through various methods, including satellite imagery, GPS technology, surveys, and remote sensing techniques.
</a:t>
            </a:r>
            <a:endParaRPr lang="en-US" sz="1100" dirty="0"/>
          </a:p>
        </p:txBody>
      </p:sp>
      <p:sp>
        <p:nvSpPr>
          <p:cNvPr id="12" name="Text 9"/>
          <p:cNvSpPr/>
          <p:nvPr/>
        </p:nvSpPr>
        <p:spPr>
          <a:xfrm>
            <a:off x="1395060" y="3996435"/>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industries benefit from SIS?
</a:t>
            </a:r>
            <a:endParaRPr lang="en-US" sz="1300" dirty="0"/>
          </a:p>
        </p:txBody>
      </p:sp>
      <p:sp>
        <p:nvSpPr>
          <p:cNvPr id="13" name="Text 10"/>
          <p:cNvSpPr/>
          <p:nvPr/>
        </p:nvSpPr>
        <p:spPr>
          <a:xfrm>
            <a:off x="1395060" y="425883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Industries such as urban planning, environmental management, transportation, and agriculture benefit significantly from SIS by improving efficiency and accuracy in their operations.
</a:t>
            </a:r>
            <a:endParaRPr lang="en-US" sz="1100" dirty="0"/>
          </a:p>
        </p:txBody>
      </p:sp>
      <p:sp>
        <p:nvSpPr>
          <p:cNvPr id="14" name="Text 11"/>
          <p:cNvSpPr/>
          <p:nvPr/>
        </p:nvSpPr>
        <p:spPr>
          <a:xfrm>
            <a:off x="1395060" y="520322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are the future trends in SIS?
</a:t>
            </a:r>
            <a:endParaRPr lang="en-US" sz="1300" dirty="0"/>
          </a:p>
        </p:txBody>
      </p:sp>
      <p:sp>
        <p:nvSpPr>
          <p:cNvPr id="15" name="Text 12"/>
          <p:cNvSpPr/>
          <p:nvPr/>
        </p:nvSpPr>
        <p:spPr>
          <a:xfrm>
            <a:off x="1395060" y="546562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Future trends in SIS include the integration of artificial intelligence, real-time data processing, and enhanced user interfaces to improve accessibility and functionality.
</a:t>
            </a:r>
            <a:endParaRPr lang="en-US" sz="1100" dirty="0"/>
          </a:p>
        </p:txBody>
      </p:sp>
      <p:sp>
        <p:nvSpPr>
          <p:cNvPr id="16" name="Shape 13"/>
          <p:cNvSpPr/>
          <p:nvPr/>
        </p:nvSpPr>
        <p:spPr>
          <a:xfrm>
            <a:off x="947238" y="1598098"/>
            <a:ext cx="284473" cy="284476"/>
          </a:xfrm>
          <a:prstGeom prst="ellipse">
            <a:avLst/>
          </a:prstGeom>
          <a:solidFill>
            <a:srgbClr val="4F46E5"/>
          </a:solidFill>
          <a:ln/>
        </p:spPr>
      </p:sp>
      <p:sp>
        <p:nvSpPr>
          <p:cNvPr id="17" name="Text 14"/>
          <p:cNvSpPr/>
          <p:nvPr/>
        </p:nvSpPr>
        <p:spPr>
          <a:xfrm>
            <a:off x="947238" y="159809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53"/>
            <a:ext cx="284473" cy="284476"/>
          </a:xfrm>
          <a:prstGeom prst="ellipse">
            <a:avLst/>
          </a:prstGeom>
          <a:solidFill>
            <a:srgbClr val="4F46E5"/>
          </a:solidFill>
          <a:ln/>
        </p:spPr>
      </p:sp>
      <p:sp>
        <p:nvSpPr>
          <p:cNvPr id="23" name="Text 20"/>
          <p:cNvSpPr/>
          <p:nvPr/>
        </p:nvSpPr>
        <p:spPr>
          <a:xfrm>
            <a:off x="947238" y="521845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44889" y="1904952"/>
            <a:ext cx="5079873" cy="4907328"/>
          </a:xfrm>
          <a:prstGeom prst="rect">
            <a:avLst/>
          </a:prstGeom>
        </p:spPr>
      </p:pic>
      <p:sp>
        <p:nvSpPr>
          <p:cNvPr id="3" name="Shape 0"/>
          <p:cNvSpPr/>
          <p:nvPr/>
        </p:nvSpPr>
        <p:spPr>
          <a:xfrm>
            <a:off x="1346166" y="2280234"/>
            <a:ext cx="2963153" cy="2779963"/>
          </a:xfrm>
          <a:prstGeom prst="roundRect">
            <a:avLst>
              <a:gd name="adj" fmla="val 7309"/>
            </a:avLst>
          </a:prstGeom>
          <a:solidFill>
            <a:srgbClr val="4F46E5">
              <a:alpha val="5000"/>
            </a:srgbClr>
          </a:solidFill>
          <a:ln w="10160">
            <a:solidFill>
              <a:srgbClr val="4F46E5">
                <a:alpha val="15000"/>
              </a:srgbClr>
            </a:solidFill>
            <a:prstDash val="solid"/>
          </a:ln>
        </p:spPr>
      </p:sp>
      <p:sp>
        <p:nvSpPr>
          <p:cNvPr id="4" name="Shape 1"/>
          <p:cNvSpPr/>
          <p:nvPr/>
        </p:nvSpPr>
        <p:spPr>
          <a:xfrm>
            <a:off x="4614112" y="2280234"/>
            <a:ext cx="2963312" cy="2779963"/>
          </a:xfrm>
          <a:prstGeom prst="roundRect">
            <a:avLst>
              <a:gd name="adj" fmla="val 7309"/>
            </a:avLst>
          </a:prstGeom>
          <a:solidFill>
            <a:srgbClr val="8B5CF6">
              <a:alpha val="5000"/>
            </a:srgbClr>
          </a:solidFill>
          <a:ln w="10160">
            <a:solidFill>
              <a:srgbClr val="8B5CF6">
                <a:alpha val="15000"/>
              </a:srgbClr>
            </a:solidFill>
            <a:prstDash val="solid"/>
          </a:ln>
        </p:spPr>
      </p:sp>
      <p:sp>
        <p:nvSpPr>
          <p:cNvPr id="5" name="Shape 2"/>
          <p:cNvSpPr/>
          <p:nvPr/>
        </p:nvSpPr>
        <p:spPr>
          <a:xfrm>
            <a:off x="7882217" y="2280234"/>
            <a:ext cx="2963312" cy="2779963"/>
          </a:xfrm>
          <a:prstGeom prst="roundRect">
            <a:avLst>
              <a:gd name="adj" fmla="val 7309"/>
            </a:avLst>
          </a:prstGeom>
          <a:solidFill>
            <a:srgbClr val="4F46E5">
              <a:alpha val="5000"/>
            </a:srgbClr>
          </a:solidFill>
          <a:ln w="10160">
            <a:solidFill>
              <a:srgbClr val="4F46E5">
                <a:alpha val="15000"/>
              </a:srgbClr>
            </a:solidFill>
            <a:prstDash val="solid"/>
          </a:ln>
        </p:spPr>
      </p:sp>
      <p:pic>
        <p:nvPicPr>
          <p:cNvPr id="6" name="Image 1" descr="preencoded.png"/>
          <p:cNvPicPr>
            <a:picLocks noChangeAspect="1"/>
          </p:cNvPicPr>
          <p:nvPr/>
        </p:nvPicPr>
        <p:blipFill>
          <a:blip r:embed="rId4"/>
          <a:stretch>
            <a:fillRect/>
          </a:stretch>
        </p:blipFill>
        <p:spPr>
          <a:xfrm>
            <a:off x="10413740" y="5333867"/>
            <a:ext cx="1650959" cy="1396965"/>
          </a:xfrm>
          <a:prstGeom prst="rect">
            <a:avLst/>
          </a:prstGeom>
        </p:spPr>
      </p:pic>
      <p:pic>
        <p:nvPicPr>
          <p:cNvPr id="7" name="Image 2" descr="preencoded.png"/>
          <p:cNvPicPr>
            <a:picLocks noChangeAspect="1"/>
          </p:cNvPicPr>
          <p:nvPr/>
        </p:nvPicPr>
        <p:blipFill>
          <a:blip r:embed="rId5"/>
          <a:stretch>
            <a:fillRect/>
          </a:stretch>
        </p:blipFill>
        <p:spPr>
          <a:xfrm>
            <a:off x="0" y="1142971"/>
            <a:ext cx="63498" cy="3555911"/>
          </a:xfrm>
          <a:prstGeom prst="rect">
            <a:avLst/>
          </a:prstGeom>
        </p:spPr>
      </p:pic>
      <p:pic>
        <p:nvPicPr>
          <p:cNvPr id="8" name="Image 3" descr="preencoded.png"/>
          <p:cNvPicPr>
            <a:picLocks noChangeAspect="1"/>
          </p:cNvPicPr>
          <p:nvPr/>
        </p:nvPicPr>
        <p:blipFill>
          <a:blip r:embed="rId6"/>
          <a:stretch>
            <a:fillRect/>
          </a:stretch>
        </p:blipFill>
        <p:spPr>
          <a:xfrm>
            <a:off x="10540736" y="6286343"/>
            <a:ext cx="1142971" cy="406390"/>
          </a:xfrm>
          <a:prstGeom prst="rect">
            <a:avLst/>
          </a:prstGeom>
        </p:spPr>
      </p:pic>
      <p:pic>
        <p:nvPicPr>
          <p:cNvPr id="9"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0" name="Text 3"/>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Transformative Impact of Spatial Information Systems
</a:t>
            </a:r>
            <a:endParaRPr lang="en-US" sz="2900" dirty="0"/>
          </a:p>
        </p:txBody>
      </p:sp>
      <p:sp>
        <p:nvSpPr>
          <p:cNvPr id="11" name="Text 4"/>
          <p:cNvSpPr/>
          <p:nvPr/>
        </p:nvSpPr>
        <p:spPr>
          <a:xfrm>
            <a:off x="2101480" y="2518991"/>
            <a:ext cx="1452526"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80%
</a:t>
            </a:r>
            <a:endParaRPr lang="en-US" sz="4900" dirty="0"/>
          </a:p>
        </p:txBody>
      </p:sp>
      <p:sp>
        <p:nvSpPr>
          <p:cNvPr id="12" name="Text 5"/>
          <p:cNvSpPr/>
          <p:nvPr/>
        </p:nvSpPr>
        <p:spPr>
          <a:xfrm>
            <a:off x="1534122" y="3374944"/>
            <a:ext cx="2587243"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Data with Spatial Component
</a:t>
            </a:r>
            <a:endParaRPr lang="en-US" sz="1600" dirty="0"/>
          </a:p>
        </p:txBody>
      </p:sp>
      <p:sp>
        <p:nvSpPr>
          <p:cNvPr id="13" name="Text 6"/>
          <p:cNvSpPr/>
          <p:nvPr/>
        </p:nvSpPr>
        <p:spPr>
          <a:xfrm>
            <a:off x="1534122" y="4048024"/>
            <a:ext cx="2587243"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Over 80% of global data includes a spatial element, driving insights.
</a:t>
            </a:r>
            <a:endParaRPr lang="en-US" sz="1300" dirty="0"/>
          </a:p>
        </p:txBody>
      </p:sp>
      <p:sp>
        <p:nvSpPr>
          <p:cNvPr id="14" name="Text 7"/>
          <p:cNvSpPr/>
          <p:nvPr/>
        </p:nvSpPr>
        <p:spPr>
          <a:xfrm>
            <a:off x="5384507" y="2518991"/>
            <a:ext cx="1422365"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8B5CF6"/>
                </a:solidFill>
                <a:latin typeface="Segoe UI" pitchFamily="34" charset="0"/>
                <a:ea typeface="Segoe UI" pitchFamily="34" charset="-122"/>
                <a:cs typeface="Segoe UI" pitchFamily="34" charset="-120"/>
              </a:rPr>
              <a:t>30%
</a:t>
            </a:r>
            <a:endParaRPr lang="en-US" sz="4900" dirty="0"/>
          </a:p>
        </p:txBody>
      </p:sp>
      <p:sp>
        <p:nvSpPr>
          <p:cNvPr id="15" name="Text 8"/>
          <p:cNvSpPr/>
          <p:nvPr/>
        </p:nvSpPr>
        <p:spPr>
          <a:xfrm>
            <a:off x="4802067" y="3374944"/>
            <a:ext cx="2587402"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Improved Decision-Making Efficiency
</a:t>
            </a:r>
            <a:endParaRPr lang="en-US" sz="1600" dirty="0"/>
          </a:p>
        </p:txBody>
      </p:sp>
      <p:sp>
        <p:nvSpPr>
          <p:cNvPr id="16" name="Text 9"/>
          <p:cNvSpPr/>
          <p:nvPr/>
        </p:nvSpPr>
        <p:spPr>
          <a:xfrm>
            <a:off x="4802067" y="4048024"/>
            <a:ext cx="2587402"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Utilizing SIS can enhance decision-making processes by up to 30%.
</a:t>
            </a:r>
            <a:endParaRPr lang="en-US" sz="1300" dirty="0"/>
          </a:p>
        </p:txBody>
      </p:sp>
      <p:sp>
        <p:nvSpPr>
          <p:cNvPr id="17" name="Text 10"/>
          <p:cNvSpPr/>
          <p:nvPr/>
        </p:nvSpPr>
        <p:spPr>
          <a:xfrm>
            <a:off x="8351946" y="2518991"/>
            <a:ext cx="2023854"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$100B
</a:t>
            </a:r>
            <a:endParaRPr lang="en-US" sz="4900" dirty="0"/>
          </a:p>
        </p:txBody>
      </p:sp>
      <p:sp>
        <p:nvSpPr>
          <p:cNvPr id="18" name="Text 11"/>
          <p:cNvSpPr/>
          <p:nvPr/>
        </p:nvSpPr>
        <p:spPr>
          <a:xfrm>
            <a:off x="8070171" y="3374944"/>
            <a:ext cx="2587402"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Global SIS Market Value
</a:t>
            </a:r>
            <a:endParaRPr lang="en-US" sz="1600" dirty="0"/>
          </a:p>
        </p:txBody>
      </p:sp>
      <p:sp>
        <p:nvSpPr>
          <p:cNvPr id="19" name="Text 12"/>
          <p:cNvSpPr/>
          <p:nvPr/>
        </p:nvSpPr>
        <p:spPr>
          <a:xfrm>
            <a:off x="8070171" y="4048024"/>
            <a:ext cx="2587402"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Projected to reach $100 billion by 2025, showcasing rapid growth.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5261" y="2932351"/>
            <a:ext cx="8561174" cy="2516442"/>
          </a:xfrm>
          <a:prstGeom prst="roundRect">
            <a:avLst>
              <a:gd name="adj" fmla="val 8075"/>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11"/>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4791114" y="2043848"/>
            <a:ext cx="2609309" cy="394963"/>
          </a:xfrm>
          <a:prstGeom prst="rect">
            <a:avLst/>
          </a:prstGeom>
          <a:noFill/>
          <a:ln/>
        </p:spPr>
        <p:txBody>
          <a:bodyPr wrap="square" lIns="1016" tIns="1016" rIns="1016" bIns="1016" rtlCol="0" anchor="t"/>
          <a:lstStyle/>
          <a:p>
            <a:pPr marL="0" indent="0" algn="ctr">
              <a:lnSpc>
                <a:spcPct val="119627"/>
              </a:lnSpc>
              <a:buNone/>
            </a:pPr>
            <a:r>
              <a:rPr lang="en-US" sz="2300" b="1" dirty="0">
                <a:solidFill>
                  <a:srgbClr val="0F172A"/>
                </a:solidFill>
                <a:latin typeface="Segoe UI" pitchFamily="34" charset="0"/>
                <a:ea typeface="Segoe UI" pitchFamily="34" charset="-122"/>
                <a:cs typeface="Segoe UI" pitchFamily="34" charset="-120"/>
              </a:rPr>
              <a:t>Key Takeaways
</a:t>
            </a:r>
            <a:endParaRPr lang="en-US" sz="2300" dirty="0"/>
          </a:p>
        </p:txBody>
      </p:sp>
      <p:sp>
        <p:nvSpPr>
          <p:cNvPr id="13" name="Text 3"/>
          <p:cNvSpPr/>
          <p:nvPr/>
        </p:nvSpPr>
        <p:spPr>
          <a:xfrm>
            <a:off x="2239112" y="3239525"/>
            <a:ext cx="7764269" cy="1902095"/>
          </a:xfrm>
          <a:prstGeom prst="rect">
            <a:avLst/>
          </a:prstGeom>
          <a:noFill/>
          <a:ln/>
        </p:spPr>
        <p:txBody>
          <a:bodyPr wrap="square" lIns="1016" tIns="1016" rIns="1016" bIns="1016" rtlCol="0" anchor="t"/>
          <a:lstStyle/>
          <a:p>
            <a:pPr marL="0" indent="0" algn="l">
              <a:lnSpc>
                <a:spcPct val="166459"/>
              </a:lnSpc>
              <a:buNone/>
            </a:pPr>
            <a:r>
              <a:rPr lang="en-US" sz="1400" dirty="0">
                <a:solidFill>
                  <a:srgbClr val="64748B"/>
                </a:solidFill>
                <a:latin typeface="Segoe UI" pitchFamily="34" charset="0"/>
                <a:ea typeface="Segoe UI" pitchFamily="34" charset="-122"/>
                <a:cs typeface="Segoe UI" pitchFamily="34" charset="-120"/>
              </a:rPr>
              <a:t>This presentation highlighted the essential functions of Spatial Information Systems, including data management, analysis, and visualization. Key recommendations include investing in training and technology to enhance GIS capabilities. As we move forward, embracing innovative spatial solutions will be crucial for informed decision-making and sustainable development in geography and related fields.
</a:t>
            </a:r>
            <a:endParaRPr lang="en-US" sz="1400" dirty="0"/>
          </a:p>
        </p:txBody>
      </p:sp>
      <p:sp>
        <p:nvSpPr>
          <p:cNvPr id="14" name="Shape 4"/>
          <p:cNvSpPr/>
          <p:nvPr/>
        </p:nvSpPr>
        <p:spPr>
          <a:xfrm>
            <a:off x="5788674" y="2658195"/>
            <a:ext cx="614347" cy="54767"/>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4</TotalTime>
  <Words>941</Words>
  <Application>Microsoft Office PowerPoint</Application>
  <PresentationFormat>Widescreen</PresentationFormat>
  <Paragraphs>109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2026-09-07T10:20:35Z</dcterms:created>
  <dcterms:modified xsi:type="dcterms:W3CDTF">2026-09-07T10:36:51Z</dcterms:modified>
</cp:coreProperties>
</file>