
<file path=[Content_Types].xml><?xml version="1.0" encoding="utf-8"?>
<Types xmlns="http://schemas.openxmlformats.org/package/2006/content-types">
  <Default Extension="xml" ContentType="application/vnd.openxmlformats-officedocument.extended-properties+xml"/>
  <Default Extension="png" ContentType="image/png"/>
  <Default Extension="svg" ContentType="image/svg+xml"/>
  <Default Extension="jpeg" ContentType="image/jpeg"/>
  <Default Extension="jpg" ContentType="image/jpeg"/>
  <Default Extension="rels" ContentType="application/vnd.openxmlformats-package.relationships+xml"/>
  <Override PartName="/docProps/core.xml" ContentType="application/vnd.openxmlformats-package.core-properties+xml"/>
  <Override PartName="/ppt/presentation.xml" ContentType="application/vnd.openxmlformats-officedocument.presentationml.presentation.main+xml"/>
  <Override PartName="/ppt/slides/slide7.xml" ContentType="application/vnd.openxmlformats-officedocument.presentationml.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18.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2.xml" ContentType="application/vnd.openxmlformats-officedocument.presentationml.slide+xml"/>
  <Override PartName="/ppt/notesSlides/notesSlide2.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viewProps.xml" ContentType="application/vnd.openxmlformats-officedocument.presentationml.viewProps+xml"/>
  <Override PartName="/ppt/slides/slide9.xml" ContentType="application/vnd.openxmlformats-officedocument.presentationml.slide+xml"/>
  <Override PartName="/ppt/notesSlides/notesSlide9.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presProps.xml" ContentType="application/vnd.openxmlformats-officedocument.presentationml.presProps+xml"/>
</Types>
</file>

<file path=_rels/.rels>&#65279;<?xml version="1.0" encoding="utf-8"?><Relationships xmlns="http://schemas.openxmlformats.org/package/2006/relationships"><Relationship Type="http://schemas.openxmlformats.org/officeDocument/2006/relationships/extended-properties" Target="/docProps/app.xml" Id="rId3" /><Relationship Type="http://schemas.openxmlformats.org/package/2006/relationships/metadata/core-properties" Target="/docProps/core.xml" Id="rId2" /><Relationship Type="http://schemas.openxmlformats.org/officeDocument/2006/relationships/officeDocument" Target="/ppt/presentation.xml" Id="rId1"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12192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9" d="100"/>
          <a:sy n="79" d="100"/>
        </p:scale>
        <p:origin x="821" y="62"/>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ppt/slides/slide7.xml" Id="rId8" /><Relationship Type="http://schemas.openxmlformats.org/officeDocument/2006/relationships/notesMaster" Target="/ppt/notesMasters/notesMaster1.xml" Id="rId13" /><Relationship Type="http://schemas.openxmlformats.org/officeDocument/2006/relationships/slide" Target="/ppt/slides/slide2.xml" Id="rId3" /><Relationship Type="http://schemas.openxmlformats.org/officeDocument/2006/relationships/slide" Target="/ppt/slides/slide6.xml" Id="rId7" /><Relationship Type="http://schemas.openxmlformats.org/officeDocument/2006/relationships/slide" Target="/ppt/slides/slide11.xml" Id="rId12" /><Relationship Type="http://schemas.openxmlformats.org/officeDocument/2006/relationships/tableStyles" Target="/ppt/tableStyles.xml" Id="rId17" /><Relationship Type="http://schemas.openxmlformats.org/officeDocument/2006/relationships/slide" Target="/ppt/slides/slide1.xml" Id="rId2" /><Relationship Type="http://schemas.openxmlformats.org/officeDocument/2006/relationships/theme" Target="/ppt/theme/theme1.xml" Id="rId16" /><Relationship Type="http://schemas.openxmlformats.org/officeDocument/2006/relationships/slideMaster" Target="/ppt/slideMasters/slideMaster1.xml" Id="rId1" /><Relationship Type="http://schemas.openxmlformats.org/officeDocument/2006/relationships/slide" Target="/ppt/slides/slide5.xml" Id="rId6" /><Relationship Type="http://schemas.openxmlformats.org/officeDocument/2006/relationships/slide" Target="/ppt/slides/slide10.xml" Id="rId11" /><Relationship Type="http://schemas.openxmlformats.org/officeDocument/2006/relationships/slide" Target="/ppt/slides/slide4.xml" Id="rId5" /><Relationship Type="http://schemas.openxmlformats.org/officeDocument/2006/relationships/viewProps" Target="/ppt/viewProps.xml" Id="rId15" /><Relationship Type="http://schemas.openxmlformats.org/officeDocument/2006/relationships/slide" Target="/ppt/slides/slide9.xml" Id="rId10" /><Relationship Type="http://schemas.openxmlformats.org/officeDocument/2006/relationships/slide" Target="/ppt/slides/slide3.xml" Id="rId4" /><Relationship Type="http://schemas.openxmlformats.org/officeDocument/2006/relationships/slide" Target="/ppt/slides/slide8.xml" Id="rId9" /><Relationship Type="http://schemas.openxmlformats.org/officeDocument/2006/relationships/presProps" Target="/ppt/presProps.xml" Id="rId14" /></Relationships>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11756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Relationships xmlns="http://schemas.openxmlformats.org/package/2006/relationships"><Relationship Type="http://schemas.openxmlformats.org/officeDocument/2006/relationships/slide" Target="/ppt/slides/slide1.xml" Id="rId2" /><Relationship Type="http://schemas.openxmlformats.org/officeDocument/2006/relationships/notesMaster" Target="/ppt/notesMasters/notesMaster1.xml" Id="rId1" /></Relationships>
</file>

<file path=ppt/notesSlides/_rels/notesSlide2.xml.rels>&#65279;<?xml version="1.0" encoding="utf-8"?><Relationships xmlns="http://schemas.openxmlformats.org/package/2006/relationships"><Relationship Type="http://schemas.openxmlformats.org/officeDocument/2006/relationships/slide" Target="/ppt/slides/slide2.xml" Id="rId2" /><Relationship Type="http://schemas.openxmlformats.org/officeDocument/2006/relationships/notesMaster" Target="/ppt/notesMasters/notesMaster1.xml" Id="rI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Id2" /><Relationship Type="http://schemas.openxmlformats.org/officeDocument/2006/relationships/notesMaster" Target="/ppt/notesMasters/notesMaster1.xml" Id="rId1" /></Relationships>
</file>

<file path=ppt/notesSlides/_rels/notesSlide4.xml.rels>&#65279;<?xml version="1.0" encoding="utf-8"?><Relationships xmlns="http://schemas.openxmlformats.org/package/2006/relationships"><Relationship Type="http://schemas.openxmlformats.org/officeDocument/2006/relationships/slide" Target="/ppt/slides/slide4.xml" Id="rId2" /><Relationship Type="http://schemas.openxmlformats.org/officeDocument/2006/relationships/notesMaster" Target="/ppt/notesMasters/notesMaster1.xml" Id="rId1" /></Relationships>
</file>

<file path=ppt/notesSlides/_rels/notesSlide5.xml.rels>&#65279;<?xml version="1.0" encoding="utf-8"?><Relationships xmlns="http://schemas.openxmlformats.org/package/2006/relationships"><Relationship Type="http://schemas.openxmlformats.org/officeDocument/2006/relationships/slide" Target="/ppt/slides/slide5.xml" Id="rId2" /><Relationship Type="http://schemas.openxmlformats.org/officeDocument/2006/relationships/notesMaster" Target="/ppt/notesMasters/notesMaster1.xml" Id="rId1" /></Relationships>
</file>

<file path=ppt/notesSlides/_rels/notesSlide6.xml.rels>&#65279;<?xml version="1.0" encoding="utf-8"?><Relationships xmlns="http://schemas.openxmlformats.org/package/2006/relationships"><Relationship Type="http://schemas.openxmlformats.org/officeDocument/2006/relationships/slide" Target="/ppt/slides/slide6.xml" Id="rId2" /><Relationship Type="http://schemas.openxmlformats.org/officeDocument/2006/relationships/notesMaster" Target="/ppt/notesMasters/notesMaster1.xml" Id="rI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Id2" /><Relationship Type="http://schemas.openxmlformats.org/officeDocument/2006/relationships/notesMaster" Target="/ppt/notesMasters/notesMaster1.xml" Id="rId1" /></Relationships>
</file>

<file path=ppt/notesSlides/_rels/notesSlide8.xml.rels>&#65279;<?xml version="1.0" encoding="utf-8"?><Relationships xmlns="http://schemas.openxmlformats.org/package/2006/relationships"><Relationship Type="http://schemas.openxmlformats.org/officeDocument/2006/relationships/slide" Target="/ppt/slides/slide8.xml" Id="rId2" /><Relationship Type="http://schemas.openxmlformats.org/officeDocument/2006/relationships/notesMaster" Target="/ppt/notesMasters/notesMaster1.xml" Id="rId1" /></Relationships>
</file>

<file path=ppt/notesSlides/_rels/notesSlide9.xml.rels>&#65279;<?xml version="1.0" encoding="utf-8"?><Relationships xmlns="http://schemas.openxmlformats.org/package/2006/relationships"><Relationship Type="http://schemas.openxmlformats.org/officeDocument/2006/relationships/slide" Target="/ppt/slides/slide9.xml" Id="rId2" /><Relationship Type="http://schemas.openxmlformats.org/officeDocument/2006/relationships/notesMaster" Target="/ppt/notesMasters/notesMaster1.xml" Id="rI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Id2" /><Relationship Type="http://schemas.openxmlformats.org/officeDocument/2006/relationships/notesMaster" Target="/ppt/notesMasters/notesMaster1.xml" Id="rId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Id2" /><Relationship Type="http://schemas.openxmlformats.org/officeDocument/2006/relationships/notesMaster" Target="/ppt/notesMasters/notesMaster1.xml" Id="rId1"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8.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0346820"/>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8.xml" Id="rId18" /><Relationship Type="http://schemas.openxmlformats.org/officeDocument/2006/relationships/image" Target="/ppt/media/image3.jpg" Id="rId20" /><Relationship Type="http://schemas.openxmlformats.org/officeDocument/2006/relationships/theme" Target="/ppt/theme/theme1.xml" Id="rId19" /></Relationships>
</file>

<file path=ppt/slideMasters/slideMaster1.xml><?xml version="1.0" encoding="utf-8"?>
<p:sldMaster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C35BB1C6-BF8F-4481-8AB2-603A1C8A906A}" type="datetimeFigureOut">
              <a:rPr lang="en-US" dirty="0"/>
              <a:t>9/4/2026</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1612053870"/>
      </p:ext>
    </p:extLst>
  </p:cSld>
  <p:clrMap bg1="lt1" tx1="dk1" bg2="lt2" tx2="dk2" accent1="accent1" accent2="accent2" accent3="accent3" accent4="accent4" accent5="accent5" accent6="accent6" hlink="hlink" folHlink="folHlink"/>
  <p:sldLayoutIdLst>
    <p:sldLayoutId id="2147483668" r:id="rId18"/>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image" Target="/ppt/media/image4.png" Id="rId3" /><Relationship Type="http://schemas.openxmlformats.org/officeDocument/2006/relationships/notesSlide" Target="/ppt/notesSlides/notesSlide1.xml" Id="rId2" /><Relationship Type="http://schemas.openxmlformats.org/officeDocument/2006/relationships/slideLayout" Target="/ppt/slideLayouts/slideLayout18.xml" Id="rId1" /></Relationships>
</file>

<file path=ppt/slides/_rels/slide2.xml.rels>&#65279;<?xml version="1.0" encoding="utf-8"?><Relationships xmlns="http://schemas.openxmlformats.org/package/2006/relationships"><Relationship Type="http://schemas.openxmlformats.org/officeDocument/2006/relationships/image" Target="/ppt/media/image10.svg" Id="rId8" /><Relationship Type="http://schemas.openxmlformats.org/officeDocument/2006/relationships/image" Target="/ppt/media/image5.png" Id="rId3" /><Relationship Type="http://schemas.openxmlformats.org/officeDocument/2006/relationships/image" Target="/ppt/media/image9.png" Id="rId7" /><Relationship Type="http://schemas.openxmlformats.org/officeDocument/2006/relationships/image" Target="/ppt/media/image4.png" Id="rId12" /><Relationship Type="http://schemas.openxmlformats.org/officeDocument/2006/relationships/notesSlide" Target="/ppt/notesSlides/notesSlide2.xml" Id="rId2" /><Relationship Type="http://schemas.openxmlformats.org/officeDocument/2006/relationships/slideLayout" Target="/ppt/slideLayouts/slideLayout18.xml" Id="rId1" /><Relationship Type="http://schemas.openxmlformats.org/officeDocument/2006/relationships/image" Target="/ppt/media/image8.svg" Id="rId6" /><Relationship Type="http://schemas.openxmlformats.org/officeDocument/2006/relationships/image" Target="/ppt/media/image13.png" Id="rId11" /><Relationship Type="http://schemas.openxmlformats.org/officeDocument/2006/relationships/image" Target="/ppt/media/image7.png" Id="rId5" /><Relationship Type="http://schemas.openxmlformats.org/officeDocument/2006/relationships/image" Target="/ppt/media/image12.jpeg" Id="rId10" /><Relationship Type="http://schemas.openxmlformats.org/officeDocument/2006/relationships/image" Target="/ppt/media/image6.png" Id="rId4" /><Relationship Type="http://schemas.openxmlformats.org/officeDocument/2006/relationships/image" Target="/ppt/media/image11.png" Id="rId9" /></Relationships>
</file>

<file path=ppt/slides/_rels/slide3.xml.rels>&#65279;<?xml version="1.0" encoding="utf-8"?><Relationships xmlns="http://schemas.openxmlformats.org/package/2006/relationships"><Relationship Type="http://schemas.openxmlformats.org/officeDocument/2006/relationships/image" Target="/ppt/media/image19.png" Id="rId8" /><Relationship Type="http://schemas.openxmlformats.org/officeDocument/2006/relationships/image" Target="/ppt/media/image24.svg" Id="rId13" /><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image" Target="/ppt/media/image23.png" Id="rId12" /><Relationship Type="http://schemas.openxmlformats.org/officeDocument/2006/relationships/notesSlide" Target="/ppt/notesSlides/notesSlide3.xml" Id="rId2" /><Relationship Type="http://schemas.openxmlformats.org/officeDocument/2006/relationships/image" Target="/ppt/media/image27.jpeg" Id="rId16" /><Relationship Type="http://schemas.openxmlformats.org/officeDocument/2006/relationships/slideLayout" Target="/ppt/slideLayouts/slideLayout18.xml" Id="rId1" /><Relationship Type="http://schemas.openxmlformats.org/officeDocument/2006/relationships/image" Target="/ppt/media/image17.png" Id="rId6" /><Relationship Type="http://schemas.openxmlformats.org/officeDocument/2006/relationships/image" Target="/ppt/media/image22.svg" Id="rId11" /><Relationship Type="http://schemas.openxmlformats.org/officeDocument/2006/relationships/image" Target="/ppt/media/image16.png" Id="rId5" /><Relationship Type="http://schemas.openxmlformats.org/officeDocument/2006/relationships/image" Target="/ppt/media/image26.svg" Id="rId15" /><Relationship Type="http://schemas.openxmlformats.org/officeDocument/2006/relationships/image" Target="/ppt/media/image21.png" Id="rId10" /><Relationship Type="http://schemas.openxmlformats.org/officeDocument/2006/relationships/image" Target="/ppt/media/image15.png" Id="rId4" /><Relationship Type="http://schemas.openxmlformats.org/officeDocument/2006/relationships/image" Target="/ppt/media/image20.svg" Id="rId9" /><Relationship Type="http://schemas.openxmlformats.org/officeDocument/2006/relationships/image" Target="/ppt/media/image25.png" Id="rId14" /></Relationships>
</file>

<file path=ppt/slides/_rels/slide4.xml.rels>&#65279;<?xml version="1.0" encoding="utf-8"?><Relationships xmlns="http://schemas.openxmlformats.org/package/2006/relationships"><Relationship Type="http://schemas.openxmlformats.org/officeDocument/2006/relationships/image" Target="/ppt/media/image28.png" Id="rId8" /><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notesSlide" Target="/ppt/notesSlides/notesSlide4.xml" Id="rId2" /><Relationship Type="http://schemas.openxmlformats.org/officeDocument/2006/relationships/slideLayout" Target="/ppt/slideLayouts/slideLayout18.xml" Id="rId1" /><Relationship Type="http://schemas.openxmlformats.org/officeDocument/2006/relationships/image" Target="/ppt/media/image17.png" Id="rId6" /><Relationship Type="http://schemas.openxmlformats.org/officeDocument/2006/relationships/image" Target="/ppt/media/image16.png" Id="rId5" /><Relationship Type="http://schemas.openxmlformats.org/officeDocument/2006/relationships/image" Target="/ppt/media/image15.png" Id="rId4" /><Relationship Type="http://schemas.openxmlformats.org/officeDocument/2006/relationships/image" Target="/ppt/media/image29.svg" Id="rId9" /></Relationships>
</file>

<file path=ppt/slides/_rels/slide5.xml.rels>&#65279;<?xml version="1.0" encoding="utf-8"?><Relationships xmlns="http://schemas.openxmlformats.org/package/2006/relationships"><Relationship Type="http://schemas.openxmlformats.org/officeDocument/2006/relationships/image" Target="/ppt/media/image30.png" Id="rId3" /><Relationship Type="http://schemas.openxmlformats.org/officeDocument/2006/relationships/image" Target="/ppt/media/image18.png" Id="rId7" /><Relationship Type="http://schemas.openxmlformats.org/officeDocument/2006/relationships/notesSlide" Target="/ppt/notesSlides/notesSlide5.xml" Id="rId2" /><Relationship Type="http://schemas.openxmlformats.org/officeDocument/2006/relationships/slideLayout" Target="/ppt/slideLayouts/slideLayout18.xml" Id="rId1" /><Relationship Type="http://schemas.openxmlformats.org/officeDocument/2006/relationships/image" Target="/ppt/media/image32.png" Id="rId6" /><Relationship Type="http://schemas.openxmlformats.org/officeDocument/2006/relationships/image" Target="/ppt/media/image16.png" Id="rId5" /><Relationship Type="http://schemas.openxmlformats.org/officeDocument/2006/relationships/image" Target="/ppt/media/image31.png" Id="rId4" /></Relationships>
</file>

<file path=ppt/slides/_rels/slide6.xml.rels>&#65279;<?xml version="1.0" encoding="utf-8"?><Relationships xmlns="http://schemas.openxmlformats.org/package/2006/relationships"><Relationship Type="http://schemas.openxmlformats.org/officeDocument/2006/relationships/image" Target="/ppt/media/image33.png" Id="rId8" /><Relationship Type="http://schemas.openxmlformats.org/officeDocument/2006/relationships/image" Target="/ppt/media/image38.svg" Id="rId13" /><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image" Target="/ppt/media/image37.png" Id="rId12" /><Relationship Type="http://schemas.openxmlformats.org/officeDocument/2006/relationships/notesSlide" Target="/ppt/notesSlides/notesSlide6.xml" Id="rId2" /><Relationship Type="http://schemas.openxmlformats.org/officeDocument/2006/relationships/image" Target="/ppt/media/image12.jpeg" Id="rId16" /><Relationship Type="http://schemas.openxmlformats.org/officeDocument/2006/relationships/slideLayout" Target="/ppt/slideLayouts/slideLayout18.xml" Id="rId1" /><Relationship Type="http://schemas.openxmlformats.org/officeDocument/2006/relationships/image" Target="/ppt/media/image17.png" Id="rId6" /><Relationship Type="http://schemas.openxmlformats.org/officeDocument/2006/relationships/image" Target="/ppt/media/image36.svg" Id="rId11" /><Relationship Type="http://schemas.openxmlformats.org/officeDocument/2006/relationships/image" Target="/ppt/media/image16.png" Id="rId5" /><Relationship Type="http://schemas.openxmlformats.org/officeDocument/2006/relationships/image" Target="/ppt/media/image40.svg" Id="rId15" /><Relationship Type="http://schemas.openxmlformats.org/officeDocument/2006/relationships/image" Target="/ppt/media/image35.png" Id="rId10" /><Relationship Type="http://schemas.openxmlformats.org/officeDocument/2006/relationships/image" Target="/ppt/media/image15.png" Id="rId4" /><Relationship Type="http://schemas.openxmlformats.org/officeDocument/2006/relationships/image" Target="/ppt/media/image34.svg" Id="rId9" /><Relationship Type="http://schemas.openxmlformats.org/officeDocument/2006/relationships/image" Target="/ppt/media/image39.png" Id="rId14" /></Relationships>
</file>

<file path=ppt/slides/_rels/slide7.xml.rels>&#65279;<?xml version="1.0" encoding="utf-8"?><Relationships xmlns="http://schemas.openxmlformats.org/package/2006/relationships"><Relationship Type="http://schemas.openxmlformats.org/officeDocument/2006/relationships/image" Target="/ppt/media/image41.png" Id="rId8" /><Relationship Type="http://schemas.openxmlformats.org/officeDocument/2006/relationships/image" Target="/ppt/media/image46.svg" Id="rId13" /><Relationship Type="http://schemas.openxmlformats.org/officeDocument/2006/relationships/image" Target="/ppt/media/image51.jpeg" Id="rId18" /><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image" Target="/ppt/media/image45.png" Id="rId12" /><Relationship Type="http://schemas.openxmlformats.org/officeDocument/2006/relationships/image" Target="/ppt/media/image50.svg" Id="rId17" /><Relationship Type="http://schemas.openxmlformats.org/officeDocument/2006/relationships/notesSlide" Target="/ppt/notesSlides/notesSlide7.xml" Id="rId2" /><Relationship Type="http://schemas.openxmlformats.org/officeDocument/2006/relationships/image" Target="/ppt/media/image49.png" Id="rId16" /><Relationship Type="http://schemas.openxmlformats.org/officeDocument/2006/relationships/slideLayout" Target="/ppt/slideLayouts/slideLayout18.xml" Id="rId1" /><Relationship Type="http://schemas.openxmlformats.org/officeDocument/2006/relationships/image" Target="/ppt/media/image17.png" Id="rId6" /><Relationship Type="http://schemas.openxmlformats.org/officeDocument/2006/relationships/image" Target="/ppt/media/image44.svg" Id="rId11" /><Relationship Type="http://schemas.openxmlformats.org/officeDocument/2006/relationships/image" Target="/ppt/media/image16.png" Id="rId5" /><Relationship Type="http://schemas.openxmlformats.org/officeDocument/2006/relationships/image" Target="/ppt/media/image48.svg" Id="rId15" /><Relationship Type="http://schemas.openxmlformats.org/officeDocument/2006/relationships/image" Target="/ppt/media/image43.png" Id="rId10" /><Relationship Type="http://schemas.openxmlformats.org/officeDocument/2006/relationships/image" Target="/ppt/media/image15.png" Id="rId4" /><Relationship Type="http://schemas.openxmlformats.org/officeDocument/2006/relationships/image" Target="/ppt/media/image42.svg" Id="rId9" /><Relationship Type="http://schemas.openxmlformats.org/officeDocument/2006/relationships/image" Target="/ppt/media/image47.png" Id="rId14" /></Relationships>
</file>

<file path=ppt/slides/_rels/slide8.xml.rels>&#65279;<?xml version="1.0" encoding="utf-8"?><Relationships xmlns="http://schemas.openxmlformats.org/package/2006/relationships"><Relationship Type="http://schemas.openxmlformats.org/officeDocument/2006/relationships/image" Target="/ppt/media/image56.png" Id="rId8" /><Relationship Type="http://schemas.openxmlformats.org/officeDocument/2006/relationships/image" Target="/ppt/media/image61.svg" Id="rId13" /><Relationship Type="http://schemas.openxmlformats.org/officeDocument/2006/relationships/image" Target="/ppt/media/image52.png" Id="rId3" /><Relationship Type="http://schemas.openxmlformats.org/officeDocument/2006/relationships/image" Target="/ppt/media/image18.png" Id="rId7" /><Relationship Type="http://schemas.openxmlformats.org/officeDocument/2006/relationships/image" Target="/ppt/media/image60.png" Id="rId12" /><Relationship Type="http://schemas.openxmlformats.org/officeDocument/2006/relationships/image" Target="/ppt/media/image65.svg" Id="rId17" /><Relationship Type="http://schemas.openxmlformats.org/officeDocument/2006/relationships/notesSlide" Target="/ppt/notesSlides/notesSlide8.xml" Id="rId2" /><Relationship Type="http://schemas.openxmlformats.org/officeDocument/2006/relationships/image" Target="/ppt/media/image64.png" Id="rId16" /><Relationship Type="http://schemas.openxmlformats.org/officeDocument/2006/relationships/slideLayout" Target="/ppt/slideLayouts/slideLayout18.xml" Id="rId1" /><Relationship Type="http://schemas.openxmlformats.org/officeDocument/2006/relationships/image" Target="/ppt/media/image55.png" Id="rId6" /><Relationship Type="http://schemas.openxmlformats.org/officeDocument/2006/relationships/image" Target="/ppt/media/image59.svg" Id="rId11" /><Relationship Type="http://schemas.openxmlformats.org/officeDocument/2006/relationships/image" Target="/ppt/media/image54.png" Id="rId5" /><Relationship Type="http://schemas.openxmlformats.org/officeDocument/2006/relationships/image" Target="/ppt/media/image63.svg" Id="rId15" /><Relationship Type="http://schemas.openxmlformats.org/officeDocument/2006/relationships/image" Target="/ppt/media/image58.png" Id="rId10" /><Relationship Type="http://schemas.openxmlformats.org/officeDocument/2006/relationships/image" Target="/ppt/media/image53.png" Id="rId4" /><Relationship Type="http://schemas.openxmlformats.org/officeDocument/2006/relationships/image" Target="/ppt/media/image57.svg" Id="rId9" /><Relationship Type="http://schemas.openxmlformats.org/officeDocument/2006/relationships/image" Target="/ppt/media/image62.png" Id="rId14" /></Relationships>
</file>

<file path=ppt/slides/_rels/slide9.xml.rels>&#65279;<?xml version="1.0" encoding="utf-8"?><Relationships xmlns="http://schemas.openxmlformats.org/package/2006/relationships"><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notesSlide" Target="/ppt/notesSlides/notesSlide9.xml" Id="rId2" /><Relationship Type="http://schemas.openxmlformats.org/officeDocument/2006/relationships/slideLayout" Target="/ppt/slideLayouts/slideLayout18.xml" Id="rId1" /><Relationship Type="http://schemas.openxmlformats.org/officeDocument/2006/relationships/image" Target="/ppt/media/image17.png" Id="rId6" /><Relationship Type="http://schemas.openxmlformats.org/officeDocument/2006/relationships/image" Target="/ppt/media/image16.png" Id="rId5" /><Relationship Type="http://schemas.openxmlformats.org/officeDocument/2006/relationships/image" Target="/ppt/media/image15.png" Id="rId4" /></Relationships>
</file>

<file path=ppt/slides/_rels/slide10.xml.rels>&#65279;<?xml version="1.0" encoding="utf-8"?><Relationships xmlns="http://schemas.openxmlformats.org/package/2006/relationships"><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notesSlide" Target="/ppt/notesSlides/notesSlide10.xml" Id="rId2" /><Relationship Type="http://schemas.openxmlformats.org/officeDocument/2006/relationships/slideLayout" Target="/ppt/slideLayouts/slideLayout18.xml" Id="rId1" /><Relationship Type="http://schemas.openxmlformats.org/officeDocument/2006/relationships/image" Target="/ppt/media/image17.png" Id="rId6" /><Relationship Type="http://schemas.openxmlformats.org/officeDocument/2006/relationships/image" Target="/ppt/media/image16.png" Id="rId5" /><Relationship Type="http://schemas.openxmlformats.org/officeDocument/2006/relationships/image" Target="/ppt/media/image15.png" Id="rId4" /></Relationships>
</file>

<file path=ppt/slides/_rels/slide11.xml.rels>&#65279;<?xml version="1.0" encoding="utf-8"?><Relationships xmlns="http://schemas.openxmlformats.org/package/2006/relationships"><Relationship Type="http://schemas.openxmlformats.org/officeDocument/2006/relationships/image" Target="/ppt/media/image66.png" Id="rId3" /><Relationship Type="http://schemas.openxmlformats.org/officeDocument/2006/relationships/image" Target="/ppt/media/image4.png" Id="rId7" /><Relationship Type="http://schemas.openxmlformats.org/officeDocument/2006/relationships/notesSlide" Target="/ppt/notesSlides/notesSlide11.xml" Id="rId2" /><Relationship Type="http://schemas.openxmlformats.org/officeDocument/2006/relationships/slideLayout" Target="/ppt/slideLayouts/slideLayout18.xml" Id="rId1" /><Relationship Type="http://schemas.openxmlformats.org/officeDocument/2006/relationships/image" Target="/ppt/media/image69.png" Id="rId6" /><Relationship Type="http://schemas.openxmlformats.org/officeDocument/2006/relationships/image" Target="/ppt/media/image68.png" Id="rId5" /><Relationship Type="http://schemas.openxmlformats.org/officeDocument/2006/relationships/image" Target="/ppt/media/image67.png" Id="rId4" /></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7" name="Text 0"/>
          <p:cNvSpPr/>
          <p:nvPr/>
        </p:nvSpPr>
        <p:spPr>
          <a:xfrm>
            <a:off x="1015975" y="1904952"/>
            <a:ext cx="9905752" cy="1523962"/>
          </a:xfrm>
          <a:prstGeom prst="rect">
            <a:avLst/>
          </a:prstGeom>
          <a:noFill/>
          <a:ln/>
        </p:spPr>
        <p:txBody>
          <a:bodyPr wrap="square" lIns="1016" tIns="1016" rIns="1016" bIns="1016" rtlCol="0" anchor="t"/>
          <a:lstStyle/>
          <a:p>
            <a:pPr marL="0" indent="0" algn="l">
              <a:lnSpc>
                <a:spcPct val="130000"/>
              </a:lnSpc>
              <a:buNone/>
            </a:pPr>
            <a:r>
              <a:rPr lang="en-US" sz="4100" b="1" dirty="0">
                <a:solidFill>
                  <a:srgbClr val="0F172A"/>
                </a:solidFill>
                <a:latin typeface="Segoe UI" pitchFamily="34" charset="0"/>
                <a:ea typeface="Segoe UI" pitchFamily="34" charset="-122"/>
                <a:cs typeface="Segoe UI" pitchFamily="34" charset="-120"/>
              </a:rPr>
              <a:t>Field Work and Research Methodology</a:t>
            </a:r>
          </a:p>
          <a:p>
            <a:pPr marL="0" indent="0" algn="l">
              <a:lnSpc>
                <a:spcPct val="130000"/>
              </a:lnSpc>
              <a:buNone/>
            </a:pPr>
            <a:r>
              <a:rPr lang="en-US" b="1" i="1" dirty="0">
                <a:solidFill>
                  <a:srgbClr val="0F172A"/>
                </a:solidFill>
                <a:latin typeface="Segoe UI" pitchFamily="34" charset="0"/>
                <a:ea typeface="Segoe UI" pitchFamily="34" charset="-122"/>
                <a:cs typeface="Segoe UI" pitchFamily="34" charset="-120"/>
              </a:rPr>
              <a:t>DR RANJITA ROY SARKAR , ASSISTANT PROFESSOR, DEPARTMENT OF GEOGRAPHY, KGTM</a:t>
            </a:r>
            <a:r>
              <a:rPr lang="en-US" sz="4100" dirty="0">
                <a:solidFill>
                  <a:srgbClr val="0F172A"/>
                </a:solidFill>
                <a:latin typeface="Segoe UI" pitchFamily="34" charset="0"/>
                <a:ea typeface="Segoe UI" pitchFamily="34" charset="-122"/>
                <a:cs typeface="Segoe UI" pitchFamily="34" charset="-120"/>
              </a:rPr>
              <a:t>
</a:t>
            </a:r>
            <a:endParaRPr lang="en-US" sz="4100" dirty="0"/>
          </a:p>
        </p:txBody>
      </p:sp>
      <p:pic>
        <p:nvPicPr>
          <p:cNvPr id="11" name="Image 5" descr="preencoded.png"/>
          <p:cNvPicPr>
            <a:picLocks noChangeAspect="1"/>
          </p:cNvPicPr>
          <p:nvPr/>
        </p:nvPicPr>
        <p:blipFill>
          <a:blip r:embed="rId3"/>
          <a:stretch>
            <a:fillRect/>
          </a:stretch>
        </p:blipFill>
        <p:spPr>
          <a:xfrm>
            <a:off x="0" y="0"/>
            <a:ext cx="12145975" cy="10159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000800" y="634984"/>
            <a:ext cx="3555911" cy="5587860"/>
          </a:xfrm>
          <a:prstGeom prst="rect">
            <a:avLst/>
          </a:prstGeom>
        </p:spPr>
      </p:pic>
      <p:pic>
        <p:nvPicPr>
          <p:cNvPr id="3" name="Image 1" descr="preencoded.png"/>
          <p:cNvPicPr>
            <a:picLocks noChangeAspect="1"/>
          </p:cNvPicPr>
          <p:nvPr/>
        </p:nvPicPr>
        <p:blipFill>
          <a:blip r:embed="rId4"/>
          <a:stretch>
            <a:fillRect/>
          </a:stretch>
        </p:blipFill>
        <p:spPr>
          <a:xfrm>
            <a:off x="4876678" y="190495"/>
            <a:ext cx="1904952" cy="1904952"/>
          </a:xfrm>
          <a:prstGeom prst="rect">
            <a:avLst/>
          </a:prstGeom>
        </p:spPr>
      </p:pic>
      <p:pic>
        <p:nvPicPr>
          <p:cNvPr id="4"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784905" y="5841854"/>
            <a:ext cx="761981" cy="761981"/>
          </a:xfrm>
          <a:prstGeom prst="rect">
            <a:avLst/>
          </a:prstGeom>
        </p:spPr>
      </p:pic>
      <p:pic>
        <p:nvPicPr>
          <p:cNvPr id="5"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667733" y="126997"/>
            <a:ext cx="1478242" cy="1523962"/>
          </a:xfrm>
          <a:prstGeom prst="rect">
            <a:avLst/>
          </a:prstGeom>
        </p:spPr>
      </p:pic>
      <p:pic>
        <p:nvPicPr>
          <p:cNvPr id="6" name="Image 4" descr="preencoded.png"/>
          <p:cNvPicPr>
            <a:picLocks noChangeAspect="1"/>
          </p:cNvPicPr>
          <p:nvPr/>
        </p:nvPicPr>
        <p:blipFill>
          <a:blip r:embed="rId9"/>
          <a:stretch>
            <a:fillRect/>
          </a:stretch>
        </p:blipFill>
        <p:spPr>
          <a:xfrm>
            <a:off x="0" y="6730832"/>
            <a:ext cx="5079873" cy="81448"/>
          </a:xfrm>
          <a:prstGeom prst="rect">
            <a:avLst/>
          </a:prstGeom>
        </p:spPr>
      </p:pic>
      <p:pic>
        <p:nvPicPr>
          <p:cNvPr id="7" name="Image 5" descr="preencoded.png"/>
          <p:cNvPicPr>
            <a:picLocks noChangeAspect="1"/>
          </p:cNvPicPr>
          <p:nvPr/>
        </p:nvPicPr>
        <p:blipFill>
          <a:blip r:embed="rId10"/>
          <a:srcRect/>
          <a:stretch/>
        </p:blipFill>
        <p:spPr>
          <a:xfrm>
            <a:off x="8127797" y="761981"/>
            <a:ext cx="3301917" cy="5333867"/>
          </a:xfrm>
          <a:prstGeom prst="rect">
            <a:avLst/>
          </a:prstGeom>
        </p:spPr>
      </p:pic>
      <p:pic>
        <p:nvPicPr>
          <p:cNvPr id="8" name="Image 6" descr="preencoded.png"/>
          <p:cNvPicPr>
            <a:picLocks noChangeAspect="1"/>
          </p:cNvPicPr>
          <p:nvPr/>
        </p:nvPicPr>
        <p:blipFill>
          <a:blip r:embed="rId11"/>
          <a:stretch>
            <a:fillRect/>
          </a:stretch>
        </p:blipFill>
        <p:spPr>
          <a:xfrm>
            <a:off x="292093" y="304792"/>
            <a:ext cx="812780" cy="812780"/>
          </a:xfrm>
          <a:prstGeom prst="rect">
            <a:avLst/>
          </a:prstGeom>
        </p:spPr>
      </p:pic>
      <p:pic>
        <p:nvPicPr>
          <p:cNvPr id="9" name="Image 7" descr="preencoded.png"/>
          <p:cNvPicPr>
            <a:picLocks noChangeAspect="1"/>
          </p:cNvPicPr>
          <p:nvPr/>
        </p:nvPicPr>
        <p:blipFill>
          <a:blip r:embed="rId12"/>
          <a:stretch>
            <a:fillRect/>
          </a:stretch>
        </p:blipFill>
        <p:spPr>
          <a:xfrm>
            <a:off x="0" y="0"/>
            <a:ext cx="12145975" cy="101597"/>
          </a:xfrm>
          <a:prstGeom prst="rect">
            <a:avLst/>
          </a:prstGeom>
        </p:spPr>
      </p:pic>
      <p:sp>
        <p:nvSpPr>
          <p:cNvPr id="10" name="Text 0"/>
          <p:cNvSpPr/>
          <p:nvPr/>
        </p:nvSpPr>
        <p:spPr>
          <a:xfrm>
            <a:off x="1015975" y="1803355"/>
            <a:ext cx="6502237" cy="1193770"/>
          </a:xfrm>
          <a:prstGeom prst="rect">
            <a:avLst/>
          </a:prstGeom>
          <a:noFill/>
          <a:ln/>
        </p:spPr>
        <p:txBody>
          <a:bodyPr wrap="square" lIns="1016" tIns="1016" rIns="1016" bIns="1016" rtlCol="0" anchor="t"/>
          <a:lstStyle/>
          <a:p>
            <a:pPr marL="0" indent="0" algn="l">
              <a:lnSpc>
                <a:spcPct val="120000"/>
              </a:lnSpc>
              <a:buNone/>
            </a:pPr>
            <a:r>
              <a:rPr lang="en-US" sz="3200" b="1" dirty="0">
                <a:solidFill>
                  <a:srgbClr val="0F172A"/>
                </a:solidFill>
                <a:latin typeface="Segoe UI" pitchFamily="34" charset="0"/>
                <a:ea typeface="Segoe UI" pitchFamily="34" charset="-122"/>
                <a:cs typeface="Segoe UI" pitchFamily="34" charset="-120"/>
              </a:rPr>
              <a:t>Field Work and Research Methodology
</a:t>
            </a:r>
            <a:endParaRPr lang="en-US" sz="3200" dirty="0"/>
          </a:p>
        </p:txBody>
      </p:sp>
      <p:sp>
        <p:nvSpPr>
          <p:cNvPr id="11" name="Text 1"/>
          <p:cNvSpPr/>
          <p:nvPr/>
        </p:nvSpPr>
        <p:spPr>
          <a:xfrm>
            <a:off x="1015975" y="3276518"/>
            <a:ext cx="6502237" cy="2692333"/>
          </a:xfrm>
          <a:prstGeom prst="rect">
            <a:avLst/>
          </a:prstGeom>
          <a:noFill/>
          <a:ln/>
        </p:spPr>
        <p:txBody>
          <a:bodyPr wrap="square" lIns="1016" tIns="1016" rIns="1016" bIns="1016" rtlCol="0" anchor="t"/>
          <a:lstStyle/>
          <a:p>
            <a:pPr marL="0" indent="0" algn="l">
              <a:lnSpc>
                <a:spcPct val="150000"/>
              </a:lnSpc>
              <a:buNone/>
            </a:pPr>
            <a:r>
              <a:rPr lang="en-US" sz="1300" dirty="0">
                <a:solidFill>
                  <a:srgbClr val="64748B"/>
                </a:solidFill>
                <a:latin typeface="Calibri" pitchFamily="34" charset="0"/>
                <a:ea typeface="Calibri" pitchFamily="34" charset="-122"/>
                <a:cs typeface="Calibri" pitchFamily="34" charset="-120"/>
              </a:rPr>
              <a:t>This presentation explores the critical aspects of research in geography, focusing on its components, objectives, types, and stages. Additionally, we will delve into the significance of fieldwork, examining its role, value, and ethical considerations in geographical studies. By understanding these elements, we can enhance our research methodologies and contribute to the field's advancement. Join us as we navigate through these essential topics, providing insights and practical examples to enrich our understanding.
</a:t>
            </a:r>
            <a:endParaRPr lang="en-US" sz="1300" dirty="0"/>
          </a:p>
        </p:txBody>
      </p:sp>
      <p:sp>
        <p:nvSpPr>
          <p:cNvPr id="12" name="Shape 2"/>
          <p:cNvSpPr/>
          <p:nvPr/>
        </p:nvSpPr>
        <p:spPr>
          <a:xfrm>
            <a:off x="1015975" y="1498563"/>
            <a:ext cx="711182" cy="63498"/>
          </a:xfrm>
          <a:prstGeom prst="rect">
            <a:avLst/>
          </a:prstGeom>
          <a:solidFill>
            <a:srgbClr val="4F46E5"/>
          </a:solidFill>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10360401" y="6553036"/>
            <a:ext cx="1755097"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599425" y="1733507"/>
            <a:ext cx="3552101" cy="253994"/>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Theory and Practice Integration
</a:t>
            </a:r>
            <a:endParaRPr lang="en-US" sz="1400" dirty="0"/>
          </a:p>
        </p:txBody>
      </p:sp>
      <p:sp>
        <p:nvSpPr>
          <p:cNvPr id="9" name="Text 2"/>
          <p:cNvSpPr/>
          <p:nvPr/>
        </p:nvSpPr>
        <p:spPr>
          <a:xfrm>
            <a:off x="599425" y="2038299"/>
            <a:ext cx="3552101" cy="1289017"/>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Research in geography merges theoretical frameworks with practical applications, enhancing our understanding of spatial dynamics and human-environment interactions.
</a:t>
            </a:r>
            <a:endParaRPr lang="en-US" sz="1300" dirty="0"/>
          </a:p>
        </p:txBody>
      </p:sp>
      <p:sp>
        <p:nvSpPr>
          <p:cNvPr id="10" name="Text 3"/>
          <p:cNvSpPr/>
          <p:nvPr/>
        </p:nvSpPr>
        <p:spPr>
          <a:xfrm>
            <a:off x="4771270" y="1733507"/>
            <a:ext cx="3552101" cy="253994"/>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Understanding Spatial Patterns
</a:t>
            </a:r>
            <a:endParaRPr lang="en-US" sz="1400" dirty="0"/>
          </a:p>
        </p:txBody>
      </p:sp>
      <p:sp>
        <p:nvSpPr>
          <p:cNvPr id="11" name="Text 4"/>
          <p:cNvSpPr/>
          <p:nvPr/>
        </p:nvSpPr>
        <p:spPr>
          <a:xfrm>
            <a:off x="4771270" y="2038299"/>
            <a:ext cx="3552101" cy="1289017"/>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The primary objective is to analyze spatial relationships, revealing patterns that inform urban planning, environmental management, and resource allocation.
</a:t>
            </a:r>
            <a:endParaRPr lang="en-US" sz="1300" dirty="0"/>
          </a:p>
        </p:txBody>
      </p:sp>
      <p:sp>
        <p:nvSpPr>
          <p:cNvPr id="12" name="Text 5"/>
          <p:cNvSpPr/>
          <p:nvPr/>
        </p:nvSpPr>
        <p:spPr>
          <a:xfrm>
            <a:off x="599425" y="4155337"/>
            <a:ext cx="3552101" cy="507987"/>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Qualitative and Quantitative Methods
</a:t>
            </a:r>
            <a:endParaRPr lang="en-US" sz="1400" dirty="0"/>
          </a:p>
        </p:txBody>
      </p:sp>
      <p:sp>
        <p:nvSpPr>
          <p:cNvPr id="13" name="Text 6"/>
          <p:cNvSpPr/>
          <p:nvPr/>
        </p:nvSpPr>
        <p:spPr>
          <a:xfrm>
            <a:off x="599425" y="4714122"/>
            <a:ext cx="3552101" cy="1289017"/>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Geographical research employs both qualitative and quantitative approaches, utilizing surveys, interviews, and statistical analysis to gather comprehensive data.
</a:t>
            </a:r>
            <a:endParaRPr lang="en-US" sz="1300" dirty="0"/>
          </a:p>
        </p:txBody>
      </p:sp>
      <p:sp>
        <p:nvSpPr>
          <p:cNvPr id="14" name="Text 7"/>
          <p:cNvSpPr/>
          <p:nvPr/>
        </p:nvSpPr>
        <p:spPr>
          <a:xfrm>
            <a:off x="4771270" y="4155337"/>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Research Stages Defined
</a:t>
            </a:r>
            <a:endParaRPr lang="en-US" sz="1400" dirty="0"/>
          </a:p>
        </p:txBody>
      </p:sp>
      <p:sp>
        <p:nvSpPr>
          <p:cNvPr id="15" name="Text 8"/>
          <p:cNvSpPr/>
          <p:nvPr/>
        </p:nvSpPr>
        <p:spPr>
          <a:xfrm>
            <a:off x="4771270" y="4460127"/>
            <a:ext cx="3552101" cy="128901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The research process includes distinct stages: planning, fieldwork, data analysis, and reporting, ensuring systematic exploration and documentation of findings.
</a:t>
            </a:r>
            <a:endParaRPr lang="en-US" sz="1300" dirty="0"/>
          </a:p>
        </p:txBody>
      </p:sp>
      <p:sp>
        <p:nvSpPr>
          <p:cNvPr id="16" name="Text 9"/>
          <p:cNvSpPr/>
          <p:nvPr/>
        </p:nvSpPr>
        <p:spPr>
          <a:xfrm>
            <a:off x="10436599" y="6578435"/>
            <a:ext cx="1602701" cy="177798"/>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Leandro Barreto
</a:t>
            </a:r>
            <a:endParaRPr lang="en-US" sz="900" dirty="0"/>
          </a:p>
        </p:txBody>
      </p:sp>
      <p:sp>
        <p:nvSpPr>
          <p:cNvPr id="17" name="Text 10"/>
          <p:cNvSpPr/>
          <p:nvPr/>
        </p:nvSpPr>
        <p:spPr>
          <a:xfrm>
            <a:off x="380990" y="681972"/>
            <a:ext cx="8140496"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Overview of Research in Geography
</a:t>
            </a:r>
            <a:endParaRPr lang="en-US" sz="2300" dirty="0"/>
          </a:p>
        </p:txBody>
      </p:sp>
      <p:pic>
        <p:nvPicPr>
          <p:cNvPr id="18"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9265" y="1418554"/>
            <a:ext cx="228594" cy="228594"/>
          </a:xfrm>
          <a:prstGeom prst="rect">
            <a:avLst/>
          </a:prstGeom>
        </p:spPr>
      </p:pic>
      <p:pic>
        <p:nvPicPr>
          <p:cNvPr id="19"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61110" y="1418554"/>
            <a:ext cx="228594" cy="228594"/>
          </a:xfrm>
          <a:prstGeom prst="rect">
            <a:avLst/>
          </a:prstGeom>
        </p:spPr>
      </p:pic>
      <p:pic>
        <p:nvPicPr>
          <p:cNvPr id="20"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9265" y="3840385"/>
            <a:ext cx="228594" cy="228594"/>
          </a:xfrm>
          <a:prstGeom prst="rect">
            <a:avLst/>
          </a:prstGeom>
        </p:spPr>
      </p:pic>
      <p:pic>
        <p:nvPicPr>
          <p:cNvPr id="21"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761110" y="3840385"/>
            <a:ext cx="228594" cy="228594"/>
          </a:xfrm>
          <a:prstGeom prst="rect">
            <a:avLst/>
          </a:prstGeom>
        </p:spPr>
      </p:pic>
      <p:pic>
        <p:nvPicPr>
          <p:cNvPr id="22" name="Image 9" descr="preencoded.png"/>
          <p:cNvPicPr>
            <a:picLocks noChangeAspect="1"/>
          </p:cNvPicPr>
          <p:nvPr/>
        </p:nvPicPr>
        <p:blipFill>
          <a:blip r:embed="rId16"/>
          <a:srcRect/>
          <a:stretch/>
        </p:blipFill>
        <p:spPr>
          <a:xfrm>
            <a:off x="8775480" y="0"/>
            <a:ext cx="3370495" cy="68122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pic>
        <p:nvPicPr>
          <p:cNvPr id="3"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4"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5"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6" name="Image 4" descr="preencoded.png"/>
          <p:cNvPicPr>
            <a:picLocks noChangeAspect="1"/>
          </p:cNvPicPr>
          <p:nvPr/>
        </p:nvPicPr>
        <p:blipFill>
          <a:blip r:embed="rId7"/>
          <a:stretch>
            <a:fillRect/>
          </a:stretch>
        </p:blipFill>
        <p:spPr>
          <a:xfrm>
            <a:off x="0" y="0"/>
            <a:ext cx="12145975" cy="76198"/>
          </a:xfrm>
          <a:prstGeom prst="rect">
            <a:avLst/>
          </a:prstGeom>
        </p:spPr>
      </p:pic>
      <p:sp>
        <p:nvSpPr>
          <p:cNvPr id="7" name="Text 0"/>
          <p:cNvSpPr/>
          <p:nvPr/>
        </p:nvSpPr>
        <p:spPr>
          <a:xfrm>
            <a:off x="761981" y="507987"/>
            <a:ext cx="10667733" cy="761981"/>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Segoe UI" pitchFamily="34" charset="0"/>
                <a:ea typeface="Segoe UI" pitchFamily="34" charset="-122"/>
                <a:cs typeface="Segoe UI" pitchFamily="34" charset="-120"/>
              </a:rPr>
              <a:t>Components of Geographic Research
</a:t>
            </a:r>
            <a:endParaRPr lang="en-US" sz="2900" dirty="0"/>
          </a:p>
        </p:txBody>
      </p:sp>
      <p:sp>
        <p:nvSpPr>
          <p:cNvPr id="8" name="Text 1"/>
          <p:cNvSpPr/>
          <p:nvPr/>
        </p:nvSpPr>
        <p:spPr>
          <a:xfrm>
            <a:off x="1229329" y="1732234"/>
            <a:ext cx="10190225"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Data Collection Methods
</a:t>
            </a:r>
            <a:endParaRPr lang="en-US" sz="1400" dirty="0"/>
          </a:p>
        </p:txBody>
      </p:sp>
      <p:sp>
        <p:nvSpPr>
          <p:cNvPr id="9" name="Text 2"/>
          <p:cNvSpPr/>
          <p:nvPr/>
        </p:nvSpPr>
        <p:spPr>
          <a:xfrm>
            <a:off x="1229329" y="2037026"/>
            <a:ext cx="10190225"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Geographic research employs surveys, interviews, and observations to gather data, ensuring comprehensive insights into spatial patterns and human interactions.
</a:t>
            </a:r>
            <a:endParaRPr lang="en-US" sz="1300" dirty="0"/>
          </a:p>
        </p:txBody>
      </p:sp>
      <p:sp>
        <p:nvSpPr>
          <p:cNvPr id="10" name="Text 3"/>
          <p:cNvSpPr/>
          <p:nvPr/>
        </p:nvSpPr>
        <p:spPr>
          <a:xfrm>
            <a:off x="1229329" y="2801550"/>
            <a:ext cx="10190225"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Analytical Techniques
</a:t>
            </a:r>
            <a:endParaRPr lang="en-US" sz="1400" dirty="0"/>
          </a:p>
        </p:txBody>
      </p:sp>
      <p:sp>
        <p:nvSpPr>
          <p:cNvPr id="11" name="Text 4"/>
          <p:cNvSpPr/>
          <p:nvPr/>
        </p:nvSpPr>
        <p:spPr>
          <a:xfrm>
            <a:off x="1229329" y="3106343"/>
            <a:ext cx="10190225"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Techniques such as statistical analysis and Geographic Information Systems (GIS) are crucial for interpreting data and visualizing geographic phenomena effectively.
</a:t>
            </a:r>
            <a:endParaRPr lang="en-US" sz="1300" dirty="0"/>
          </a:p>
        </p:txBody>
      </p:sp>
      <p:sp>
        <p:nvSpPr>
          <p:cNvPr id="12" name="Text 5"/>
          <p:cNvSpPr/>
          <p:nvPr/>
        </p:nvSpPr>
        <p:spPr>
          <a:xfrm>
            <a:off x="1229329" y="3870862"/>
            <a:ext cx="10190225"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Guiding Research Questions
</a:t>
            </a:r>
            <a:endParaRPr lang="en-US" sz="1400" dirty="0"/>
          </a:p>
        </p:txBody>
      </p:sp>
      <p:sp>
        <p:nvSpPr>
          <p:cNvPr id="13" name="Text 6"/>
          <p:cNvSpPr/>
          <p:nvPr/>
        </p:nvSpPr>
        <p:spPr>
          <a:xfrm>
            <a:off x="1229329" y="4175654"/>
            <a:ext cx="10190225"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Research questions are essential as they direct the study's focus, helping to clarify objectives and determine the methodology employed in geographic research.
</a:t>
            </a:r>
            <a:endParaRPr lang="en-US" sz="1300" dirty="0"/>
          </a:p>
        </p:txBody>
      </p:sp>
      <p:sp>
        <p:nvSpPr>
          <p:cNvPr id="14" name="Text 7"/>
          <p:cNvSpPr/>
          <p:nvPr/>
        </p:nvSpPr>
        <p:spPr>
          <a:xfrm>
            <a:off x="1229329" y="4940176"/>
            <a:ext cx="10190225"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Field Observations
</a:t>
            </a:r>
            <a:endParaRPr lang="en-US" sz="1400" dirty="0"/>
          </a:p>
        </p:txBody>
      </p:sp>
      <p:sp>
        <p:nvSpPr>
          <p:cNvPr id="15" name="Text 8"/>
          <p:cNvSpPr/>
          <p:nvPr/>
        </p:nvSpPr>
        <p:spPr>
          <a:xfrm>
            <a:off x="1229329" y="5244968"/>
            <a:ext cx="10190225"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Field observations play a vital role in validating theoretical frameworks and hypotheses, providing real-world context to academic research findings.
</a:t>
            </a:r>
            <a:endParaRPr lang="en-US" sz="1300" dirty="0"/>
          </a:p>
        </p:txBody>
      </p:sp>
      <p:pic>
        <p:nvPicPr>
          <p:cNvPr id="16"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1981" y="1747476"/>
            <a:ext cx="279393" cy="279393"/>
          </a:xfrm>
          <a:prstGeom prst="rect">
            <a:avLst/>
          </a:prstGeom>
        </p:spPr>
      </p:pic>
      <p:pic>
        <p:nvPicPr>
          <p:cNvPr id="17" name="Image 6"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1982" y="2816792"/>
            <a:ext cx="279390" cy="279390"/>
          </a:xfrm>
          <a:prstGeom prst="rect">
            <a:avLst/>
          </a:prstGeom>
        </p:spPr>
      </p:pic>
      <p:pic>
        <p:nvPicPr>
          <p:cNvPr id="18" name="Image 7"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1981" y="3886104"/>
            <a:ext cx="279393" cy="279393"/>
          </a:xfrm>
          <a:prstGeom prst="rect">
            <a:avLst/>
          </a:prstGeom>
        </p:spPr>
      </p:pic>
      <p:pic>
        <p:nvPicPr>
          <p:cNvPr id="19" name="Image 8"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1981" y="4955415"/>
            <a:ext cx="279393" cy="27939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015975"/>
            <a:ext cx="3256197" cy="4444889"/>
          </a:xfrm>
          <a:prstGeom prst="rect">
            <a:avLst/>
          </a:prstGeom>
        </p:spPr>
      </p:pic>
      <p:pic>
        <p:nvPicPr>
          <p:cNvPr id="3" name="Image 1" descr="preencoded.png"/>
          <p:cNvPicPr>
            <a:picLocks noChangeAspect="1"/>
          </p:cNvPicPr>
          <p:nvPr/>
        </p:nvPicPr>
        <p:blipFill>
          <a:blip r:embed="rId4"/>
          <a:stretch>
            <a:fillRect/>
          </a:stretch>
        </p:blipFill>
        <p:spPr>
          <a:xfrm>
            <a:off x="6057749" y="1904952"/>
            <a:ext cx="76198" cy="3809905"/>
          </a:xfrm>
          <a:prstGeom prst="rect">
            <a:avLst/>
          </a:prstGeom>
        </p:spPr>
      </p:pic>
      <p:pic>
        <p:nvPicPr>
          <p:cNvPr id="4"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5" name="Image 3" descr="preencoded.png"/>
          <p:cNvPicPr>
            <a:picLocks noChangeAspect="1"/>
          </p:cNvPicPr>
          <p:nvPr/>
        </p:nvPicPr>
        <p:blipFill>
          <a:blip r:embed="rId6"/>
          <a:stretch>
            <a:fillRect/>
          </a:stretch>
        </p:blipFill>
        <p:spPr>
          <a:xfrm>
            <a:off x="10286743" y="6286343"/>
            <a:ext cx="1396965" cy="406390"/>
          </a:xfrm>
          <a:prstGeom prst="rect">
            <a:avLst/>
          </a:prstGeom>
        </p:spPr>
      </p:pic>
      <p:pic>
        <p:nvPicPr>
          <p:cNvPr id="6" name="Image 4" descr="preencoded.png"/>
          <p:cNvPicPr>
            <a:picLocks noChangeAspect="1"/>
          </p:cNvPicPr>
          <p:nvPr/>
        </p:nvPicPr>
        <p:blipFill>
          <a:blip r:embed="rId7"/>
          <a:stretch>
            <a:fillRect/>
          </a:stretch>
        </p:blipFill>
        <p:spPr>
          <a:xfrm>
            <a:off x="0" y="0"/>
            <a:ext cx="12145975" cy="76198"/>
          </a:xfrm>
          <a:prstGeom prst="rect">
            <a:avLst/>
          </a:prstGeom>
        </p:spPr>
      </p:pic>
      <p:sp>
        <p:nvSpPr>
          <p:cNvPr id="7" name="Text 0"/>
          <p:cNvSpPr/>
          <p:nvPr/>
        </p:nvSpPr>
        <p:spPr>
          <a:xfrm>
            <a:off x="761981" y="317492"/>
            <a:ext cx="10667733" cy="698483"/>
          </a:xfrm>
          <a:prstGeom prst="rect">
            <a:avLst/>
          </a:prstGeom>
          <a:noFill/>
          <a:ln/>
        </p:spPr>
        <p:txBody>
          <a:bodyPr wrap="square" lIns="1016" tIns="1016" rIns="1016" bIns="1016" rtlCol="0" anchor="t"/>
          <a:lstStyle/>
          <a:p>
            <a:pPr marL="0" indent="0" algn="l">
              <a:lnSpc>
                <a:spcPct val="130000"/>
              </a:lnSpc>
              <a:buNone/>
            </a:pPr>
            <a:r>
              <a:rPr lang="en-US" sz="2900" b="1" dirty="0">
                <a:solidFill>
                  <a:srgbClr val="0F172A"/>
                </a:solidFill>
                <a:latin typeface="Segoe UI" pitchFamily="34" charset="0"/>
                <a:ea typeface="Segoe UI" pitchFamily="34" charset="-122"/>
                <a:cs typeface="Segoe UI" pitchFamily="34" charset="-120"/>
              </a:rPr>
              <a:t>Objectives of Geographic Research
</a:t>
            </a:r>
            <a:endParaRPr lang="en-US" sz="2900" dirty="0"/>
          </a:p>
        </p:txBody>
      </p:sp>
      <p:sp>
        <p:nvSpPr>
          <p:cNvPr id="8" name="Text 1"/>
          <p:cNvSpPr/>
          <p:nvPr/>
        </p:nvSpPr>
        <p:spPr>
          <a:xfrm>
            <a:off x="761981" y="2644711"/>
            <a:ext cx="5079873" cy="317493"/>
          </a:xfrm>
          <a:prstGeom prst="rect">
            <a:avLst/>
          </a:prstGeom>
          <a:noFill/>
          <a:ln/>
        </p:spPr>
        <p:txBody>
          <a:bodyPr wrap="square" lIns="1016" tIns="1016" rIns="1016" bIns="1016" rtlCol="0" anchor="t"/>
          <a:lstStyle/>
          <a:p>
            <a:pPr marL="0" indent="0" algn="l">
              <a:lnSpc>
                <a:spcPct val="125000"/>
              </a:lnSpc>
              <a:buNone/>
            </a:pPr>
            <a:r>
              <a:rPr lang="en-US" sz="1800" b="1" dirty="0">
                <a:solidFill>
                  <a:srgbClr val="4F46E5"/>
                </a:solidFill>
                <a:latin typeface="Segoe UI" pitchFamily="34" charset="0"/>
                <a:ea typeface="Segoe UI" pitchFamily="34" charset="-122"/>
                <a:cs typeface="Segoe UI" pitchFamily="34" charset="-120"/>
              </a:rPr>
              <a:t>Goals of Geographic Research
</a:t>
            </a:r>
            <a:endParaRPr lang="en-US" sz="1800" dirty="0"/>
          </a:p>
        </p:txBody>
      </p:sp>
      <p:sp>
        <p:nvSpPr>
          <p:cNvPr id="9" name="Text 2"/>
          <p:cNvSpPr/>
          <p:nvPr/>
        </p:nvSpPr>
        <p:spPr>
          <a:xfrm>
            <a:off x="1003275" y="3114597"/>
            <a:ext cx="4668721" cy="285743"/>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To understand human-environment interactions.
</a:t>
            </a:r>
            <a:endParaRPr lang="en-US" sz="1400" dirty="0"/>
          </a:p>
        </p:txBody>
      </p:sp>
      <p:sp>
        <p:nvSpPr>
          <p:cNvPr id="10" name="Text 3"/>
          <p:cNvSpPr/>
          <p:nvPr/>
        </p:nvSpPr>
        <p:spPr>
          <a:xfrm>
            <a:off x="1003275" y="3552736"/>
            <a:ext cx="4404726" cy="285743"/>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To identify spatial distributions of phenomena.
</a:t>
            </a:r>
            <a:endParaRPr lang="en-US" sz="1400" dirty="0"/>
          </a:p>
        </p:txBody>
      </p:sp>
      <p:sp>
        <p:nvSpPr>
          <p:cNvPr id="11" name="Text 4"/>
          <p:cNvSpPr/>
          <p:nvPr/>
        </p:nvSpPr>
        <p:spPr>
          <a:xfrm>
            <a:off x="1003275" y="3990875"/>
            <a:ext cx="4838579"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To inform policy-making and resource management.
</a:t>
            </a:r>
            <a:endParaRPr lang="en-US" sz="1400" dirty="0"/>
          </a:p>
        </p:txBody>
      </p:sp>
      <p:sp>
        <p:nvSpPr>
          <p:cNvPr id="12" name="Text 5"/>
          <p:cNvSpPr/>
          <p:nvPr/>
        </p:nvSpPr>
        <p:spPr>
          <a:xfrm>
            <a:off x="6349841" y="2644711"/>
            <a:ext cx="5079874" cy="317493"/>
          </a:xfrm>
          <a:prstGeom prst="rect">
            <a:avLst/>
          </a:prstGeom>
          <a:noFill/>
          <a:ln/>
        </p:spPr>
        <p:txBody>
          <a:bodyPr wrap="square" lIns="1016" tIns="1016" rIns="1016" bIns="1016" rtlCol="0" anchor="t"/>
          <a:lstStyle/>
          <a:p>
            <a:pPr marL="0" indent="0" algn="l">
              <a:lnSpc>
                <a:spcPct val="125000"/>
              </a:lnSpc>
              <a:buNone/>
            </a:pPr>
            <a:r>
              <a:rPr lang="en-US" sz="1800" b="1" dirty="0">
                <a:solidFill>
                  <a:srgbClr val="8B5CF6"/>
                </a:solidFill>
                <a:latin typeface="Segoe UI" pitchFamily="34" charset="0"/>
                <a:ea typeface="Segoe UI" pitchFamily="34" charset="-122"/>
                <a:cs typeface="Segoe UI" pitchFamily="34" charset="-120"/>
              </a:rPr>
              <a:t>Aims of Conducting Research
</a:t>
            </a:r>
            <a:endParaRPr lang="en-US" sz="1800" dirty="0"/>
          </a:p>
        </p:txBody>
      </p:sp>
      <p:sp>
        <p:nvSpPr>
          <p:cNvPr id="13" name="Text 6"/>
          <p:cNvSpPr/>
          <p:nvPr/>
        </p:nvSpPr>
        <p:spPr>
          <a:xfrm>
            <a:off x="6591135" y="3114597"/>
            <a:ext cx="4838579"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To enhance geographical education and awareness.
</a:t>
            </a:r>
            <a:endParaRPr lang="en-US" sz="1400" dirty="0"/>
          </a:p>
        </p:txBody>
      </p:sp>
      <p:sp>
        <p:nvSpPr>
          <p:cNvPr id="14" name="Text 7"/>
          <p:cNvSpPr/>
          <p:nvPr/>
        </p:nvSpPr>
        <p:spPr>
          <a:xfrm>
            <a:off x="6591135" y="3838479"/>
            <a:ext cx="4494417" cy="285743"/>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To develop critical thinking and analytical skills.
</a:t>
            </a:r>
            <a:endParaRPr lang="en-US" sz="1400" dirty="0"/>
          </a:p>
        </p:txBody>
      </p:sp>
      <p:sp>
        <p:nvSpPr>
          <p:cNvPr id="15" name="Text 8"/>
          <p:cNvSpPr/>
          <p:nvPr/>
        </p:nvSpPr>
        <p:spPr>
          <a:xfrm>
            <a:off x="6591135" y="4276618"/>
            <a:ext cx="4838579"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To contribute to sustainable development practices.
</a:t>
            </a:r>
            <a:endParaRPr lang="en-US" sz="1400" dirty="0"/>
          </a:p>
        </p:txBody>
      </p:sp>
      <p:sp>
        <p:nvSpPr>
          <p:cNvPr id="16" name="Shape 9"/>
          <p:cNvSpPr/>
          <p:nvPr/>
        </p:nvSpPr>
        <p:spPr>
          <a:xfrm>
            <a:off x="761981" y="3216196"/>
            <a:ext cx="88898" cy="88899"/>
          </a:xfrm>
          <a:prstGeom prst="ellipse">
            <a:avLst/>
          </a:prstGeom>
          <a:solidFill>
            <a:srgbClr val="4F46E5"/>
          </a:solidFill>
          <a:ln/>
        </p:spPr>
      </p:sp>
      <p:sp>
        <p:nvSpPr>
          <p:cNvPr id="17" name="Shape 10"/>
          <p:cNvSpPr/>
          <p:nvPr/>
        </p:nvSpPr>
        <p:spPr>
          <a:xfrm>
            <a:off x="761981" y="3654335"/>
            <a:ext cx="88898" cy="88899"/>
          </a:xfrm>
          <a:prstGeom prst="ellipse">
            <a:avLst/>
          </a:prstGeom>
          <a:solidFill>
            <a:srgbClr val="4F46E5"/>
          </a:solidFill>
          <a:ln/>
        </p:spPr>
      </p:sp>
      <p:sp>
        <p:nvSpPr>
          <p:cNvPr id="18" name="Shape 11"/>
          <p:cNvSpPr/>
          <p:nvPr/>
        </p:nvSpPr>
        <p:spPr>
          <a:xfrm>
            <a:off x="761981" y="4092474"/>
            <a:ext cx="88898" cy="88899"/>
          </a:xfrm>
          <a:prstGeom prst="ellipse">
            <a:avLst/>
          </a:prstGeom>
          <a:solidFill>
            <a:srgbClr val="4F46E5"/>
          </a:solidFill>
          <a:ln/>
        </p:spPr>
      </p:sp>
      <p:sp>
        <p:nvSpPr>
          <p:cNvPr id="19" name="Shape 12"/>
          <p:cNvSpPr/>
          <p:nvPr/>
        </p:nvSpPr>
        <p:spPr>
          <a:xfrm>
            <a:off x="6349841" y="3216196"/>
            <a:ext cx="88898" cy="88899"/>
          </a:xfrm>
          <a:prstGeom prst="ellipse">
            <a:avLst/>
          </a:prstGeom>
          <a:solidFill>
            <a:srgbClr val="8B5CF6"/>
          </a:solidFill>
          <a:ln/>
        </p:spPr>
      </p:sp>
      <p:sp>
        <p:nvSpPr>
          <p:cNvPr id="20" name="Shape 13"/>
          <p:cNvSpPr/>
          <p:nvPr/>
        </p:nvSpPr>
        <p:spPr>
          <a:xfrm>
            <a:off x="6349841" y="3940078"/>
            <a:ext cx="88898" cy="88899"/>
          </a:xfrm>
          <a:prstGeom prst="ellipse">
            <a:avLst/>
          </a:prstGeom>
          <a:solidFill>
            <a:srgbClr val="8B5CF6"/>
          </a:solidFill>
          <a:ln/>
        </p:spPr>
      </p:sp>
      <p:sp>
        <p:nvSpPr>
          <p:cNvPr id="21" name="Shape 14"/>
          <p:cNvSpPr/>
          <p:nvPr/>
        </p:nvSpPr>
        <p:spPr>
          <a:xfrm>
            <a:off x="6349841" y="4378217"/>
            <a:ext cx="88898" cy="88899"/>
          </a:xfrm>
          <a:prstGeom prst="ellipse">
            <a:avLst/>
          </a:prstGeom>
          <a:solidFill>
            <a:srgbClr val="8B5CF6"/>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7289617" y="6562880"/>
            <a:ext cx="1616828" cy="218751"/>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1226789" y="1480941"/>
            <a:ext cx="5490073" cy="243196"/>
          </a:xfrm>
          <a:prstGeom prst="rect">
            <a:avLst/>
          </a:prstGeom>
          <a:noFill/>
          <a:ln/>
        </p:spPr>
        <p:txBody>
          <a:bodyPr wrap="square" lIns="1016" tIns="1016" rIns="1016" bIns="1016" rtlCol="0" anchor="t"/>
          <a:lstStyle/>
          <a:p>
            <a:pPr marL="0" indent="0">
              <a:lnSpc>
                <a:spcPct val="127742"/>
              </a:lnSpc>
              <a:buNone/>
            </a:pPr>
            <a:r>
              <a:rPr lang="en-US" sz="1400" b="1" dirty="0">
                <a:solidFill>
                  <a:srgbClr val="0F172A"/>
                </a:solidFill>
                <a:latin typeface="Segoe UI" pitchFamily="34" charset="0"/>
                <a:ea typeface="Segoe UI" pitchFamily="34" charset="-122"/>
                <a:cs typeface="Segoe UI" pitchFamily="34" charset="-120"/>
              </a:rPr>
              <a:t>Descriptive Research
</a:t>
            </a:r>
            <a:endParaRPr lang="en-US" sz="1400" dirty="0"/>
          </a:p>
        </p:txBody>
      </p:sp>
      <p:sp>
        <p:nvSpPr>
          <p:cNvPr id="9" name="Text 2"/>
          <p:cNvSpPr/>
          <p:nvPr/>
        </p:nvSpPr>
        <p:spPr>
          <a:xfrm>
            <a:off x="1226789" y="1772717"/>
            <a:ext cx="5490073" cy="740550"/>
          </a:xfrm>
          <a:prstGeom prst="rect">
            <a:avLst/>
          </a:prstGeom>
          <a:noFill/>
          <a:ln/>
        </p:spPr>
        <p:txBody>
          <a:bodyPr wrap="square" lIns="1016" tIns="1016" rIns="1016" bIns="1016" rtlCol="0" anchor="t"/>
          <a:lstStyle/>
          <a:p>
            <a:pPr marL="0" indent="0">
              <a:lnSpc>
                <a:spcPct val="149605"/>
              </a:lnSpc>
              <a:buNone/>
            </a:pPr>
            <a:r>
              <a:rPr lang="en-US" sz="1200" dirty="0">
                <a:solidFill>
                  <a:srgbClr val="64748B"/>
                </a:solidFill>
                <a:latin typeface="Segoe UI" pitchFamily="34" charset="0"/>
                <a:ea typeface="Segoe UI" pitchFamily="34" charset="-122"/>
                <a:cs typeface="Segoe UI" pitchFamily="34" charset="-120"/>
              </a:rPr>
              <a:t>Descriptive research focuses on identifying 'what' and 'where' phenomena occur, utilizing surveys and observational studies to gather data effectively.
</a:t>
            </a:r>
            <a:endParaRPr lang="en-US" sz="1200" dirty="0"/>
          </a:p>
        </p:txBody>
      </p:sp>
      <p:sp>
        <p:nvSpPr>
          <p:cNvPr id="10" name="Text 3"/>
          <p:cNvSpPr/>
          <p:nvPr/>
        </p:nvSpPr>
        <p:spPr>
          <a:xfrm>
            <a:off x="1226789" y="2728212"/>
            <a:ext cx="5490073" cy="243196"/>
          </a:xfrm>
          <a:prstGeom prst="rect">
            <a:avLst/>
          </a:prstGeom>
          <a:noFill/>
          <a:ln/>
        </p:spPr>
        <p:txBody>
          <a:bodyPr wrap="square" lIns="1016" tIns="1016" rIns="1016" bIns="1016" rtlCol="0" anchor="t"/>
          <a:lstStyle/>
          <a:p>
            <a:pPr marL="0" indent="0">
              <a:lnSpc>
                <a:spcPct val="127742"/>
              </a:lnSpc>
              <a:buNone/>
            </a:pPr>
            <a:r>
              <a:rPr lang="en-US" sz="1400" b="1" dirty="0">
                <a:solidFill>
                  <a:srgbClr val="0F172A"/>
                </a:solidFill>
                <a:latin typeface="Segoe UI" pitchFamily="34" charset="0"/>
                <a:ea typeface="Segoe UI" pitchFamily="34" charset="-122"/>
                <a:cs typeface="Segoe UI" pitchFamily="34" charset="-120"/>
              </a:rPr>
              <a:t>Analytical Research
</a:t>
            </a:r>
            <a:endParaRPr lang="en-US" sz="1400" dirty="0"/>
          </a:p>
        </p:txBody>
      </p:sp>
      <p:sp>
        <p:nvSpPr>
          <p:cNvPr id="11" name="Text 4"/>
          <p:cNvSpPr/>
          <p:nvPr/>
        </p:nvSpPr>
        <p:spPr>
          <a:xfrm>
            <a:off x="1226789" y="3019982"/>
            <a:ext cx="5490073" cy="740550"/>
          </a:xfrm>
          <a:prstGeom prst="rect">
            <a:avLst/>
          </a:prstGeom>
          <a:noFill/>
          <a:ln/>
        </p:spPr>
        <p:txBody>
          <a:bodyPr wrap="square" lIns="1016" tIns="1016" rIns="1016" bIns="1016" rtlCol="0" anchor="t"/>
          <a:lstStyle/>
          <a:p>
            <a:pPr marL="0" indent="0">
              <a:lnSpc>
                <a:spcPct val="149605"/>
              </a:lnSpc>
              <a:buNone/>
            </a:pPr>
            <a:r>
              <a:rPr lang="en-US" sz="1200" dirty="0">
                <a:solidFill>
                  <a:srgbClr val="64748B"/>
                </a:solidFill>
                <a:latin typeface="Segoe UI" pitchFamily="34" charset="0"/>
                <a:ea typeface="Segoe UI" pitchFamily="34" charset="-122"/>
                <a:cs typeface="Segoe UI" pitchFamily="34" charset="-120"/>
              </a:rPr>
              <a:t>Analytical research delves into 'why' and 'how' geographic patterns exist, employing statistical methods to interpret data and draw meaningful conclusions.
</a:t>
            </a:r>
            <a:endParaRPr lang="en-US" sz="1200" dirty="0"/>
          </a:p>
        </p:txBody>
      </p:sp>
      <p:sp>
        <p:nvSpPr>
          <p:cNvPr id="12" name="Text 5"/>
          <p:cNvSpPr/>
          <p:nvPr/>
        </p:nvSpPr>
        <p:spPr>
          <a:xfrm>
            <a:off x="1226789" y="3975477"/>
            <a:ext cx="5490073" cy="243196"/>
          </a:xfrm>
          <a:prstGeom prst="rect">
            <a:avLst/>
          </a:prstGeom>
          <a:noFill/>
          <a:ln/>
        </p:spPr>
        <p:txBody>
          <a:bodyPr wrap="square" lIns="1016" tIns="1016" rIns="1016" bIns="1016" rtlCol="0" anchor="t"/>
          <a:lstStyle/>
          <a:p>
            <a:pPr marL="0" indent="0">
              <a:lnSpc>
                <a:spcPct val="127742"/>
              </a:lnSpc>
              <a:buNone/>
            </a:pPr>
            <a:r>
              <a:rPr lang="en-US" sz="1400" b="1" dirty="0">
                <a:solidFill>
                  <a:srgbClr val="0F172A"/>
                </a:solidFill>
                <a:latin typeface="Segoe UI" pitchFamily="34" charset="0"/>
                <a:ea typeface="Segoe UI" pitchFamily="34" charset="-122"/>
                <a:cs typeface="Segoe UI" pitchFamily="34" charset="-120"/>
              </a:rPr>
              <a:t>Applied Research
</a:t>
            </a:r>
            <a:endParaRPr lang="en-US" sz="1400" dirty="0"/>
          </a:p>
        </p:txBody>
      </p:sp>
      <p:sp>
        <p:nvSpPr>
          <p:cNvPr id="13" name="Text 6"/>
          <p:cNvSpPr/>
          <p:nvPr/>
        </p:nvSpPr>
        <p:spPr>
          <a:xfrm>
            <a:off x="1226789" y="4267247"/>
            <a:ext cx="5490073" cy="740550"/>
          </a:xfrm>
          <a:prstGeom prst="rect">
            <a:avLst/>
          </a:prstGeom>
          <a:noFill/>
          <a:ln/>
        </p:spPr>
        <p:txBody>
          <a:bodyPr wrap="square" lIns="1016" tIns="1016" rIns="1016" bIns="1016" rtlCol="0" anchor="t"/>
          <a:lstStyle/>
          <a:p>
            <a:pPr marL="0" indent="0">
              <a:lnSpc>
                <a:spcPct val="149605"/>
              </a:lnSpc>
              <a:buNone/>
            </a:pPr>
            <a:r>
              <a:rPr lang="en-US" sz="1200" dirty="0">
                <a:solidFill>
                  <a:srgbClr val="64748B"/>
                </a:solidFill>
                <a:latin typeface="Segoe UI" pitchFamily="34" charset="0"/>
                <a:ea typeface="Segoe UI" pitchFamily="34" charset="-122"/>
                <a:cs typeface="Segoe UI" pitchFamily="34" charset="-120"/>
              </a:rPr>
              <a:t>Applied research addresses real-world problems, such as urban planning and environmental management, providing practical solutions based on geographic data.
</a:t>
            </a:r>
            <a:endParaRPr lang="en-US" sz="1200" dirty="0"/>
          </a:p>
        </p:txBody>
      </p:sp>
      <p:sp>
        <p:nvSpPr>
          <p:cNvPr id="14" name="Text 7"/>
          <p:cNvSpPr/>
          <p:nvPr/>
        </p:nvSpPr>
        <p:spPr>
          <a:xfrm>
            <a:off x="1226789" y="5222743"/>
            <a:ext cx="5490073" cy="243196"/>
          </a:xfrm>
          <a:prstGeom prst="rect">
            <a:avLst/>
          </a:prstGeom>
          <a:noFill/>
          <a:ln/>
        </p:spPr>
        <p:txBody>
          <a:bodyPr wrap="square" lIns="1016" tIns="1016" rIns="1016" bIns="1016" rtlCol="0" anchor="t"/>
          <a:lstStyle/>
          <a:p>
            <a:pPr marL="0" indent="0">
              <a:lnSpc>
                <a:spcPct val="127742"/>
              </a:lnSpc>
              <a:buNone/>
            </a:pPr>
            <a:r>
              <a:rPr lang="en-US" sz="1400" b="1" dirty="0">
                <a:solidFill>
                  <a:srgbClr val="0F172A"/>
                </a:solidFill>
                <a:latin typeface="Segoe UI" pitchFamily="34" charset="0"/>
                <a:ea typeface="Segoe UI" pitchFamily="34" charset="-122"/>
                <a:cs typeface="Segoe UI" pitchFamily="34" charset="-120"/>
              </a:rPr>
              <a:t>Theoretical Research
</a:t>
            </a:r>
            <a:endParaRPr lang="en-US" sz="1400" dirty="0"/>
          </a:p>
        </p:txBody>
      </p:sp>
      <p:sp>
        <p:nvSpPr>
          <p:cNvPr id="15" name="Text 8"/>
          <p:cNvSpPr/>
          <p:nvPr/>
        </p:nvSpPr>
        <p:spPr>
          <a:xfrm>
            <a:off x="1226789" y="5514518"/>
            <a:ext cx="5490073" cy="740550"/>
          </a:xfrm>
          <a:prstGeom prst="rect">
            <a:avLst/>
          </a:prstGeom>
          <a:noFill/>
          <a:ln/>
        </p:spPr>
        <p:txBody>
          <a:bodyPr wrap="square" lIns="1016" tIns="1016" rIns="1016" bIns="1016" rtlCol="0" anchor="t"/>
          <a:lstStyle/>
          <a:p>
            <a:pPr marL="0" indent="0">
              <a:lnSpc>
                <a:spcPct val="149605"/>
              </a:lnSpc>
              <a:buNone/>
            </a:pPr>
            <a:r>
              <a:rPr lang="en-US" sz="1200" dirty="0">
                <a:solidFill>
                  <a:srgbClr val="64748B"/>
                </a:solidFill>
                <a:latin typeface="Segoe UI" pitchFamily="34" charset="0"/>
                <a:ea typeface="Segoe UI" pitchFamily="34" charset="-122"/>
                <a:cs typeface="Segoe UI" pitchFamily="34" charset="-120"/>
              </a:rPr>
              <a:t>Theoretical research develops models and frameworks to explain geographic phenomena, contributing to the academic understanding of spatial relationships.
</a:t>
            </a:r>
            <a:endParaRPr lang="en-US" sz="1200" dirty="0"/>
          </a:p>
        </p:txBody>
      </p:sp>
      <p:sp>
        <p:nvSpPr>
          <p:cNvPr id="16" name="Text 9"/>
          <p:cNvSpPr/>
          <p:nvPr/>
        </p:nvSpPr>
        <p:spPr>
          <a:xfrm>
            <a:off x="7362481" y="6587165"/>
            <a:ext cx="1471100" cy="170174"/>
          </a:xfrm>
          <a:prstGeom prst="rect">
            <a:avLst/>
          </a:prstGeom>
          <a:noFill/>
          <a:ln/>
        </p:spPr>
        <p:txBody>
          <a:bodyPr wrap="square" lIns="1016" tIns="1016" rIns="1016" bIns="1016" rtlCol="0" anchor="t"/>
          <a:lstStyle/>
          <a:p>
            <a:pPr marL="0" indent="0">
              <a:lnSpc>
                <a:spcPct val="134129"/>
              </a:lnSpc>
              <a:buNone/>
            </a:pPr>
            <a:r>
              <a:rPr lang="en-US" sz="900" dirty="0">
                <a:solidFill>
                  <a:srgbClr val="FFFFFF"/>
                </a:solidFill>
                <a:latin typeface="Segoe UI" pitchFamily="34" charset="0"/>
                <a:ea typeface="Segoe UI" pitchFamily="34" charset="-122"/>
                <a:cs typeface="Segoe UI" pitchFamily="34" charset="-120"/>
              </a:rPr>
              <a:t>Photo by Insaanu Studio
</a:t>
            </a:r>
            <a:endParaRPr lang="en-US" sz="900" dirty="0"/>
          </a:p>
        </p:txBody>
      </p:sp>
      <p:sp>
        <p:nvSpPr>
          <p:cNvPr id="17" name="Text 10"/>
          <p:cNvSpPr/>
          <p:nvPr/>
        </p:nvSpPr>
        <p:spPr>
          <a:xfrm>
            <a:off x="681338" y="592598"/>
            <a:ext cx="6045684" cy="379562"/>
          </a:xfrm>
          <a:prstGeom prst="rect">
            <a:avLst/>
          </a:prstGeom>
          <a:noFill/>
          <a:ln/>
        </p:spPr>
        <p:txBody>
          <a:bodyPr wrap="square" lIns="1016" tIns="1016" rIns="1016" bIns="1016" rtlCol="0" anchor="t"/>
          <a:lstStyle/>
          <a:p>
            <a:pPr marL="0" indent="0">
              <a:lnSpc>
                <a:spcPct val="119566"/>
              </a:lnSpc>
              <a:buNone/>
            </a:pPr>
            <a:r>
              <a:rPr lang="en-US" sz="2300" b="1" dirty="0">
                <a:solidFill>
                  <a:srgbClr val="0F172A"/>
                </a:solidFill>
                <a:latin typeface="Segoe UI" pitchFamily="34" charset="0"/>
                <a:ea typeface="Segoe UI" pitchFamily="34" charset="-122"/>
                <a:cs typeface="Segoe UI" pitchFamily="34" charset="-120"/>
              </a:rPr>
              <a:t>Types of Geographic Research
</a:t>
            </a:r>
            <a:endParaRPr lang="en-US" sz="2300" dirty="0"/>
          </a:p>
        </p:txBody>
      </p:sp>
      <p:sp>
        <p:nvSpPr>
          <p:cNvPr id="18" name="Shape 11"/>
          <p:cNvSpPr/>
          <p:nvPr/>
        </p:nvSpPr>
        <p:spPr>
          <a:xfrm>
            <a:off x="681338" y="1191068"/>
            <a:ext cx="632603" cy="60801"/>
          </a:xfrm>
          <a:prstGeom prst="ellipse">
            <a:avLst/>
          </a:prstGeom>
          <a:solidFill>
            <a:srgbClr val="4F46E5"/>
          </a:solidFill>
          <a:ln/>
        </p:spPr>
      </p:sp>
      <p:sp>
        <p:nvSpPr>
          <p:cNvPr id="19" name="Shape 12"/>
          <p:cNvSpPr/>
          <p:nvPr/>
        </p:nvSpPr>
        <p:spPr>
          <a:xfrm>
            <a:off x="681338" y="1483482"/>
            <a:ext cx="364957" cy="364956"/>
          </a:xfrm>
          <a:prstGeom prst="ellipse">
            <a:avLst/>
          </a:prstGeom>
          <a:solidFill>
            <a:srgbClr val="4F46E5">
              <a:alpha val="12000"/>
            </a:srgbClr>
          </a:solidFill>
          <a:ln/>
        </p:spPr>
      </p:sp>
      <p:pic>
        <p:nvPicPr>
          <p:cNvPr id="20"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6427" y="1568572"/>
            <a:ext cx="194620" cy="194620"/>
          </a:xfrm>
          <a:prstGeom prst="rect">
            <a:avLst/>
          </a:prstGeom>
        </p:spPr>
      </p:pic>
      <p:sp>
        <p:nvSpPr>
          <p:cNvPr id="21" name="Shape 13"/>
          <p:cNvSpPr/>
          <p:nvPr/>
        </p:nvSpPr>
        <p:spPr>
          <a:xfrm>
            <a:off x="681338" y="2730747"/>
            <a:ext cx="364957" cy="364956"/>
          </a:xfrm>
          <a:prstGeom prst="ellipse">
            <a:avLst/>
          </a:prstGeom>
          <a:solidFill>
            <a:srgbClr val="4F46E5">
              <a:alpha val="12000"/>
            </a:srgbClr>
          </a:solidFill>
          <a:ln/>
        </p:spPr>
      </p:sp>
      <p:pic>
        <p:nvPicPr>
          <p:cNvPr id="22"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66427" y="2815837"/>
            <a:ext cx="194620" cy="194620"/>
          </a:xfrm>
          <a:prstGeom prst="rect">
            <a:avLst/>
          </a:prstGeom>
        </p:spPr>
      </p:pic>
      <p:sp>
        <p:nvSpPr>
          <p:cNvPr id="23" name="Shape 14"/>
          <p:cNvSpPr/>
          <p:nvPr/>
        </p:nvSpPr>
        <p:spPr>
          <a:xfrm>
            <a:off x="681338" y="3978018"/>
            <a:ext cx="364957" cy="364956"/>
          </a:xfrm>
          <a:prstGeom prst="ellipse">
            <a:avLst/>
          </a:prstGeom>
          <a:solidFill>
            <a:srgbClr val="4F46E5">
              <a:alpha val="12000"/>
            </a:srgbClr>
          </a:solidFill>
          <a:ln/>
        </p:spPr>
      </p:sp>
      <p:pic>
        <p:nvPicPr>
          <p:cNvPr id="24"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66427" y="4063103"/>
            <a:ext cx="194620" cy="194620"/>
          </a:xfrm>
          <a:prstGeom prst="rect">
            <a:avLst/>
          </a:prstGeom>
        </p:spPr>
      </p:pic>
      <p:sp>
        <p:nvSpPr>
          <p:cNvPr id="25" name="Shape 15"/>
          <p:cNvSpPr/>
          <p:nvPr/>
        </p:nvSpPr>
        <p:spPr>
          <a:xfrm>
            <a:off x="681338" y="5225283"/>
            <a:ext cx="364957" cy="364956"/>
          </a:xfrm>
          <a:prstGeom prst="ellipse">
            <a:avLst/>
          </a:prstGeom>
          <a:solidFill>
            <a:srgbClr val="4F46E5">
              <a:alpha val="12000"/>
            </a:srgbClr>
          </a:solidFill>
          <a:ln/>
        </p:spPr>
      </p:sp>
      <p:pic>
        <p:nvPicPr>
          <p:cNvPr id="26"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66427" y="5310374"/>
            <a:ext cx="194620" cy="194620"/>
          </a:xfrm>
          <a:prstGeom prst="rect">
            <a:avLst/>
          </a:prstGeom>
        </p:spPr>
      </p:pic>
      <p:sp>
        <p:nvSpPr>
          <p:cNvPr id="27" name="Shape 16"/>
          <p:cNvSpPr/>
          <p:nvPr/>
        </p:nvSpPr>
        <p:spPr>
          <a:xfrm>
            <a:off x="7140555" y="0"/>
            <a:ext cx="72864" cy="6812280"/>
          </a:xfrm>
          <a:prstGeom prst="rect">
            <a:avLst/>
          </a:prstGeom>
          <a:solidFill>
            <a:srgbClr val="4F46E5"/>
          </a:solidFill>
          <a:ln/>
        </p:spPr>
      </p:sp>
      <p:pic>
        <p:nvPicPr>
          <p:cNvPr id="28" name="Image 9" descr="preencoded.png"/>
          <p:cNvPicPr>
            <a:picLocks noChangeAspect="1"/>
          </p:cNvPicPr>
          <p:nvPr/>
        </p:nvPicPr>
        <p:blipFill>
          <a:blip r:embed="rId16"/>
          <a:srcRect/>
          <a:stretch/>
        </p:blipFill>
        <p:spPr>
          <a:xfrm>
            <a:off x="7213419" y="0"/>
            <a:ext cx="4932556" cy="681228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7289617" y="6597014"/>
            <a:ext cx="1245680" cy="184619"/>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1037088" y="1668263"/>
            <a:ext cx="5755496" cy="205259"/>
          </a:xfrm>
          <a:prstGeom prst="rect">
            <a:avLst/>
          </a:prstGeom>
          <a:noFill/>
          <a:ln/>
        </p:spPr>
        <p:txBody>
          <a:bodyPr wrap="square" lIns="1016" tIns="1016" rIns="1016" bIns="1016" rtlCol="0" anchor="t"/>
          <a:lstStyle/>
          <a:p>
            <a:pPr marL="0" indent="0">
              <a:lnSpc>
                <a:spcPct val="124427"/>
              </a:lnSpc>
              <a:buNone/>
            </a:pPr>
            <a:r>
              <a:rPr lang="en-US" sz="1200" b="1" dirty="0">
                <a:solidFill>
                  <a:srgbClr val="0F172A"/>
                </a:solidFill>
                <a:latin typeface="Segoe UI" pitchFamily="34" charset="0"/>
                <a:ea typeface="Segoe UI" pitchFamily="34" charset="-122"/>
                <a:cs typeface="Segoe UI" pitchFamily="34" charset="-120"/>
              </a:rPr>
              <a:t>Problem Identification
</a:t>
            </a:r>
            <a:endParaRPr lang="en-US" sz="1200" dirty="0"/>
          </a:p>
        </p:txBody>
      </p:sp>
      <p:sp>
        <p:nvSpPr>
          <p:cNvPr id="9" name="Text 2"/>
          <p:cNvSpPr/>
          <p:nvPr/>
        </p:nvSpPr>
        <p:spPr>
          <a:xfrm>
            <a:off x="1037088" y="1914477"/>
            <a:ext cx="5755496" cy="416866"/>
          </a:xfrm>
          <a:prstGeom prst="rect">
            <a:avLst/>
          </a:prstGeom>
          <a:noFill/>
          <a:ln/>
        </p:spPr>
        <p:txBody>
          <a:bodyPr wrap="square" lIns="1016" tIns="1016" rIns="1016" bIns="1016" rtlCol="0" anchor="t"/>
          <a:lstStyle/>
          <a:p>
            <a:pPr marL="0" indent="0">
              <a:lnSpc>
                <a:spcPct val="149255"/>
              </a:lnSpc>
              <a:buNone/>
            </a:pPr>
            <a:r>
              <a:rPr lang="en-US" sz="1000" dirty="0">
                <a:solidFill>
                  <a:srgbClr val="64748B"/>
                </a:solidFill>
                <a:latin typeface="Segoe UI" pitchFamily="34" charset="0"/>
                <a:ea typeface="Segoe UI" pitchFamily="34" charset="-122"/>
                <a:cs typeface="Segoe UI" pitchFamily="34" charset="-120"/>
              </a:rPr>
              <a:t>Identifying the research problem sets the agenda, guiding the focus of the study. This crucial step ensures relevance and clarity in geographical research.
</a:t>
            </a:r>
            <a:endParaRPr lang="en-US" sz="1000" dirty="0"/>
          </a:p>
        </p:txBody>
      </p:sp>
      <p:sp>
        <p:nvSpPr>
          <p:cNvPr id="10" name="Text 3"/>
          <p:cNvSpPr/>
          <p:nvPr/>
        </p:nvSpPr>
        <p:spPr>
          <a:xfrm>
            <a:off x="1037088" y="2515967"/>
            <a:ext cx="5755496" cy="205259"/>
          </a:xfrm>
          <a:prstGeom prst="rect">
            <a:avLst/>
          </a:prstGeom>
          <a:noFill/>
          <a:ln/>
        </p:spPr>
        <p:txBody>
          <a:bodyPr wrap="square" lIns="1016" tIns="1016" rIns="1016" bIns="1016" rtlCol="0" anchor="t"/>
          <a:lstStyle/>
          <a:p>
            <a:pPr marL="0" indent="0">
              <a:lnSpc>
                <a:spcPct val="124427"/>
              </a:lnSpc>
              <a:buNone/>
            </a:pPr>
            <a:r>
              <a:rPr lang="en-US" sz="1200" b="1" dirty="0">
                <a:solidFill>
                  <a:srgbClr val="0F172A"/>
                </a:solidFill>
                <a:latin typeface="Segoe UI" pitchFamily="34" charset="0"/>
                <a:ea typeface="Segoe UI" pitchFamily="34" charset="-122"/>
                <a:cs typeface="Segoe UI" pitchFamily="34" charset="-120"/>
              </a:rPr>
              <a:t>Literature Review
</a:t>
            </a:r>
            <a:endParaRPr lang="en-US" sz="1200" dirty="0"/>
          </a:p>
        </p:txBody>
      </p:sp>
      <p:sp>
        <p:nvSpPr>
          <p:cNvPr id="11" name="Text 4"/>
          <p:cNvSpPr/>
          <p:nvPr/>
        </p:nvSpPr>
        <p:spPr>
          <a:xfrm>
            <a:off x="1037088" y="2762181"/>
            <a:ext cx="5755496" cy="416866"/>
          </a:xfrm>
          <a:prstGeom prst="rect">
            <a:avLst/>
          </a:prstGeom>
          <a:noFill/>
          <a:ln/>
        </p:spPr>
        <p:txBody>
          <a:bodyPr wrap="square" lIns="1016" tIns="1016" rIns="1016" bIns="1016" rtlCol="0" anchor="t"/>
          <a:lstStyle/>
          <a:p>
            <a:pPr marL="0" indent="0">
              <a:lnSpc>
                <a:spcPct val="149255"/>
              </a:lnSpc>
              <a:buNone/>
            </a:pPr>
            <a:r>
              <a:rPr lang="en-US" sz="1000" dirty="0">
                <a:solidFill>
                  <a:srgbClr val="64748B"/>
                </a:solidFill>
                <a:latin typeface="Segoe UI" pitchFamily="34" charset="0"/>
                <a:ea typeface="Segoe UI" pitchFamily="34" charset="-122"/>
                <a:cs typeface="Segoe UI" pitchFamily="34" charset="-120"/>
              </a:rPr>
              <a:t>Conducting a literature review provides essential context and background, helping to frame the research question and identify gaps in existing knowledge.
</a:t>
            </a:r>
            <a:endParaRPr lang="en-US" sz="1000" dirty="0"/>
          </a:p>
        </p:txBody>
      </p:sp>
      <p:sp>
        <p:nvSpPr>
          <p:cNvPr id="12" name="Text 5"/>
          <p:cNvSpPr/>
          <p:nvPr/>
        </p:nvSpPr>
        <p:spPr>
          <a:xfrm>
            <a:off x="1037088" y="3363671"/>
            <a:ext cx="5755496" cy="205259"/>
          </a:xfrm>
          <a:prstGeom prst="rect">
            <a:avLst/>
          </a:prstGeom>
          <a:noFill/>
          <a:ln/>
        </p:spPr>
        <p:txBody>
          <a:bodyPr wrap="square" lIns="1016" tIns="1016" rIns="1016" bIns="1016" rtlCol="0" anchor="t"/>
          <a:lstStyle/>
          <a:p>
            <a:pPr marL="0" indent="0">
              <a:lnSpc>
                <a:spcPct val="124427"/>
              </a:lnSpc>
              <a:buNone/>
            </a:pPr>
            <a:r>
              <a:rPr lang="en-US" sz="1200" b="1" dirty="0">
                <a:solidFill>
                  <a:srgbClr val="0F172A"/>
                </a:solidFill>
                <a:latin typeface="Segoe UI" pitchFamily="34" charset="0"/>
                <a:ea typeface="Segoe UI" pitchFamily="34" charset="-122"/>
                <a:cs typeface="Segoe UI" pitchFamily="34" charset="-120"/>
              </a:rPr>
              <a:t>Fieldwork Data Collection
</a:t>
            </a:r>
            <a:endParaRPr lang="en-US" sz="1200" dirty="0"/>
          </a:p>
        </p:txBody>
      </p:sp>
      <p:sp>
        <p:nvSpPr>
          <p:cNvPr id="13" name="Text 6"/>
          <p:cNvSpPr/>
          <p:nvPr/>
        </p:nvSpPr>
        <p:spPr>
          <a:xfrm>
            <a:off x="1037088" y="3609885"/>
            <a:ext cx="5755496" cy="416866"/>
          </a:xfrm>
          <a:prstGeom prst="rect">
            <a:avLst/>
          </a:prstGeom>
          <a:noFill/>
          <a:ln/>
        </p:spPr>
        <p:txBody>
          <a:bodyPr wrap="square" lIns="1016" tIns="1016" rIns="1016" bIns="1016" rtlCol="0" anchor="t"/>
          <a:lstStyle/>
          <a:p>
            <a:pPr marL="0" indent="0">
              <a:lnSpc>
                <a:spcPct val="149255"/>
              </a:lnSpc>
              <a:buNone/>
            </a:pPr>
            <a:r>
              <a:rPr lang="en-US" sz="1000" dirty="0">
                <a:solidFill>
                  <a:srgbClr val="64748B"/>
                </a:solidFill>
                <a:latin typeface="Segoe UI" pitchFamily="34" charset="0"/>
                <a:ea typeface="Segoe UI" pitchFamily="34" charset="-122"/>
                <a:cs typeface="Segoe UI" pitchFamily="34" charset="-120"/>
              </a:rPr>
              <a:t>Fieldwork involves collecting data in real-world settings, utilizing surveys and observations to gather firsthand information critical for analysis.
</a:t>
            </a:r>
            <a:endParaRPr lang="en-US" sz="1000" dirty="0"/>
          </a:p>
        </p:txBody>
      </p:sp>
      <p:sp>
        <p:nvSpPr>
          <p:cNvPr id="14" name="Text 7"/>
          <p:cNvSpPr/>
          <p:nvPr/>
        </p:nvSpPr>
        <p:spPr>
          <a:xfrm>
            <a:off x="1037088" y="4211375"/>
            <a:ext cx="5755496" cy="205259"/>
          </a:xfrm>
          <a:prstGeom prst="rect">
            <a:avLst/>
          </a:prstGeom>
          <a:noFill/>
          <a:ln/>
        </p:spPr>
        <p:txBody>
          <a:bodyPr wrap="square" lIns="1016" tIns="1016" rIns="1016" bIns="1016" rtlCol="0" anchor="t"/>
          <a:lstStyle/>
          <a:p>
            <a:pPr marL="0" indent="0">
              <a:lnSpc>
                <a:spcPct val="124427"/>
              </a:lnSpc>
              <a:buNone/>
            </a:pPr>
            <a:r>
              <a:rPr lang="en-US" sz="1200" b="1" dirty="0">
                <a:solidFill>
                  <a:srgbClr val="0F172A"/>
                </a:solidFill>
                <a:latin typeface="Segoe UI" pitchFamily="34" charset="0"/>
                <a:ea typeface="Segoe UI" pitchFamily="34" charset="-122"/>
                <a:cs typeface="Segoe UI" pitchFamily="34" charset="-120"/>
              </a:rPr>
              <a:t>Data Analysis
</a:t>
            </a:r>
            <a:endParaRPr lang="en-US" sz="1200" dirty="0"/>
          </a:p>
        </p:txBody>
      </p:sp>
      <p:sp>
        <p:nvSpPr>
          <p:cNvPr id="15" name="Text 8"/>
          <p:cNvSpPr/>
          <p:nvPr/>
        </p:nvSpPr>
        <p:spPr>
          <a:xfrm>
            <a:off x="1037088" y="4457589"/>
            <a:ext cx="5755496" cy="416866"/>
          </a:xfrm>
          <a:prstGeom prst="rect">
            <a:avLst/>
          </a:prstGeom>
          <a:noFill/>
          <a:ln/>
        </p:spPr>
        <p:txBody>
          <a:bodyPr wrap="square" lIns="1016" tIns="1016" rIns="1016" bIns="1016" rtlCol="0" anchor="t"/>
          <a:lstStyle/>
          <a:p>
            <a:pPr marL="0" indent="0">
              <a:lnSpc>
                <a:spcPct val="149255"/>
              </a:lnSpc>
              <a:buNone/>
            </a:pPr>
            <a:r>
              <a:rPr lang="en-US" sz="1000" dirty="0">
                <a:solidFill>
                  <a:srgbClr val="64748B"/>
                </a:solidFill>
                <a:latin typeface="Segoe UI" pitchFamily="34" charset="0"/>
                <a:ea typeface="Segoe UI" pitchFamily="34" charset="-122"/>
                <a:cs typeface="Segoe UI" pitchFamily="34" charset="-120"/>
              </a:rPr>
              <a:t>Analyzing collected data is vital for drawing conclusions. This stage involves statistical methods and qualitative analysis to interpret findings effectively.
</a:t>
            </a:r>
            <a:endParaRPr lang="en-US" sz="1000" dirty="0"/>
          </a:p>
        </p:txBody>
      </p:sp>
      <p:sp>
        <p:nvSpPr>
          <p:cNvPr id="16" name="Text 9"/>
          <p:cNvSpPr/>
          <p:nvPr/>
        </p:nvSpPr>
        <p:spPr>
          <a:xfrm>
            <a:off x="1037088" y="5059078"/>
            <a:ext cx="5755496" cy="205259"/>
          </a:xfrm>
          <a:prstGeom prst="rect">
            <a:avLst/>
          </a:prstGeom>
          <a:noFill/>
          <a:ln/>
        </p:spPr>
        <p:txBody>
          <a:bodyPr wrap="square" lIns="1016" tIns="1016" rIns="1016" bIns="1016" rtlCol="0" anchor="t"/>
          <a:lstStyle/>
          <a:p>
            <a:pPr marL="0" indent="0">
              <a:lnSpc>
                <a:spcPct val="124427"/>
              </a:lnSpc>
              <a:buNone/>
            </a:pPr>
            <a:r>
              <a:rPr lang="en-US" sz="1200" b="1" dirty="0">
                <a:solidFill>
                  <a:srgbClr val="0F172A"/>
                </a:solidFill>
                <a:latin typeface="Segoe UI" pitchFamily="34" charset="0"/>
                <a:ea typeface="Segoe UI" pitchFamily="34" charset="-122"/>
                <a:cs typeface="Segoe UI" pitchFamily="34" charset="-120"/>
              </a:rPr>
              <a:t>Reporting Findings
</a:t>
            </a:r>
            <a:endParaRPr lang="en-US" sz="1200" dirty="0"/>
          </a:p>
        </p:txBody>
      </p:sp>
      <p:sp>
        <p:nvSpPr>
          <p:cNvPr id="17" name="Text 10"/>
          <p:cNvSpPr/>
          <p:nvPr/>
        </p:nvSpPr>
        <p:spPr>
          <a:xfrm>
            <a:off x="1037088" y="5305292"/>
            <a:ext cx="5755496" cy="625301"/>
          </a:xfrm>
          <a:prstGeom prst="rect">
            <a:avLst/>
          </a:prstGeom>
          <a:noFill/>
          <a:ln/>
        </p:spPr>
        <p:txBody>
          <a:bodyPr wrap="square" lIns="1016" tIns="1016" rIns="1016" bIns="1016" rtlCol="0" anchor="t"/>
          <a:lstStyle/>
          <a:p>
            <a:pPr marL="0" indent="0">
              <a:lnSpc>
                <a:spcPct val="149255"/>
              </a:lnSpc>
              <a:buNone/>
            </a:pPr>
            <a:r>
              <a:rPr lang="en-US" sz="1000" dirty="0">
                <a:solidFill>
                  <a:srgbClr val="64748B"/>
                </a:solidFill>
                <a:latin typeface="Segoe UI" pitchFamily="34" charset="0"/>
                <a:ea typeface="Segoe UI" pitchFamily="34" charset="-122"/>
                <a:cs typeface="Segoe UI" pitchFamily="34" charset="-120"/>
              </a:rPr>
              <a:t>The final stage involves reporting results, presenting insights through reports or presentations, ensuring findings contribute to the broader geographical discourse.
</a:t>
            </a:r>
            <a:endParaRPr lang="en-US" sz="1000" dirty="0"/>
          </a:p>
        </p:txBody>
      </p:sp>
      <p:sp>
        <p:nvSpPr>
          <p:cNvPr id="18" name="Text 11"/>
          <p:cNvSpPr/>
          <p:nvPr/>
        </p:nvSpPr>
        <p:spPr>
          <a:xfrm>
            <a:off x="7351211" y="6617493"/>
            <a:ext cx="1122493" cy="143662"/>
          </a:xfrm>
          <a:prstGeom prst="rect">
            <a:avLst/>
          </a:prstGeom>
          <a:noFill/>
          <a:ln/>
        </p:spPr>
        <p:txBody>
          <a:bodyPr wrap="square" lIns="1016" tIns="1016" rIns="1016" bIns="1016" rtlCol="0" anchor="t"/>
          <a:lstStyle/>
          <a:p>
            <a:pPr marL="0" indent="0">
              <a:lnSpc>
                <a:spcPct val="141535"/>
              </a:lnSpc>
              <a:buNone/>
            </a:pPr>
            <a:r>
              <a:rPr lang="en-US" sz="700" dirty="0">
                <a:solidFill>
                  <a:srgbClr val="FFFFFF"/>
                </a:solidFill>
                <a:latin typeface="Segoe UI" pitchFamily="34" charset="0"/>
                <a:ea typeface="Segoe UI" pitchFamily="34" charset="-122"/>
                <a:cs typeface="Segoe UI" pitchFamily="34" charset="-120"/>
              </a:rPr>
              <a:t>Photo by Daniel Brady
</a:t>
            </a:r>
            <a:endParaRPr lang="en-US" sz="700" dirty="0"/>
          </a:p>
        </p:txBody>
      </p:sp>
      <p:sp>
        <p:nvSpPr>
          <p:cNvPr id="19" name="Text 12"/>
          <p:cNvSpPr/>
          <p:nvPr/>
        </p:nvSpPr>
        <p:spPr>
          <a:xfrm>
            <a:off x="575137" y="916918"/>
            <a:ext cx="6227607" cy="320351"/>
          </a:xfrm>
          <a:prstGeom prst="rect">
            <a:avLst/>
          </a:prstGeom>
          <a:noFill/>
          <a:ln/>
        </p:spPr>
        <p:txBody>
          <a:bodyPr wrap="square" lIns="1016" tIns="1016" rIns="1016" bIns="1016" rtlCol="0" anchor="t"/>
          <a:lstStyle/>
          <a:p>
            <a:pPr marL="0" indent="0">
              <a:lnSpc>
                <a:spcPct val="120161"/>
              </a:lnSpc>
              <a:buNone/>
            </a:pPr>
            <a:r>
              <a:rPr lang="en-US" sz="1900" b="1" dirty="0">
                <a:solidFill>
                  <a:srgbClr val="0F172A"/>
                </a:solidFill>
                <a:latin typeface="Segoe UI" pitchFamily="34" charset="0"/>
                <a:ea typeface="Segoe UI" pitchFamily="34" charset="-122"/>
                <a:cs typeface="Segoe UI" pitchFamily="34" charset="-120"/>
              </a:rPr>
              <a:t>Stages of Research Process
</a:t>
            </a:r>
            <a:endParaRPr lang="en-US" sz="1900" dirty="0"/>
          </a:p>
        </p:txBody>
      </p:sp>
      <p:sp>
        <p:nvSpPr>
          <p:cNvPr id="20" name="Shape 13"/>
          <p:cNvSpPr/>
          <p:nvPr/>
        </p:nvSpPr>
        <p:spPr>
          <a:xfrm>
            <a:off x="575137" y="1422049"/>
            <a:ext cx="534022" cy="51276"/>
          </a:xfrm>
          <a:prstGeom prst="ellipse">
            <a:avLst/>
          </a:prstGeom>
          <a:solidFill>
            <a:srgbClr val="4F46E5"/>
          </a:solidFill>
          <a:ln/>
        </p:spPr>
      </p:sp>
      <p:sp>
        <p:nvSpPr>
          <p:cNvPr id="21" name="Shape 14"/>
          <p:cNvSpPr/>
          <p:nvPr/>
        </p:nvSpPr>
        <p:spPr>
          <a:xfrm>
            <a:off x="575137" y="1670804"/>
            <a:ext cx="308126" cy="308126"/>
          </a:xfrm>
          <a:prstGeom prst="ellipse">
            <a:avLst/>
          </a:prstGeom>
          <a:solidFill>
            <a:srgbClr val="4F46E5">
              <a:alpha val="12000"/>
            </a:srgbClr>
          </a:solidFill>
          <a:ln/>
        </p:spPr>
      </p:sp>
      <p:pic>
        <p:nvPicPr>
          <p:cNvPr id="22"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47049" y="1742713"/>
            <a:ext cx="164302" cy="164302"/>
          </a:xfrm>
          <a:prstGeom prst="rect">
            <a:avLst/>
          </a:prstGeom>
        </p:spPr>
      </p:pic>
      <p:sp>
        <p:nvSpPr>
          <p:cNvPr id="23" name="Shape 15"/>
          <p:cNvSpPr/>
          <p:nvPr/>
        </p:nvSpPr>
        <p:spPr>
          <a:xfrm>
            <a:off x="575137" y="2518508"/>
            <a:ext cx="308126" cy="308126"/>
          </a:xfrm>
          <a:prstGeom prst="ellipse">
            <a:avLst/>
          </a:prstGeom>
          <a:solidFill>
            <a:srgbClr val="4F46E5">
              <a:alpha val="12000"/>
            </a:srgbClr>
          </a:solidFill>
          <a:ln/>
        </p:spPr>
      </p:sp>
      <p:pic>
        <p:nvPicPr>
          <p:cNvPr id="24"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47049" y="2590416"/>
            <a:ext cx="164302" cy="164302"/>
          </a:xfrm>
          <a:prstGeom prst="rect">
            <a:avLst/>
          </a:prstGeom>
        </p:spPr>
      </p:pic>
      <p:sp>
        <p:nvSpPr>
          <p:cNvPr id="25" name="Shape 16"/>
          <p:cNvSpPr/>
          <p:nvPr/>
        </p:nvSpPr>
        <p:spPr>
          <a:xfrm>
            <a:off x="575137" y="3366211"/>
            <a:ext cx="308126" cy="308126"/>
          </a:xfrm>
          <a:prstGeom prst="ellipse">
            <a:avLst/>
          </a:prstGeom>
          <a:solidFill>
            <a:srgbClr val="4F46E5">
              <a:alpha val="12000"/>
            </a:srgbClr>
          </a:solidFill>
          <a:ln/>
        </p:spPr>
      </p:sp>
      <p:pic>
        <p:nvPicPr>
          <p:cNvPr id="26"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47049" y="3438120"/>
            <a:ext cx="164302" cy="164302"/>
          </a:xfrm>
          <a:prstGeom prst="rect">
            <a:avLst/>
          </a:prstGeom>
        </p:spPr>
      </p:pic>
      <p:sp>
        <p:nvSpPr>
          <p:cNvPr id="27" name="Shape 17"/>
          <p:cNvSpPr/>
          <p:nvPr/>
        </p:nvSpPr>
        <p:spPr>
          <a:xfrm>
            <a:off x="575137" y="4213915"/>
            <a:ext cx="308126" cy="308126"/>
          </a:xfrm>
          <a:prstGeom prst="ellipse">
            <a:avLst/>
          </a:prstGeom>
          <a:solidFill>
            <a:srgbClr val="4F46E5">
              <a:alpha val="12000"/>
            </a:srgbClr>
          </a:solidFill>
          <a:ln/>
        </p:spPr>
      </p:sp>
      <p:pic>
        <p:nvPicPr>
          <p:cNvPr id="28"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47049" y="4285824"/>
            <a:ext cx="164302" cy="164302"/>
          </a:xfrm>
          <a:prstGeom prst="rect">
            <a:avLst/>
          </a:prstGeom>
        </p:spPr>
      </p:pic>
      <p:sp>
        <p:nvSpPr>
          <p:cNvPr id="29" name="Shape 18"/>
          <p:cNvSpPr/>
          <p:nvPr/>
        </p:nvSpPr>
        <p:spPr>
          <a:xfrm>
            <a:off x="575137" y="5061619"/>
            <a:ext cx="308126" cy="308130"/>
          </a:xfrm>
          <a:prstGeom prst="ellipse">
            <a:avLst/>
          </a:prstGeom>
          <a:solidFill>
            <a:srgbClr val="4F46E5">
              <a:alpha val="12000"/>
            </a:srgbClr>
          </a:solidFill>
          <a:ln/>
        </p:spPr>
      </p:sp>
      <p:pic>
        <p:nvPicPr>
          <p:cNvPr id="30" name="Image 9" descr="preencoded.png"/>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47049" y="5133528"/>
            <a:ext cx="164302" cy="164302"/>
          </a:xfrm>
          <a:prstGeom prst="rect">
            <a:avLst/>
          </a:prstGeom>
        </p:spPr>
      </p:pic>
      <p:sp>
        <p:nvSpPr>
          <p:cNvPr id="31" name="Shape 19"/>
          <p:cNvSpPr/>
          <p:nvPr/>
        </p:nvSpPr>
        <p:spPr>
          <a:xfrm>
            <a:off x="7151826" y="0"/>
            <a:ext cx="61593" cy="6812280"/>
          </a:xfrm>
          <a:prstGeom prst="rect">
            <a:avLst/>
          </a:prstGeom>
          <a:solidFill>
            <a:srgbClr val="4F46E5"/>
          </a:solidFill>
          <a:ln/>
        </p:spPr>
      </p:sp>
      <p:pic>
        <p:nvPicPr>
          <p:cNvPr id="32" name="Image 10" descr="preencoded.png"/>
          <p:cNvPicPr>
            <a:picLocks noChangeAspect="1"/>
          </p:cNvPicPr>
          <p:nvPr/>
        </p:nvPicPr>
        <p:blipFill>
          <a:blip r:embed="rId18"/>
          <a:srcRect/>
          <a:stretch/>
        </p:blipFill>
        <p:spPr>
          <a:xfrm>
            <a:off x="7213419" y="0"/>
            <a:ext cx="4932556" cy="681228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523962" y="2285943"/>
            <a:ext cx="4825879" cy="4526337"/>
          </a:xfrm>
          <a:prstGeom prst="rect">
            <a:avLst/>
          </a:prstGeom>
        </p:spPr>
      </p:pic>
      <p:sp>
        <p:nvSpPr>
          <p:cNvPr id="3" name="Shape 0"/>
          <p:cNvSpPr/>
          <p:nvPr/>
        </p:nvSpPr>
        <p:spPr>
          <a:xfrm>
            <a:off x="761981" y="1395851"/>
            <a:ext cx="3356208" cy="2137671"/>
          </a:xfrm>
          <a:prstGeom prst="roundRect">
            <a:avLst>
              <a:gd name="adj" fmla="val 9505"/>
            </a:avLst>
          </a:prstGeom>
          <a:solidFill>
            <a:srgbClr val="000000">
              <a:alpha val="0"/>
            </a:srgbClr>
          </a:solidFill>
          <a:ln w="10160">
            <a:solidFill>
              <a:srgbClr val="0F172A">
                <a:alpha val="18000"/>
              </a:srgbClr>
            </a:solidFill>
            <a:prstDash val="solid"/>
          </a:ln>
        </p:spPr>
      </p:sp>
      <p:sp>
        <p:nvSpPr>
          <p:cNvPr id="4" name="Shape 1"/>
          <p:cNvSpPr/>
          <p:nvPr/>
        </p:nvSpPr>
        <p:spPr>
          <a:xfrm>
            <a:off x="4417585" y="1395851"/>
            <a:ext cx="3356367" cy="2137671"/>
          </a:xfrm>
          <a:prstGeom prst="roundRect">
            <a:avLst>
              <a:gd name="adj" fmla="val 9505"/>
            </a:avLst>
          </a:prstGeom>
          <a:solidFill>
            <a:srgbClr val="000000">
              <a:alpha val="0"/>
            </a:srgbClr>
          </a:solidFill>
          <a:ln w="10160">
            <a:solidFill>
              <a:srgbClr val="0F172A">
                <a:alpha val="18000"/>
              </a:srgbClr>
            </a:solidFill>
            <a:prstDash val="solid"/>
          </a:ln>
        </p:spPr>
      </p:sp>
      <p:sp>
        <p:nvSpPr>
          <p:cNvPr id="5" name="Shape 2"/>
          <p:cNvSpPr/>
          <p:nvPr/>
        </p:nvSpPr>
        <p:spPr>
          <a:xfrm>
            <a:off x="8073346" y="1395851"/>
            <a:ext cx="3356368" cy="2137671"/>
          </a:xfrm>
          <a:prstGeom prst="roundRect">
            <a:avLst>
              <a:gd name="adj" fmla="val 9505"/>
            </a:avLst>
          </a:prstGeom>
          <a:solidFill>
            <a:srgbClr val="000000">
              <a:alpha val="0"/>
            </a:srgbClr>
          </a:solidFill>
          <a:ln w="10160">
            <a:solidFill>
              <a:srgbClr val="0F172A">
                <a:alpha val="18000"/>
              </a:srgbClr>
            </a:solidFill>
            <a:prstDash val="solid"/>
          </a:ln>
        </p:spPr>
      </p:sp>
      <p:sp>
        <p:nvSpPr>
          <p:cNvPr id="6" name="Shape 3"/>
          <p:cNvSpPr/>
          <p:nvPr/>
        </p:nvSpPr>
        <p:spPr>
          <a:xfrm>
            <a:off x="761981" y="3832925"/>
            <a:ext cx="3363035" cy="2391030"/>
          </a:xfrm>
          <a:prstGeom prst="roundRect">
            <a:avLst>
              <a:gd name="adj" fmla="val 8498"/>
            </a:avLst>
          </a:prstGeom>
          <a:solidFill>
            <a:srgbClr val="000000">
              <a:alpha val="0"/>
            </a:srgbClr>
          </a:solidFill>
          <a:ln w="10160">
            <a:solidFill>
              <a:srgbClr val="0F172A">
                <a:alpha val="18000"/>
              </a:srgbClr>
            </a:solidFill>
            <a:prstDash val="solid"/>
          </a:ln>
        </p:spPr>
      </p:sp>
      <p:sp>
        <p:nvSpPr>
          <p:cNvPr id="7" name="Shape 4"/>
          <p:cNvSpPr/>
          <p:nvPr/>
        </p:nvSpPr>
        <p:spPr>
          <a:xfrm>
            <a:off x="4424411" y="3832925"/>
            <a:ext cx="3363193" cy="2391030"/>
          </a:xfrm>
          <a:prstGeom prst="roundRect">
            <a:avLst>
              <a:gd name="adj" fmla="val 8498"/>
            </a:avLst>
          </a:prstGeom>
          <a:solidFill>
            <a:srgbClr val="000000">
              <a:alpha val="0"/>
            </a:srgbClr>
          </a:solidFill>
          <a:ln w="10160">
            <a:solidFill>
              <a:srgbClr val="0F172A">
                <a:alpha val="18000"/>
              </a:srgbClr>
            </a:solidFill>
            <a:prstDash val="solid"/>
          </a:ln>
        </p:spPr>
      </p:sp>
      <p:pic>
        <p:nvPicPr>
          <p:cNvPr id="8" name="Image 1" descr="preencoded.png"/>
          <p:cNvPicPr>
            <a:picLocks noChangeAspect="1"/>
          </p:cNvPicPr>
          <p:nvPr/>
        </p:nvPicPr>
        <p:blipFill>
          <a:blip r:embed="rId4"/>
          <a:stretch>
            <a:fillRect/>
          </a:stretch>
        </p:blipFill>
        <p:spPr>
          <a:xfrm>
            <a:off x="126997" y="5714857"/>
            <a:ext cx="1523962" cy="1015975"/>
          </a:xfrm>
          <a:prstGeom prst="rect">
            <a:avLst/>
          </a:prstGeom>
        </p:spPr>
      </p:pic>
      <p:pic>
        <p:nvPicPr>
          <p:cNvPr id="9" name="Image 2" descr="preencoded.png"/>
          <p:cNvPicPr>
            <a:picLocks noChangeAspect="1"/>
          </p:cNvPicPr>
          <p:nvPr/>
        </p:nvPicPr>
        <p:blipFill>
          <a:blip r:embed="rId5"/>
          <a:stretch>
            <a:fillRect/>
          </a:stretch>
        </p:blipFill>
        <p:spPr>
          <a:xfrm>
            <a:off x="0" y="1142971"/>
            <a:ext cx="63498" cy="4444889"/>
          </a:xfrm>
          <a:prstGeom prst="rect">
            <a:avLst/>
          </a:prstGeom>
        </p:spPr>
      </p:pic>
      <p:pic>
        <p:nvPicPr>
          <p:cNvPr id="10" name="Image 3" descr="preencoded.png"/>
          <p:cNvPicPr>
            <a:picLocks noChangeAspect="1"/>
          </p:cNvPicPr>
          <p:nvPr/>
        </p:nvPicPr>
        <p:blipFill>
          <a:blip r:embed="rId6"/>
          <a:stretch>
            <a:fillRect/>
          </a:stretch>
        </p:blipFill>
        <p:spPr>
          <a:xfrm>
            <a:off x="10159746" y="6286343"/>
            <a:ext cx="1523962" cy="406390"/>
          </a:xfrm>
          <a:prstGeom prst="rect">
            <a:avLst/>
          </a:prstGeom>
        </p:spPr>
      </p:pic>
      <p:pic>
        <p:nvPicPr>
          <p:cNvPr id="11" name="Image 4" descr="preencoded.png"/>
          <p:cNvPicPr>
            <a:picLocks noChangeAspect="1"/>
          </p:cNvPicPr>
          <p:nvPr/>
        </p:nvPicPr>
        <p:blipFill>
          <a:blip r:embed="rId7"/>
          <a:stretch>
            <a:fillRect/>
          </a:stretch>
        </p:blipFill>
        <p:spPr>
          <a:xfrm>
            <a:off x="0" y="0"/>
            <a:ext cx="12145975" cy="76198"/>
          </a:xfrm>
          <a:prstGeom prst="rect">
            <a:avLst/>
          </a:prstGeom>
        </p:spPr>
      </p:pic>
      <p:sp>
        <p:nvSpPr>
          <p:cNvPr id="12" name="Text 5"/>
          <p:cNvSpPr/>
          <p:nvPr/>
        </p:nvSpPr>
        <p:spPr>
          <a:xfrm>
            <a:off x="761981" y="317492"/>
            <a:ext cx="10667733" cy="698483"/>
          </a:xfrm>
          <a:prstGeom prst="rect">
            <a:avLst/>
          </a:prstGeom>
          <a:noFill/>
          <a:ln/>
        </p:spPr>
        <p:txBody>
          <a:bodyPr wrap="square" lIns="1016" tIns="1016" rIns="1016" bIns="1016" rtlCol="0" anchor="t"/>
          <a:lstStyle/>
          <a:p>
            <a:pPr marL="0" indent="0" algn="l">
              <a:lnSpc>
                <a:spcPct val="130000"/>
              </a:lnSpc>
              <a:buNone/>
            </a:pPr>
            <a:r>
              <a:rPr lang="en-US" sz="2900" b="1" dirty="0">
                <a:solidFill>
                  <a:srgbClr val="0F172A"/>
                </a:solidFill>
                <a:latin typeface="Segoe UI" pitchFamily="34" charset="0"/>
                <a:ea typeface="Segoe UI" pitchFamily="34" charset="-122"/>
                <a:cs typeface="Segoe UI" pitchFamily="34" charset="-120"/>
              </a:rPr>
              <a:t>Key Features
</a:t>
            </a:r>
            <a:endParaRPr lang="en-US" sz="2900" dirty="0"/>
          </a:p>
        </p:txBody>
      </p:sp>
      <p:sp>
        <p:nvSpPr>
          <p:cNvPr id="13" name="Text 6"/>
          <p:cNvSpPr/>
          <p:nvPr/>
        </p:nvSpPr>
        <p:spPr>
          <a:xfrm>
            <a:off x="1645403" y="1630478"/>
            <a:ext cx="2238160" cy="530215"/>
          </a:xfrm>
          <a:prstGeom prst="rect">
            <a:avLst/>
          </a:prstGeom>
          <a:noFill/>
          <a:ln/>
        </p:spPr>
        <p:txBody>
          <a:bodyPr wrap="square" lIns="1016" tIns="1016" rIns="1016" bIns="1016" rtlCol="0" anchor="t"/>
          <a:lstStyle/>
          <a:p>
            <a:pPr marL="0" indent="0" algn="l">
              <a:lnSpc>
                <a:spcPct val="122829"/>
              </a:lnSpc>
              <a:buNone/>
            </a:pPr>
            <a:r>
              <a:rPr lang="en-US" sz="1500" b="1" dirty="0">
                <a:solidFill>
                  <a:srgbClr val="0F172A"/>
                </a:solidFill>
                <a:latin typeface="Segoe UI" pitchFamily="34" charset="0"/>
                <a:ea typeface="Segoe UI" pitchFamily="34" charset="-122"/>
                <a:cs typeface="Segoe UI" pitchFamily="34" charset="-120"/>
              </a:rPr>
              <a:t>Firsthand Data Collection
</a:t>
            </a:r>
            <a:endParaRPr lang="en-US" sz="1500" dirty="0"/>
          </a:p>
        </p:txBody>
      </p:sp>
      <p:sp>
        <p:nvSpPr>
          <p:cNvPr id="14" name="Text 7"/>
          <p:cNvSpPr/>
          <p:nvPr/>
        </p:nvSpPr>
        <p:spPr>
          <a:xfrm>
            <a:off x="996607" y="2285464"/>
            <a:ext cx="2886955" cy="1013435"/>
          </a:xfrm>
          <a:prstGeom prst="rect">
            <a:avLst/>
          </a:prstGeom>
          <a:noFill/>
          <a:ln/>
        </p:spPr>
        <p:txBody>
          <a:bodyPr wrap="square" lIns="1016" tIns="1016" rIns="1016" bIns="1016" rtlCol="0" anchor="t"/>
          <a:lstStyle/>
          <a:p>
            <a:pPr marL="0" indent="0" algn="l">
              <a:lnSpc>
                <a:spcPct val="142481"/>
              </a:lnSpc>
              <a:buNone/>
            </a:pPr>
            <a:r>
              <a:rPr lang="en-US" sz="1300" dirty="0">
                <a:solidFill>
                  <a:srgbClr val="0F172A"/>
                </a:solidFill>
                <a:latin typeface="Segoe UI" pitchFamily="34" charset="0"/>
                <a:ea typeface="Segoe UI" pitchFamily="34" charset="-122"/>
                <a:cs typeface="Segoe UI" pitchFamily="34" charset="-120"/>
              </a:rPr>
              <a:t>Fieldwork allows researchers to gather data directly from the environment, ensuring accuracy and relevance.
</a:t>
            </a:r>
            <a:endParaRPr lang="en-US" sz="1300" dirty="0"/>
          </a:p>
        </p:txBody>
      </p:sp>
      <p:sp>
        <p:nvSpPr>
          <p:cNvPr id="15" name="Text 8"/>
          <p:cNvSpPr/>
          <p:nvPr/>
        </p:nvSpPr>
        <p:spPr>
          <a:xfrm>
            <a:off x="5301006" y="1630478"/>
            <a:ext cx="2238319" cy="530215"/>
          </a:xfrm>
          <a:prstGeom prst="rect">
            <a:avLst/>
          </a:prstGeom>
          <a:noFill/>
          <a:ln/>
        </p:spPr>
        <p:txBody>
          <a:bodyPr wrap="square" lIns="1016" tIns="1016" rIns="1016" bIns="1016" rtlCol="0" anchor="t"/>
          <a:lstStyle/>
          <a:p>
            <a:pPr marL="0" indent="0" algn="l">
              <a:lnSpc>
                <a:spcPct val="122829"/>
              </a:lnSpc>
              <a:buNone/>
            </a:pPr>
            <a:r>
              <a:rPr lang="en-US" sz="1500" b="1" dirty="0">
                <a:solidFill>
                  <a:srgbClr val="0F172A"/>
                </a:solidFill>
                <a:latin typeface="Segoe UI" pitchFamily="34" charset="0"/>
                <a:ea typeface="Segoe UI" pitchFamily="34" charset="-122"/>
                <a:cs typeface="Segoe UI" pitchFamily="34" charset="-120"/>
              </a:rPr>
              <a:t>Contextual Understanding
</a:t>
            </a:r>
            <a:endParaRPr lang="en-US" sz="1500" dirty="0"/>
          </a:p>
        </p:txBody>
      </p:sp>
      <p:sp>
        <p:nvSpPr>
          <p:cNvPr id="16" name="Text 9"/>
          <p:cNvSpPr/>
          <p:nvPr/>
        </p:nvSpPr>
        <p:spPr>
          <a:xfrm>
            <a:off x="4652211" y="2285464"/>
            <a:ext cx="2887114" cy="1013435"/>
          </a:xfrm>
          <a:prstGeom prst="rect">
            <a:avLst/>
          </a:prstGeom>
          <a:noFill/>
          <a:ln/>
        </p:spPr>
        <p:txBody>
          <a:bodyPr wrap="square" lIns="1016" tIns="1016" rIns="1016" bIns="1016" rtlCol="0" anchor="t"/>
          <a:lstStyle/>
          <a:p>
            <a:pPr marL="0" indent="0" algn="l">
              <a:lnSpc>
                <a:spcPct val="142481"/>
              </a:lnSpc>
              <a:buNone/>
            </a:pPr>
            <a:r>
              <a:rPr lang="en-US" sz="1300" dirty="0">
                <a:solidFill>
                  <a:srgbClr val="0F172A"/>
                </a:solidFill>
                <a:latin typeface="Segoe UI" pitchFamily="34" charset="0"/>
                <a:ea typeface="Segoe UI" pitchFamily="34" charset="-122"/>
                <a:cs typeface="Segoe UI" pitchFamily="34" charset="-120"/>
              </a:rPr>
              <a:t>Field experiences provide a real-world context that enhances theoretical knowledge and understanding.
</a:t>
            </a:r>
            <a:endParaRPr lang="en-US" sz="1300" dirty="0"/>
          </a:p>
        </p:txBody>
      </p:sp>
      <p:sp>
        <p:nvSpPr>
          <p:cNvPr id="17" name="Text 10"/>
          <p:cNvSpPr/>
          <p:nvPr/>
        </p:nvSpPr>
        <p:spPr>
          <a:xfrm>
            <a:off x="8956768" y="1630478"/>
            <a:ext cx="2238319" cy="530215"/>
          </a:xfrm>
          <a:prstGeom prst="rect">
            <a:avLst/>
          </a:prstGeom>
          <a:noFill/>
          <a:ln/>
        </p:spPr>
        <p:txBody>
          <a:bodyPr wrap="square" lIns="1016" tIns="1016" rIns="1016" bIns="1016" rtlCol="0" anchor="t"/>
          <a:lstStyle/>
          <a:p>
            <a:pPr marL="0" indent="0" algn="l">
              <a:lnSpc>
                <a:spcPct val="122829"/>
              </a:lnSpc>
              <a:buNone/>
            </a:pPr>
            <a:r>
              <a:rPr lang="en-US" sz="1500" b="1" dirty="0">
                <a:solidFill>
                  <a:srgbClr val="0F172A"/>
                </a:solidFill>
                <a:latin typeface="Segoe UI" pitchFamily="34" charset="0"/>
                <a:ea typeface="Segoe UI" pitchFamily="34" charset="-122"/>
                <a:cs typeface="Segoe UI" pitchFamily="34" charset="-120"/>
              </a:rPr>
              <a:t>Insightful Observations
</a:t>
            </a:r>
            <a:endParaRPr lang="en-US" sz="1500" dirty="0"/>
          </a:p>
        </p:txBody>
      </p:sp>
      <p:sp>
        <p:nvSpPr>
          <p:cNvPr id="18" name="Text 11"/>
          <p:cNvSpPr/>
          <p:nvPr/>
        </p:nvSpPr>
        <p:spPr>
          <a:xfrm>
            <a:off x="8307973" y="2285464"/>
            <a:ext cx="2887114" cy="1013435"/>
          </a:xfrm>
          <a:prstGeom prst="rect">
            <a:avLst/>
          </a:prstGeom>
          <a:noFill/>
          <a:ln/>
        </p:spPr>
        <p:txBody>
          <a:bodyPr wrap="square" lIns="1016" tIns="1016" rIns="1016" bIns="1016" rtlCol="0" anchor="t"/>
          <a:lstStyle/>
          <a:p>
            <a:pPr marL="0" indent="0" algn="l">
              <a:lnSpc>
                <a:spcPct val="142481"/>
              </a:lnSpc>
              <a:buNone/>
            </a:pPr>
            <a:r>
              <a:rPr lang="en-US" sz="1300" dirty="0">
                <a:solidFill>
                  <a:srgbClr val="0F172A"/>
                </a:solidFill>
                <a:latin typeface="Segoe UI" pitchFamily="34" charset="0"/>
                <a:ea typeface="Segoe UI" pitchFamily="34" charset="-122"/>
                <a:cs typeface="Segoe UI" pitchFamily="34" charset="-120"/>
              </a:rPr>
              <a:t>Direct observations during fieldwork can uncover insights and patterns that literature may overlook.
</a:t>
            </a:r>
            <a:endParaRPr lang="en-US" sz="1300" dirty="0"/>
          </a:p>
        </p:txBody>
      </p:sp>
      <p:sp>
        <p:nvSpPr>
          <p:cNvPr id="19" name="Text 12"/>
          <p:cNvSpPr/>
          <p:nvPr/>
        </p:nvSpPr>
        <p:spPr>
          <a:xfrm>
            <a:off x="1645403" y="4067546"/>
            <a:ext cx="2244986" cy="530215"/>
          </a:xfrm>
          <a:prstGeom prst="rect">
            <a:avLst/>
          </a:prstGeom>
          <a:noFill/>
          <a:ln/>
        </p:spPr>
        <p:txBody>
          <a:bodyPr wrap="square" lIns="1016" tIns="1016" rIns="1016" bIns="1016" rtlCol="0" anchor="t"/>
          <a:lstStyle/>
          <a:p>
            <a:pPr marL="0" indent="0" algn="l">
              <a:lnSpc>
                <a:spcPct val="122829"/>
              </a:lnSpc>
              <a:buNone/>
            </a:pPr>
            <a:r>
              <a:rPr lang="en-US" sz="1500" b="1" dirty="0">
                <a:solidFill>
                  <a:srgbClr val="0F172A"/>
                </a:solidFill>
                <a:latin typeface="Segoe UI" pitchFamily="34" charset="0"/>
                <a:ea typeface="Segoe UI" pitchFamily="34" charset="-122"/>
                <a:cs typeface="Segoe UI" pitchFamily="34" charset="-120"/>
              </a:rPr>
              <a:t>Enhanced Learning Engagement
</a:t>
            </a:r>
            <a:endParaRPr lang="en-US" sz="1500" dirty="0"/>
          </a:p>
        </p:txBody>
      </p:sp>
      <p:sp>
        <p:nvSpPr>
          <p:cNvPr id="20" name="Text 13"/>
          <p:cNvSpPr/>
          <p:nvPr/>
        </p:nvSpPr>
        <p:spPr>
          <a:xfrm>
            <a:off x="996607" y="4722539"/>
            <a:ext cx="2893782" cy="760076"/>
          </a:xfrm>
          <a:prstGeom prst="rect">
            <a:avLst/>
          </a:prstGeom>
          <a:noFill/>
          <a:ln/>
        </p:spPr>
        <p:txBody>
          <a:bodyPr wrap="square" lIns="1016" tIns="1016" rIns="1016" bIns="1016" rtlCol="0" anchor="t"/>
          <a:lstStyle/>
          <a:p>
            <a:pPr marL="0" indent="0" algn="l">
              <a:lnSpc>
                <a:spcPct val="142481"/>
              </a:lnSpc>
              <a:buNone/>
            </a:pPr>
            <a:r>
              <a:rPr lang="en-US" sz="1300" dirty="0">
                <a:solidFill>
                  <a:srgbClr val="0F172A"/>
                </a:solidFill>
                <a:latin typeface="Segoe UI" pitchFamily="34" charset="0"/>
                <a:ea typeface="Segoe UI" pitchFamily="34" charset="-122"/>
                <a:cs typeface="Segoe UI" pitchFamily="34" charset="-120"/>
              </a:rPr>
              <a:t>Fieldwork fosters active learning, encouraging students to engage deeply with the subject matter.
</a:t>
            </a:r>
            <a:endParaRPr lang="en-US" sz="1300" dirty="0"/>
          </a:p>
        </p:txBody>
      </p:sp>
      <p:sp>
        <p:nvSpPr>
          <p:cNvPr id="21" name="Text 14"/>
          <p:cNvSpPr/>
          <p:nvPr/>
        </p:nvSpPr>
        <p:spPr>
          <a:xfrm>
            <a:off x="5307832" y="4067546"/>
            <a:ext cx="2245145" cy="530215"/>
          </a:xfrm>
          <a:prstGeom prst="rect">
            <a:avLst/>
          </a:prstGeom>
          <a:noFill/>
          <a:ln/>
        </p:spPr>
        <p:txBody>
          <a:bodyPr wrap="square" lIns="1016" tIns="1016" rIns="1016" bIns="1016" rtlCol="0" anchor="t"/>
          <a:lstStyle/>
          <a:p>
            <a:pPr marL="0" indent="0" algn="l">
              <a:lnSpc>
                <a:spcPct val="122829"/>
              </a:lnSpc>
              <a:buNone/>
            </a:pPr>
            <a:r>
              <a:rPr lang="en-US" sz="1500" b="1" dirty="0">
                <a:solidFill>
                  <a:srgbClr val="0F172A"/>
                </a:solidFill>
                <a:latin typeface="Segoe UI" pitchFamily="34" charset="0"/>
                <a:ea typeface="Segoe UI" pitchFamily="34" charset="-122"/>
                <a:cs typeface="Segoe UI" pitchFamily="34" charset="-120"/>
              </a:rPr>
              <a:t>Ethical Considerations
</a:t>
            </a:r>
            <a:endParaRPr lang="en-US" sz="1500" dirty="0"/>
          </a:p>
        </p:txBody>
      </p:sp>
      <p:sp>
        <p:nvSpPr>
          <p:cNvPr id="22" name="Text 15"/>
          <p:cNvSpPr/>
          <p:nvPr/>
        </p:nvSpPr>
        <p:spPr>
          <a:xfrm>
            <a:off x="4659038" y="4722539"/>
            <a:ext cx="2893939" cy="1266793"/>
          </a:xfrm>
          <a:prstGeom prst="rect">
            <a:avLst/>
          </a:prstGeom>
          <a:noFill/>
          <a:ln/>
        </p:spPr>
        <p:txBody>
          <a:bodyPr wrap="square" lIns="1016" tIns="1016" rIns="1016" bIns="1016" rtlCol="0" anchor="t"/>
          <a:lstStyle/>
          <a:p>
            <a:pPr marL="0" indent="0" algn="l">
              <a:lnSpc>
                <a:spcPct val="142481"/>
              </a:lnSpc>
              <a:buNone/>
            </a:pPr>
            <a:r>
              <a:rPr lang="en-US" sz="1300" dirty="0">
                <a:solidFill>
                  <a:srgbClr val="0F172A"/>
                </a:solidFill>
                <a:latin typeface="Segoe UI" pitchFamily="34" charset="0"/>
                <a:ea typeface="Segoe UI" pitchFamily="34" charset="-122"/>
                <a:cs typeface="Segoe UI" pitchFamily="34" charset="-120"/>
              </a:rPr>
              <a:t>Fieldwork emphasizes the importance of ethical practices in research, promoting respect for communities and environments.
</a:t>
            </a:r>
            <a:endParaRPr lang="en-US" sz="1300" dirty="0"/>
          </a:p>
        </p:txBody>
      </p:sp>
      <p:sp>
        <p:nvSpPr>
          <p:cNvPr id="23" name="Shape 16"/>
          <p:cNvSpPr/>
          <p:nvPr/>
        </p:nvSpPr>
        <p:spPr>
          <a:xfrm>
            <a:off x="996607" y="1646040"/>
            <a:ext cx="499098" cy="499098"/>
          </a:xfrm>
          <a:prstGeom prst="roundRect">
            <a:avLst>
              <a:gd name="adj" fmla="val 25000"/>
            </a:avLst>
          </a:prstGeom>
          <a:solidFill>
            <a:srgbClr val="4F46E5">
              <a:alpha val="12000"/>
            </a:srgbClr>
          </a:solidFill>
          <a:ln/>
        </p:spPr>
      </p:sp>
      <p:pic>
        <p:nvPicPr>
          <p:cNvPr id="24"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08841" y="1758271"/>
            <a:ext cx="274472" cy="274472"/>
          </a:xfrm>
          <a:prstGeom prst="rect">
            <a:avLst/>
          </a:prstGeom>
        </p:spPr>
      </p:pic>
      <p:sp>
        <p:nvSpPr>
          <p:cNvPr id="25" name="Shape 17"/>
          <p:cNvSpPr/>
          <p:nvPr/>
        </p:nvSpPr>
        <p:spPr>
          <a:xfrm>
            <a:off x="4652211" y="1646040"/>
            <a:ext cx="499098" cy="499098"/>
          </a:xfrm>
          <a:prstGeom prst="roundRect">
            <a:avLst>
              <a:gd name="adj" fmla="val 25000"/>
            </a:avLst>
          </a:prstGeom>
          <a:solidFill>
            <a:srgbClr val="8B5CF6">
              <a:alpha val="12000"/>
            </a:srgbClr>
          </a:solidFill>
          <a:ln/>
        </p:spPr>
      </p:sp>
      <p:pic>
        <p:nvPicPr>
          <p:cNvPr id="26"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64444" y="1758271"/>
            <a:ext cx="274472" cy="274472"/>
          </a:xfrm>
          <a:prstGeom prst="rect">
            <a:avLst/>
          </a:prstGeom>
        </p:spPr>
      </p:pic>
      <p:sp>
        <p:nvSpPr>
          <p:cNvPr id="27" name="Shape 18"/>
          <p:cNvSpPr/>
          <p:nvPr/>
        </p:nvSpPr>
        <p:spPr>
          <a:xfrm>
            <a:off x="8307973" y="1646040"/>
            <a:ext cx="499098" cy="499098"/>
          </a:xfrm>
          <a:prstGeom prst="roundRect">
            <a:avLst>
              <a:gd name="adj" fmla="val 25000"/>
            </a:avLst>
          </a:prstGeom>
          <a:solidFill>
            <a:srgbClr val="4F46E5">
              <a:alpha val="12000"/>
            </a:srgbClr>
          </a:solidFill>
          <a:ln/>
        </p:spPr>
      </p:sp>
      <p:pic>
        <p:nvPicPr>
          <p:cNvPr id="28"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420206" y="1758271"/>
            <a:ext cx="274473" cy="274473"/>
          </a:xfrm>
          <a:prstGeom prst="rect">
            <a:avLst/>
          </a:prstGeom>
        </p:spPr>
      </p:pic>
      <p:sp>
        <p:nvSpPr>
          <p:cNvPr id="29" name="Shape 19"/>
          <p:cNvSpPr/>
          <p:nvPr/>
        </p:nvSpPr>
        <p:spPr>
          <a:xfrm>
            <a:off x="996607" y="4083104"/>
            <a:ext cx="499098" cy="499098"/>
          </a:xfrm>
          <a:prstGeom prst="roundRect">
            <a:avLst>
              <a:gd name="adj" fmla="val 25000"/>
            </a:avLst>
          </a:prstGeom>
          <a:solidFill>
            <a:srgbClr val="4F46E5">
              <a:alpha val="12000"/>
            </a:srgbClr>
          </a:solidFill>
          <a:ln/>
        </p:spPr>
      </p:sp>
      <p:pic>
        <p:nvPicPr>
          <p:cNvPr id="30"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108844" y="4195339"/>
            <a:ext cx="274466" cy="274466"/>
          </a:xfrm>
          <a:prstGeom prst="rect">
            <a:avLst/>
          </a:prstGeom>
        </p:spPr>
      </p:pic>
      <p:sp>
        <p:nvSpPr>
          <p:cNvPr id="31" name="Shape 20"/>
          <p:cNvSpPr/>
          <p:nvPr/>
        </p:nvSpPr>
        <p:spPr>
          <a:xfrm>
            <a:off x="4659038" y="4083104"/>
            <a:ext cx="499098" cy="499098"/>
          </a:xfrm>
          <a:prstGeom prst="roundRect">
            <a:avLst>
              <a:gd name="adj" fmla="val 25000"/>
            </a:avLst>
          </a:prstGeom>
          <a:solidFill>
            <a:srgbClr val="8B5CF6">
              <a:alpha val="12000"/>
            </a:srgbClr>
          </a:solidFill>
          <a:ln/>
        </p:spPr>
      </p:sp>
      <p:pic>
        <p:nvPicPr>
          <p:cNvPr id="32" name="Image 9" descr="preencoded.png"/>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771273" y="4195339"/>
            <a:ext cx="274466" cy="27446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pic>
        <p:nvPicPr>
          <p:cNvPr id="3"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4"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5"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6" name="Image 4" descr="preencoded.png"/>
          <p:cNvPicPr>
            <a:picLocks noChangeAspect="1"/>
          </p:cNvPicPr>
          <p:nvPr/>
        </p:nvPicPr>
        <p:blipFill>
          <a:blip r:embed="rId7"/>
          <a:stretch>
            <a:fillRect/>
          </a:stretch>
        </p:blipFill>
        <p:spPr>
          <a:xfrm>
            <a:off x="0" y="0"/>
            <a:ext cx="12145975" cy="76198"/>
          </a:xfrm>
          <a:prstGeom prst="rect">
            <a:avLst/>
          </a:prstGeom>
        </p:spPr>
      </p:pic>
      <p:sp>
        <p:nvSpPr>
          <p:cNvPr id="7" name="Text 0"/>
          <p:cNvSpPr/>
          <p:nvPr/>
        </p:nvSpPr>
        <p:spPr>
          <a:xfrm>
            <a:off x="761981" y="507987"/>
            <a:ext cx="10667733" cy="761981"/>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Segoe UI" pitchFamily="34" charset="0"/>
                <a:ea typeface="Segoe UI" pitchFamily="34" charset="-122"/>
                <a:cs typeface="Segoe UI" pitchFamily="34" charset="-120"/>
              </a:rPr>
              <a:t>Value of Field Work
</a:t>
            </a:r>
            <a:endParaRPr lang="en-US" sz="2900" dirty="0"/>
          </a:p>
        </p:txBody>
      </p:sp>
      <p:sp>
        <p:nvSpPr>
          <p:cNvPr id="8" name="Text 1"/>
          <p:cNvSpPr/>
          <p:nvPr/>
        </p:nvSpPr>
        <p:spPr>
          <a:xfrm>
            <a:off x="1597620" y="1694143"/>
            <a:ext cx="9821934" cy="253988"/>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Critical Thinking Development
</a:t>
            </a:r>
            <a:endParaRPr lang="en-US" sz="1400" dirty="0"/>
          </a:p>
        </p:txBody>
      </p:sp>
      <p:sp>
        <p:nvSpPr>
          <p:cNvPr id="9" name="Text 2"/>
          <p:cNvSpPr/>
          <p:nvPr/>
        </p:nvSpPr>
        <p:spPr>
          <a:xfrm>
            <a:off x="1597620" y="1998935"/>
            <a:ext cx="9821934"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Fieldwork fosters critical thinking and problem-solving skills, enabling researchers to analyze complex geographical issues effectively and develop innovative solutions.
</a:t>
            </a:r>
            <a:endParaRPr lang="en-US" sz="1300" dirty="0"/>
          </a:p>
        </p:txBody>
      </p:sp>
      <p:sp>
        <p:nvSpPr>
          <p:cNvPr id="10" name="Text 3"/>
          <p:cNvSpPr/>
          <p:nvPr/>
        </p:nvSpPr>
        <p:spPr>
          <a:xfrm>
            <a:off x="1597620" y="2788852"/>
            <a:ext cx="9821934"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Enhanced Collaboration
</a:t>
            </a:r>
            <a:endParaRPr lang="en-US" sz="1400" dirty="0"/>
          </a:p>
        </p:txBody>
      </p:sp>
      <p:sp>
        <p:nvSpPr>
          <p:cNvPr id="11" name="Text 4"/>
          <p:cNvSpPr/>
          <p:nvPr/>
        </p:nvSpPr>
        <p:spPr>
          <a:xfrm>
            <a:off x="1597620" y="3093645"/>
            <a:ext cx="9821934"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Fieldwork enhances collaboration among researchers and local participants, promoting knowledge exchange and fostering community engagement in geographical studies.
</a:t>
            </a:r>
            <a:endParaRPr lang="en-US" sz="1300" dirty="0"/>
          </a:p>
        </p:txBody>
      </p:sp>
      <p:sp>
        <p:nvSpPr>
          <p:cNvPr id="12" name="Text 5"/>
          <p:cNvSpPr/>
          <p:nvPr/>
        </p:nvSpPr>
        <p:spPr>
          <a:xfrm>
            <a:off x="1597620" y="3883562"/>
            <a:ext cx="9821934"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Real-World Applications
</a:t>
            </a:r>
            <a:endParaRPr lang="en-US" sz="1400" dirty="0"/>
          </a:p>
        </p:txBody>
      </p:sp>
      <p:sp>
        <p:nvSpPr>
          <p:cNvPr id="13" name="Text 6"/>
          <p:cNvSpPr/>
          <p:nvPr/>
        </p:nvSpPr>
        <p:spPr>
          <a:xfrm>
            <a:off x="1597620" y="4188355"/>
            <a:ext cx="9821934" cy="515613"/>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Conducting fieldwork provides real-world applications that enrich academic learning, allowing students to connect theoretical knowledge with practical experiences.
</a:t>
            </a:r>
            <a:endParaRPr lang="en-US" sz="1300" dirty="0"/>
          </a:p>
        </p:txBody>
      </p:sp>
      <p:sp>
        <p:nvSpPr>
          <p:cNvPr id="14" name="Text 7"/>
          <p:cNvSpPr/>
          <p:nvPr/>
        </p:nvSpPr>
        <p:spPr>
          <a:xfrm>
            <a:off x="1597620" y="4978277"/>
            <a:ext cx="9821934" cy="253988"/>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Innovative Solutions
</a:t>
            </a:r>
            <a:endParaRPr lang="en-US" sz="1400" dirty="0"/>
          </a:p>
        </p:txBody>
      </p:sp>
      <p:sp>
        <p:nvSpPr>
          <p:cNvPr id="15" name="Text 8"/>
          <p:cNvSpPr/>
          <p:nvPr/>
        </p:nvSpPr>
        <p:spPr>
          <a:xfrm>
            <a:off x="1597620" y="5283070"/>
            <a:ext cx="9821934"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Field data collection can lead to innovative solutions for pressing geographical issues, such as urban planning and environmental conservation, benefiting communities.
</a:t>
            </a:r>
            <a:endParaRPr lang="en-US" sz="1300" dirty="0"/>
          </a:p>
        </p:txBody>
      </p:sp>
      <p:sp>
        <p:nvSpPr>
          <p:cNvPr id="16" name="Shape 9"/>
          <p:cNvSpPr/>
          <p:nvPr/>
        </p:nvSpPr>
        <p:spPr>
          <a:xfrm>
            <a:off x="761981" y="1734772"/>
            <a:ext cx="571486" cy="444492"/>
          </a:xfrm>
          <a:prstGeom prst="rect">
            <a:avLst/>
          </a:prstGeom>
          <a:solidFill>
            <a:srgbClr val="4F46E5"/>
          </a:solidFill>
          <a:ln/>
        </p:spPr>
      </p:sp>
      <p:sp>
        <p:nvSpPr>
          <p:cNvPr id="17" name="Shape 10"/>
          <p:cNvSpPr/>
          <p:nvPr/>
        </p:nvSpPr>
        <p:spPr>
          <a:xfrm>
            <a:off x="761981" y="2829492"/>
            <a:ext cx="571486" cy="444483"/>
          </a:xfrm>
          <a:prstGeom prst="rect">
            <a:avLst/>
          </a:prstGeom>
          <a:solidFill>
            <a:srgbClr val="4F46E5"/>
          </a:solidFill>
          <a:ln/>
        </p:spPr>
      </p:sp>
      <p:sp>
        <p:nvSpPr>
          <p:cNvPr id="18" name="Shape 11"/>
          <p:cNvSpPr/>
          <p:nvPr/>
        </p:nvSpPr>
        <p:spPr>
          <a:xfrm>
            <a:off x="761981" y="3924202"/>
            <a:ext cx="571486" cy="444492"/>
          </a:xfrm>
          <a:prstGeom prst="rect">
            <a:avLst/>
          </a:prstGeom>
          <a:solidFill>
            <a:srgbClr val="8B5CF6"/>
          </a:solidFill>
          <a:ln/>
        </p:spPr>
      </p:sp>
      <p:sp>
        <p:nvSpPr>
          <p:cNvPr id="19" name="Shape 12"/>
          <p:cNvSpPr/>
          <p:nvPr/>
        </p:nvSpPr>
        <p:spPr>
          <a:xfrm>
            <a:off x="761981" y="5018912"/>
            <a:ext cx="571486" cy="444492"/>
          </a:xfrm>
          <a:prstGeom prst="rect">
            <a:avLst/>
          </a:prstGeom>
          <a:solidFill>
            <a:srgbClr val="4F46E5"/>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pic>
        <p:nvPicPr>
          <p:cNvPr id="3"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4"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5"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6" name="Image 4" descr="preencoded.png"/>
          <p:cNvPicPr>
            <a:picLocks noChangeAspect="1"/>
          </p:cNvPicPr>
          <p:nvPr/>
        </p:nvPicPr>
        <p:blipFill>
          <a:blip r:embed="rId7"/>
          <a:stretch>
            <a:fillRect/>
          </a:stretch>
        </p:blipFill>
        <p:spPr>
          <a:xfrm>
            <a:off x="0" y="0"/>
            <a:ext cx="12145975" cy="76198"/>
          </a:xfrm>
          <a:prstGeom prst="rect">
            <a:avLst/>
          </a:prstGeom>
        </p:spPr>
      </p:pic>
      <p:sp>
        <p:nvSpPr>
          <p:cNvPr id="7" name="Text 0"/>
          <p:cNvSpPr/>
          <p:nvPr/>
        </p:nvSpPr>
        <p:spPr>
          <a:xfrm>
            <a:off x="761981" y="507987"/>
            <a:ext cx="10667733" cy="761981"/>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Segoe UI" pitchFamily="34" charset="0"/>
                <a:ea typeface="Segoe UI" pitchFamily="34" charset="-122"/>
                <a:cs typeface="Segoe UI" pitchFamily="34" charset="-120"/>
              </a:rPr>
              <a:t>Ethics in Field Work
</a:t>
            </a:r>
            <a:endParaRPr lang="en-US" sz="2900" dirty="0"/>
          </a:p>
        </p:txBody>
      </p:sp>
      <p:sp>
        <p:nvSpPr>
          <p:cNvPr id="8" name="Text 1"/>
          <p:cNvSpPr/>
          <p:nvPr/>
        </p:nvSpPr>
        <p:spPr>
          <a:xfrm>
            <a:off x="1382678" y="1808440"/>
            <a:ext cx="10036877" cy="253988"/>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Informed Consent Importance
</a:t>
            </a:r>
            <a:endParaRPr lang="en-US" sz="1400" dirty="0"/>
          </a:p>
        </p:txBody>
      </p:sp>
      <p:sp>
        <p:nvSpPr>
          <p:cNvPr id="9" name="Text 2"/>
          <p:cNvSpPr/>
          <p:nvPr/>
        </p:nvSpPr>
        <p:spPr>
          <a:xfrm>
            <a:off x="1382678" y="2113232"/>
            <a:ext cx="10036877"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Obtaining informed consent ensures participants understand their involvement, fostering trust and transparency in research, which is crucial for ethical integrity.
</a:t>
            </a:r>
            <a:endParaRPr lang="en-US" sz="1300" dirty="0"/>
          </a:p>
        </p:txBody>
      </p:sp>
      <p:sp>
        <p:nvSpPr>
          <p:cNvPr id="10" name="Text 3"/>
          <p:cNvSpPr/>
          <p:nvPr/>
        </p:nvSpPr>
        <p:spPr>
          <a:xfrm>
            <a:off x="1412999" y="2826951"/>
            <a:ext cx="10006556"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Respect for Cultures
</a:t>
            </a:r>
            <a:endParaRPr lang="en-US" sz="1400" dirty="0"/>
          </a:p>
        </p:txBody>
      </p:sp>
      <p:sp>
        <p:nvSpPr>
          <p:cNvPr id="11" name="Text 4"/>
          <p:cNvSpPr/>
          <p:nvPr/>
        </p:nvSpPr>
        <p:spPr>
          <a:xfrm>
            <a:off x="1412999" y="3131744"/>
            <a:ext cx="10006556"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Researchers must respect local communities and cultures, acknowledging their values and traditions, which enhances collaboration and enriches the research experience.
</a:t>
            </a:r>
            <a:endParaRPr lang="en-US" sz="1300" dirty="0"/>
          </a:p>
        </p:txBody>
      </p:sp>
      <p:sp>
        <p:nvSpPr>
          <p:cNvPr id="12" name="Text 5"/>
          <p:cNvSpPr/>
          <p:nvPr/>
        </p:nvSpPr>
        <p:spPr>
          <a:xfrm>
            <a:off x="1415380" y="3845463"/>
            <a:ext cx="10004174"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Data Privacy Safeguards
</a:t>
            </a:r>
            <a:endParaRPr lang="en-US" sz="1400" dirty="0"/>
          </a:p>
        </p:txBody>
      </p:sp>
      <p:sp>
        <p:nvSpPr>
          <p:cNvPr id="13" name="Text 6"/>
          <p:cNvSpPr/>
          <p:nvPr/>
        </p:nvSpPr>
        <p:spPr>
          <a:xfrm>
            <a:off x="1415380" y="4150256"/>
            <a:ext cx="10004174" cy="515613"/>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Safeguarding data privacy is essential to protect participant information, ensuring confidentiality and compliance with ethical standards throughout the research process.
</a:t>
            </a:r>
            <a:endParaRPr lang="en-US" sz="1300" dirty="0"/>
          </a:p>
        </p:txBody>
      </p:sp>
      <p:sp>
        <p:nvSpPr>
          <p:cNvPr id="14" name="Text 7"/>
          <p:cNvSpPr/>
          <p:nvPr/>
        </p:nvSpPr>
        <p:spPr>
          <a:xfrm>
            <a:off x="1419983" y="4863975"/>
            <a:ext cx="9999572" cy="253988"/>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Guidelines for Integrity
</a:t>
            </a:r>
            <a:endParaRPr lang="en-US" sz="1400" dirty="0"/>
          </a:p>
        </p:txBody>
      </p:sp>
      <p:sp>
        <p:nvSpPr>
          <p:cNvPr id="15" name="Text 8"/>
          <p:cNvSpPr/>
          <p:nvPr/>
        </p:nvSpPr>
        <p:spPr>
          <a:xfrm>
            <a:off x="1419983" y="5168767"/>
            <a:ext cx="9999572"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Adhering to ethical guidelines promotes integrity and trust in research, ensuring that findings are credible and that participants are treated fairly.
</a:t>
            </a:r>
            <a:endParaRPr lang="en-US" sz="1300" dirty="0"/>
          </a:p>
        </p:txBody>
      </p:sp>
      <p:sp>
        <p:nvSpPr>
          <p:cNvPr id="16" name="Shape 9"/>
          <p:cNvSpPr/>
          <p:nvPr/>
        </p:nvSpPr>
        <p:spPr>
          <a:xfrm>
            <a:off x="761981" y="1798277"/>
            <a:ext cx="458141" cy="375913"/>
          </a:xfrm>
          <a:prstGeom prst="ellipse">
            <a:avLst/>
          </a:prstGeom>
          <a:solidFill>
            <a:srgbClr val="4F46E5">
              <a:alpha val="8000"/>
            </a:srgbClr>
          </a:solidFill>
          <a:ln w="10160">
            <a:solidFill>
              <a:srgbClr val="4F46E5">
                <a:alpha val="18000"/>
              </a:srgbClr>
            </a:solidFill>
            <a:prstDash val="solid"/>
          </a:ln>
        </p:spPr>
      </p:sp>
      <p:sp>
        <p:nvSpPr>
          <p:cNvPr id="17" name="Text 10"/>
          <p:cNvSpPr/>
          <p:nvPr/>
        </p:nvSpPr>
        <p:spPr>
          <a:xfrm>
            <a:off x="761981" y="1798277"/>
            <a:ext cx="458141" cy="375913"/>
          </a:xfrm>
          <a:prstGeom prst="rect">
            <a:avLst/>
          </a:prstGeom>
          <a:noFill/>
          <a:ln/>
        </p:spPr>
        <p:txBody>
          <a:bodyPr wrap="square" lIns="0" tIns="0" rIns="0" bIns="0" rtlCol="0" anchor="t"/>
          <a:lstStyle/>
          <a:p>
            <a:pPr marL="0" indent="0">
              <a:lnSpc>
                <a:spcPct val="150000"/>
              </a:lnSpc>
              <a:buNone/>
            </a:pPr>
            <a:r>
              <a:rPr lang="en-US" sz="1100" b="1" dirty="0">
                <a:solidFill>
                  <a:srgbClr val="4F46E5"/>
                </a:solidFill>
                <a:latin typeface="Calibri" pitchFamily="34" charset="0"/>
                <a:ea typeface="Calibri" pitchFamily="34" charset="-122"/>
                <a:cs typeface="Calibri" pitchFamily="34" charset="-120"/>
              </a:rPr>
              <a:t>01
</a:t>
            </a:r>
            <a:endParaRPr lang="en-US" sz="1100" dirty="0"/>
          </a:p>
        </p:txBody>
      </p:sp>
      <p:sp>
        <p:nvSpPr>
          <p:cNvPr id="18" name="Shape 11"/>
          <p:cNvSpPr/>
          <p:nvPr/>
        </p:nvSpPr>
        <p:spPr>
          <a:xfrm>
            <a:off x="761981" y="2816789"/>
            <a:ext cx="488461" cy="375913"/>
          </a:xfrm>
          <a:prstGeom prst="ellipse">
            <a:avLst/>
          </a:prstGeom>
          <a:solidFill>
            <a:srgbClr val="4F46E5">
              <a:alpha val="8000"/>
            </a:srgbClr>
          </a:solidFill>
          <a:ln w="10160">
            <a:solidFill>
              <a:srgbClr val="4F46E5">
                <a:alpha val="18000"/>
              </a:srgbClr>
            </a:solidFill>
            <a:prstDash val="solid"/>
          </a:ln>
        </p:spPr>
      </p:sp>
      <p:sp>
        <p:nvSpPr>
          <p:cNvPr id="19" name="Text 12"/>
          <p:cNvSpPr/>
          <p:nvPr/>
        </p:nvSpPr>
        <p:spPr>
          <a:xfrm>
            <a:off x="761981" y="2816789"/>
            <a:ext cx="488461" cy="375913"/>
          </a:xfrm>
          <a:prstGeom prst="rect">
            <a:avLst/>
          </a:prstGeom>
          <a:noFill/>
          <a:ln/>
        </p:spPr>
        <p:txBody>
          <a:bodyPr wrap="square" lIns="0" tIns="0" rIns="0" bIns="0" rtlCol="0" anchor="t"/>
          <a:lstStyle/>
          <a:p>
            <a:pPr marL="0" indent="0">
              <a:lnSpc>
                <a:spcPct val="150000"/>
              </a:lnSpc>
              <a:buNone/>
            </a:pPr>
            <a:r>
              <a:rPr lang="en-US" sz="1100" b="1" dirty="0">
                <a:solidFill>
                  <a:srgbClr val="4F46E5"/>
                </a:solidFill>
                <a:latin typeface="Calibri" pitchFamily="34" charset="0"/>
                <a:ea typeface="Calibri" pitchFamily="34" charset="-122"/>
                <a:cs typeface="Calibri" pitchFamily="34" charset="-120"/>
              </a:rPr>
              <a:t>02
</a:t>
            </a:r>
            <a:endParaRPr lang="en-US" sz="1100" dirty="0"/>
          </a:p>
        </p:txBody>
      </p:sp>
      <p:sp>
        <p:nvSpPr>
          <p:cNvPr id="20" name="Shape 13"/>
          <p:cNvSpPr/>
          <p:nvPr/>
        </p:nvSpPr>
        <p:spPr>
          <a:xfrm>
            <a:off x="761981" y="3835301"/>
            <a:ext cx="490843" cy="375905"/>
          </a:xfrm>
          <a:prstGeom prst="ellipse">
            <a:avLst/>
          </a:prstGeom>
          <a:solidFill>
            <a:srgbClr val="4F46E5">
              <a:alpha val="8000"/>
            </a:srgbClr>
          </a:solidFill>
          <a:ln w="10160">
            <a:solidFill>
              <a:srgbClr val="4F46E5">
                <a:alpha val="18000"/>
              </a:srgbClr>
            </a:solidFill>
            <a:prstDash val="solid"/>
          </a:ln>
        </p:spPr>
      </p:sp>
      <p:sp>
        <p:nvSpPr>
          <p:cNvPr id="21" name="Text 14"/>
          <p:cNvSpPr/>
          <p:nvPr/>
        </p:nvSpPr>
        <p:spPr>
          <a:xfrm>
            <a:off x="761981" y="3835301"/>
            <a:ext cx="490843" cy="375905"/>
          </a:xfrm>
          <a:prstGeom prst="rect">
            <a:avLst/>
          </a:prstGeom>
          <a:noFill/>
          <a:ln/>
        </p:spPr>
        <p:txBody>
          <a:bodyPr wrap="square" lIns="0" tIns="0" rIns="0" bIns="0" rtlCol="0" anchor="t"/>
          <a:lstStyle/>
          <a:p>
            <a:pPr marL="0" indent="0">
              <a:lnSpc>
                <a:spcPct val="150000"/>
              </a:lnSpc>
              <a:buNone/>
            </a:pPr>
            <a:r>
              <a:rPr lang="en-US" sz="1100" b="1" dirty="0">
                <a:solidFill>
                  <a:srgbClr val="4F46E5"/>
                </a:solidFill>
                <a:latin typeface="Calibri" pitchFamily="34" charset="0"/>
                <a:ea typeface="Calibri" pitchFamily="34" charset="-122"/>
                <a:cs typeface="Calibri" pitchFamily="34" charset="-120"/>
              </a:rPr>
              <a:t>03
</a:t>
            </a:r>
            <a:endParaRPr lang="en-US" sz="1100" dirty="0"/>
          </a:p>
        </p:txBody>
      </p:sp>
      <p:sp>
        <p:nvSpPr>
          <p:cNvPr id="22" name="Shape 15"/>
          <p:cNvSpPr/>
          <p:nvPr/>
        </p:nvSpPr>
        <p:spPr>
          <a:xfrm>
            <a:off x="761981" y="4853812"/>
            <a:ext cx="495446" cy="375913"/>
          </a:xfrm>
          <a:prstGeom prst="ellipse">
            <a:avLst/>
          </a:prstGeom>
          <a:solidFill>
            <a:srgbClr val="4F46E5">
              <a:alpha val="8000"/>
            </a:srgbClr>
          </a:solidFill>
          <a:ln w="10160">
            <a:solidFill>
              <a:srgbClr val="4F46E5">
                <a:alpha val="18000"/>
              </a:srgbClr>
            </a:solidFill>
            <a:prstDash val="solid"/>
          </a:ln>
        </p:spPr>
      </p:sp>
      <p:sp>
        <p:nvSpPr>
          <p:cNvPr id="23" name="Text 16"/>
          <p:cNvSpPr/>
          <p:nvPr/>
        </p:nvSpPr>
        <p:spPr>
          <a:xfrm>
            <a:off x="761981" y="4853812"/>
            <a:ext cx="495446" cy="375913"/>
          </a:xfrm>
          <a:prstGeom prst="rect">
            <a:avLst/>
          </a:prstGeom>
          <a:noFill/>
          <a:ln/>
        </p:spPr>
        <p:txBody>
          <a:bodyPr wrap="square" lIns="0" tIns="0" rIns="0" bIns="0" rtlCol="0" anchor="t"/>
          <a:lstStyle/>
          <a:p>
            <a:pPr marL="0" indent="0">
              <a:lnSpc>
                <a:spcPct val="150000"/>
              </a:lnSpc>
              <a:buNone/>
            </a:pPr>
            <a:r>
              <a:rPr lang="en-US" sz="1100" b="1" dirty="0">
                <a:solidFill>
                  <a:srgbClr val="4F46E5"/>
                </a:solidFill>
                <a:latin typeface="Calibri" pitchFamily="34" charset="0"/>
                <a:ea typeface="Calibri" pitchFamily="34" charset="-122"/>
                <a:cs typeface="Calibri" pitchFamily="34" charset="-120"/>
              </a:rPr>
              <a:t>04
</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4419490"/>
            <a:ext cx="3162221" cy="2392790"/>
          </a:xfrm>
          <a:prstGeom prst="rect">
            <a:avLst/>
          </a:prstGeom>
        </p:spPr>
      </p:pic>
      <p:pic>
        <p:nvPicPr>
          <p:cNvPr id="3" name="Image 1" descr="preencoded.png"/>
          <p:cNvPicPr>
            <a:picLocks noChangeAspect="1"/>
          </p:cNvPicPr>
          <p:nvPr/>
        </p:nvPicPr>
        <p:blipFill>
          <a:blip r:embed="rId4"/>
          <a:stretch>
            <a:fillRect/>
          </a:stretch>
        </p:blipFill>
        <p:spPr>
          <a:xfrm>
            <a:off x="10286743" y="2539937"/>
            <a:ext cx="1269968" cy="1777956"/>
          </a:xfrm>
          <a:prstGeom prst="rect">
            <a:avLst/>
          </a:prstGeom>
        </p:spPr>
      </p:pic>
      <p:pic>
        <p:nvPicPr>
          <p:cNvPr id="4" name="Image 2" descr="preencoded.png"/>
          <p:cNvPicPr>
            <a:picLocks noChangeAspect="1"/>
          </p:cNvPicPr>
          <p:nvPr/>
        </p:nvPicPr>
        <p:blipFill>
          <a:blip r:embed="rId5"/>
          <a:stretch>
            <a:fillRect/>
          </a:stretch>
        </p:blipFill>
        <p:spPr>
          <a:xfrm>
            <a:off x="634984" y="2539937"/>
            <a:ext cx="1269968" cy="1777956"/>
          </a:xfrm>
          <a:prstGeom prst="rect">
            <a:avLst/>
          </a:prstGeom>
        </p:spPr>
      </p:pic>
      <p:pic>
        <p:nvPicPr>
          <p:cNvPr id="8" name="Image 6" descr="preencoded.png"/>
          <p:cNvPicPr>
            <a:picLocks noChangeAspect="1"/>
          </p:cNvPicPr>
          <p:nvPr/>
        </p:nvPicPr>
        <p:blipFill>
          <a:blip r:embed="rId6"/>
          <a:stretch>
            <a:fillRect/>
          </a:stretch>
        </p:blipFill>
        <p:spPr>
          <a:xfrm>
            <a:off x="0" y="6756231"/>
            <a:ext cx="12145975" cy="56049"/>
          </a:xfrm>
          <a:prstGeom prst="rect">
            <a:avLst/>
          </a:prstGeom>
        </p:spPr>
      </p:pic>
      <p:pic>
        <p:nvPicPr>
          <p:cNvPr id="9" name="Image 7" descr="preencoded.png"/>
          <p:cNvPicPr>
            <a:picLocks noChangeAspect="1"/>
          </p:cNvPicPr>
          <p:nvPr/>
        </p:nvPicPr>
        <p:blipFill>
          <a:blip r:embed="rId7"/>
          <a:stretch>
            <a:fillRect/>
          </a:stretch>
        </p:blipFill>
        <p:spPr>
          <a:xfrm>
            <a:off x="0" y="0"/>
            <a:ext cx="12145975" cy="101597"/>
          </a:xfrm>
          <a:prstGeom prst="rect">
            <a:avLst/>
          </a:prstGeom>
        </p:spPr>
      </p:pic>
      <p:sp>
        <p:nvSpPr>
          <p:cNvPr id="10" name="Text 0"/>
          <p:cNvSpPr/>
          <p:nvPr/>
        </p:nvSpPr>
        <p:spPr>
          <a:xfrm>
            <a:off x="4749681" y="2210850"/>
            <a:ext cx="2692332" cy="407337"/>
          </a:xfrm>
          <a:prstGeom prst="rect">
            <a:avLst/>
          </a:prstGeom>
          <a:noFill/>
          <a:ln/>
        </p:spPr>
        <p:txBody>
          <a:bodyPr wrap="square" lIns="1016" tIns="1016" rIns="1016" bIns="1016" rtlCol="0" anchor="t"/>
          <a:lstStyle/>
          <a:p>
            <a:pPr marL="0" indent="0" algn="ctr">
              <a:lnSpc>
                <a:spcPct val="118832"/>
              </a:lnSpc>
              <a:buNone/>
            </a:pPr>
            <a:r>
              <a:rPr lang="en-US" sz="2400" b="1" dirty="0">
                <a:solidFill>
                  <a:srgbClr val="0F172A"/>
                </a:solidFill>
                <a:latin typeface="Segoe UI" pitchFamily="34" charset="0"/>
                <a:ea typeface="Segoe UI" pitchFamily="34" charset="-122"/>
                <a:cs typeface="Segoe UI" pitchFamily="34" charset="-120"/>
              </a:rPr>
              <a:t>Key Takeaways
</a:t>
            </a:r>
            <a:endParaRPr lang="en-US" sz="2400" dirty="0"/>
          </a:p>
        </p:txBody>
      </p:sp>
      <p:sp>
        <p:nvSpPr>
          <p:cNvPr id="11" name="Text 1"/>
          <p:cNvSpPr/>
          <p:nvPr/>
        </p:nvSpPr>
        <p:spPr>
          <a:xfrm>
            <a:off x="1848439" y="3127141"/>
            <a:ext cx="8494817" cy="2154654"/>
          </a:xfrm>
          <a:prstGeom prst="rect">
            <a:avLst/>
          </a:prstGeom>
          <a:noFill/>
          <a:ln/>
        </p:spPr>
        <p:txBody>
          <a:bodyPr wrap="square" lIns="1016" tIns="1016" rIns="1016" bIns="1016" rtlCol="0" anchor="t"/>
          <a:lstStyle/>
          <a:p>
            <a:pPr marL="0" indent="0" algn="ctr">
              <a:lnSpc>
                <a:spcPct val="161611"/>
              </a:lnSpc>
              <a:buNone/>
            </a:pPr>
            <a:r>
              <a:rPr lang="en-US" sz="1400" dirty="0">
                <a:solidFill>
                  <a:srgbClr val="64748B"/>
                </a:solidFill>
                <a:latin typeface="Segoe UI" pitchFamily="34" charset="0"/>
                <a:ea typeface="Segoe UI" pitchFamily="34" charset="-122"/>
                <a:cs typeface="Segoe UI" pitchFamily="34" charset="-120"/>
              </a:rPr>
              <a:t>This presentation highlighted the essential components of geographical research, emphasizing the importance of fieldwork in understanding real-world contexts. Key takeaways include the need for ethical considerations in field studies and the diverse methodologies available. Moving forward, researchers should prioritize integrating innovative technologies and community engagement in their work to enhance data accuracy and relevance. Embracing these strategies will lead to more impactful geographical research and informed decision-making.
</a:t>
            </a:r>
            <a:endParaRPr lang="en-US" sz="1400" dirty="0"/>
          </a:p>
        </p:txBody>
      </p:sp>
      <p:sp>
        <p:nvSpPr>
          <p:cNvPr id="12" name="Shape 2"/>
          <p:cNvSpPr/>
          <p:nvPr/>
        </p:nvSpPr>
        <p:spPr>
          <a:xfrm>
            <a:off x="5778991" y="2844406"/>
            <a:ext cx="633714" cy="56519"/>
          </a:xfrm>
          <a:prstGeom prst="ellipse">
            <a:avLst/>
          </a:prstGeom>
          <a:solidFill>
            <a:srgbClr val="4F46E5"/>
          </a:solidFill>
          <a:ln/>
        </p:spPr>
      </p:sp>
    </p:spTree>
  </p:cSld>
  <p:clrMapOvr>
    <a:masterClrMapping/>
  </p:clrMapOvr>
</p:sld>
</file>

<file path=ppt/theme/_rels/theme1.xml.rels>&#65279;<?xml version="1.0" encoding="utf-8"?><Relationships xmlns="http://schemas.openxmlformats.org/package/2006/relationships"><Relationship Type="http://schemas.openxmlformats.org/officeDocument/2006/relationships/image" Target="/ppt/media/image2.jpeg" Id="rId2" /><Relationship Type="http://schemas.openxmlformats.org/officeDocument/2006/relationships/image" Target="/ppt/media/image1.jpeg" Id="rId1" /></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Main Event</Template>
  <TotalTime>2</TotalTime>
  <Words>1089</Words>
  <Application>Microsoft Office PowerPoint</Application>
  <PresentationFormat>Widescreen</PresentationFormat>
  <Paragraphs>100</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Impact</vt:lpstr>
      <vt:lpstr>Segoe UI</vt:lpstr>
      <vt:lpstr>Main Event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Ranjita Roy Sarkar</cp:lastModifiedBy>
  <cp:revision>3</cp:revision>
  <dcterms:created xsi:type="dcterms:W3CDTF">2026-08-24T14:09:56Z</dcterms:created>
  <dcterms:modified xsi:type="dcterms:W3CDTF">2026-09-04T14:28:20Z</dcterms:modified>
</cp:coreProperties>
</file>