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g" ContentType="image/jpeg"/>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0954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18364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3" /><Relationship Type="http://schemas.openxmlformats.org/officeDocument/2006/relationships/slideLayout" Target="/ppt/slideLayouts/slideLayout12.xml" Id="rId12"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9/4/2026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619275"/>
      </p:ext>
    </p:extLst>
  </p:cSld>
  <p:clrMap bg1="lt1" tx1="dk1" bg2="lt2" tx2="dk2" accent1="accent1" accent2="accent2" accent3="accent3" accent4="accent4" accent5="accent5" accent6="accent6" hlink="hlink" folHlink="folHlink"/>
  <p:sldLayoutIdLst>
    <p:sldLayoutId id="2147483681" r:id="rId1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2.png" Id="rId3" /><Relationship Type="http://schemas.openxmlformats.org/officeDocument/2006/relationships/image" Target="/ppt/media/image6.png" Id="rId7" /><Relationship Type="http://schemas.openxmlformats.org/officeDocument/2006/relationships/notesSlide" Target="/ppt/notesSlides/notesSlide1.xml" Id="rId2" /><Relationship Type="http://schemas.openxmlformats.org/officeDocument/2006/relationships/slideLayout" Target="/ppt/slideLayouts/slideLayout12.xml" Id="rId1" /><Relationship Type="http://schemas.openxmlformats.org/officeDocument/2006/relationships/image" Target="/ppt/media/image5.png" Id="rId6" /><Relationship Type="http://schemas.openxmlformats.org/officeDocument/2006/relationships/image" Target="/ppt/media/image4.png" Id="rId5" /><Relationship Type="http://schemas.openxmlformats.org/officeDocument/2006/relationships/image" Target="/ppt/media/image3.png" Id="rId4" /></Relationships>
</file>

<file path=ppt/slides/_rels/slide2.xml.rels>&#65279;<?xml version="1.0" encoding="utf-8"?><Relationships xmlns="http://schemas.openxmlformats.org/package/2006/relationships"><Relationship Type="http://schemas.openxmlformats.org/officeDocument/2006/relationships/image" Target="/ppt/media/image7.jpeg" Id="rId3" /><Relationship Type="http://schemas.openxmlformats.org/officeDocument/2006/relationships/notesSlide" Target="/ppt/notesSlides/notesSlide2.xml" Id="rId2" /><Relationship Type="http://schemas.openxmlformats.org/officeDocument/2006/relationships/slideLayout" Target="/ppt/slideLayouts/slideLayout12.xml" Id="rId1" /></Relationships>
</file>

<file path=ppt/slides/_rels/slide3.xml.rels>&#65279;<?xml version="1.0" encoding="utf-8"?><Relationships xmlns="http://schemas.openxmlformats.org/package/2006/relationships"><Relationship Type="http://schemas.openxmlformats.org/officeDocument/2006/relationships/image" Target="/ppt/media/image13.svg" Id="rId8" /><Relationship Type="http://schemas.openxmlformats.org/officeDocument/2006/relationships/image" Target="/ppt/media/image18.jpeg" Id="rId13" /><Relationship Type="http://schemas.openxmlformats.org/officeDocument/2006/relationships/image" Target="/ppt/media/image8.png" Id="rId3" /><Relationship Type="http://schemas.openxmlformats.org/officeDocument/2006/relationships/image" Target="/ppt/media/image12.png" Id="rId7" /><Relationship Type="http://schemas.openxmlformats.org/officeDocument/2006/relationships/image" Target="/ppt/media/image17.svg" Id="rId12" /><Relationship Type="http://schemas.openxmlformats.org/officeDocument/2006/relationships/notesSlide" Target="/ppt/notesSlides/notesSlide3.xml" Id="rId2" /><Relationship Type="http://schemas.openxmlformats.org/officeDocument/2006/relationships/slideLayout" Target="/ppt/slideLayouts/slideLayout12.xml" Id="rId1" /><Relationship Type="http://schemas.openxmlformats.org/officeDocument/2006/relationships/image" Target="/ppt/media/image11.svg" Id="rId6" /><Relationship Type="http://schemas.openxmlformats.org/officeDocument/2006/relationships/image" Target="/ppt/media/image16.png" Id="rId11" /><Relationship Type="http://schemas.openxmlformats.org/officeDocument/2006/relationships/image" Target="/ppt/media/image10.png" Id="rId5" /><Relationship Type="http://schemas.openxmlformats.org/officeDocument/2006/relationships/image" Target="/ppt/media/image15.svg" Id="rId10" /><Relationship Type="http://schemas.openxmlformats.org/officeDocument/2006/relationships/image" Target="/ppt/media/image9.svg" Id="rId4" /><Relationship Type="http://schemas.openxmlformats.org/officeDocument/2006/relationships/image" Target="/ppt/media/image14.png" Id="rId9" /></Relationships>
</file>

<file path=ppt/slides/_rels/slide4.xml.rels>&#65279;<?xml version="1.0" encoding="utf-8"?><Relationships xmlns="http://schemas.openxmlformats.org/package/2006/relationships"><Relationship Type="http://schemas.openxmlformats.org/officeDocument/2006/relationships/image" Target="/ppt/media/image19.png" Id="rId3" /><Relationship Type="http://schemas.openxmlformats.org/officeDocument/2006/relationships/notesSlide" Target="/ppt/notesSlides/notesSlide4.xml" Id="rId2" /><Relationship Type="http://schemas.openxmlformats.org/officeDocument/2006/relationships/slideLayout" Target="/ppt/slideLayouts/slideLayout12.xml" Id="rId1" /><Relationship Type="http://schemas.openxmlformats.org/officeDocument/2006/relationships/image" Target="/ppt/media/image20.svg" Id="rId4" /></Relationships>
</file>

<file path=ppt/slides/_rels/slide5.xml.rels>&#65279;<?xml version="1.0" encoding="utf-8"?><Relationships xmlns="http://schemas.openxmlformats.org/package/2006/relationships"><Relationship Type="http://schemas.openxmlformats.org/officeDocument/2006/relationships/notesSlide" Target="/ppt/notesSlides/notesSlide5.xml" Id="rId2" /><Relationship Type="http://schemas.openxmlformats.org/officeDocument/2006/relationships/slideLayout" Target="/ppt/slideLayouts/slideLayout12.xml" Id="rId1" /></Relationships>
</file>

<file path=ppt/slides/_rels/slide6.xml.rels>&#65279;<?xml version="1.0" encoding="utf-8"?><Relationships xmlns="http://schemas.openxmlformats.org/package/2006/relationships"><Relationship Type="http://schemas.openxmlformats.org/officeDocument/2006/relationships/image" Target="/ppt/media/image26.svg" Id="rId8" /><Relationship Type="http://schemas.openxmlformats.org/officeDocument/2006/relationships/image" Target="/ppt/media/image21.png" Id="rId3" /><Relationship Type="http://schemas.openxmlformats.org/officeDocument/2006/relationships/image" Target="/ppt/media/image25.png" Id="rId7" /><Relationship Type="http://schemas.openxmlformats.org/officeDocument/2006/relationships/notesSlide" Target="/ppt/notesSlides/notesSlide6.xml" Id="rId2" /><Relationship Type="http://schemas.openxmlformats.org/officeDocument/2006/relationships/slideLayout" Target="/ppt/slideLayouts/slideLayout12.xml" Id="rId1" /><Relationship Type="http://schemas.openxmlformats.org/officeDocument/2006/relationships/image" Target="/ppt/media/image24.svg" Id="rId6" /><Relationship Type="http://schemas.openxmlformats.org/officeDocument/2006/relationships/image" Target="/ppt/media/image29.jpeg" Id="rId11" /><Relationship Type="http://schemas.openxmlformats.org/officeDocument/2006/relationships/image" Target="/ppt/media/image23.png" Id="rId5" /><Relationship Type="http://schemas.openxmlformats.org/officeDocument/2006/relationships/image" Target="/ppt/media/image28.svg" Id="rId10" /><Relationship Type="http://schemas.openxmlformats.org/officeDocument/2006/relationships/image" Target="/ppt/media/image22.svg" Id="rId4" /><Relationship Type="http://schemas.openxmlformats.org/officeDocument/2006/relationships/image" Target="/ppt/media/image27.png" Id="rId9" /></Relationships>
</file>

<file path=ppt/slides/_rels/slide7.xml.rels>&#65279;<?xml version="1.0" encoding="utf-8"?><Relationships xmlns="http://schemas.openxmlformats.org/package/2006/relationships"><Relationship Type="http://schemas.openxmlformats.org/officeDocument/2006/relationships/image" Target="/ppt/media/image35.svg" Id="rId8" /><Relationship Type="http://schemas.openxmlformats.org/officeDocument/2006/relationships/image" Target="/ppt/media/image30.png" Id="rId3" /><Relationship Type="http://schemas.openxmlformats.org/officeDocument/2006/relationships/image" Target="/ppt/media/image34.png" Id="rId7" /><Relationship Type="http://schemas.openxmlformats.org/officeDocument/2006/relationships/notesSlide" Target="/ppt/notesSlides/notesSlide7.xml" Id="rId2" /><Relationship Type="http://schemas.openxmlformats.org/officeDocument/2006/relationships/slideLayout" Target="/ppt/slideLayouts/slideLayout12.xml" Id="rId1" /><Relationship Type="http://schemas.openxmlformats.org/officeDocument/2006/relationships/image" Target="/ppt/media/image33.svg" Id="rId6" /><Relationship Type="http://schemas.openxmlformats.org/officeDocument/2006/relationships/image" Target="/ppt/media/image38.jpeg" Id="rId11" /><Relationship Type="http://schemas.openxmlformats.org/officeDocument/2006/relationships/image" Target="/ppt/media/image32.png" Id="rId5" /><Relationship Type="http://schemas.openxmlformats.org/officeDocument/2006/relationships/image" Target="/ppt/media/image37.svg" Id="rId10" /><Relationship Type="http://schemas.openxmlformats.org/officeDocument/2006/relationships/image" Target="/ppt/media/image31.svg" Id="rId4" /><Relationship Type="http://schemas.openxmlformats.org/officeDocument/2006/relationships/image" Target="/ppt/media/image36.png" Id="rId9" /></Relationships>
</file>

<file path=ppt/slides/_rels/slide8.xml.rels>&#65279;<?xml version="1.0" encoding="utf-8"?><Relationships xmlns="http://schemas.openxmlformats.org/package/2006/relationships"><Relationship Type="http://schemas.openxmlformats.org/officeDocument/2006/relationships/image" Target="/ppt/media/image44.svg" Id="rId8" /><Relationship Type="http://schemas.openxmlformats.org/officeDocument/2006/relationships/image" Target="/ppt/media/image49.png" Id="rId13" /><Relationship Type="http://schemas.openxmlformats.org/officeDocument/2006/relationships/image" Target="/ppt/media/image39.png" Id="rId3" /><Relationship Type="http://schemas.openxmlformats.org/officeDocument/2006/relationships/image" Target="/ppt/media/image43.png" Id="rId7" /><Relationship Type="http://schemas.openxmlformats.org/officeDocument/2006/relationships/image" Target="/ppt/media/image48.svg" Id="rId12" /><Relationship Type="http://schemas.openxmlformats.org/officeDocument/2006/relationships/notesSlide" Target="/ppt/notesSlides/notesSlide8.xml" Id="rId2" /><Relationship Type="http://schemas.openxmlformats.org/officeDocument/2006/relationships/slideLayout" Target="/ppt/slideLayouts/slideLayout12.xml" Id="rId1" /><Relationship Type="http://schemas.openxmlformats.org/officeDocument/2006/relationships/image" Target="/ppt/media/image42.svg" Id="rId6" /><Relationship Type="http://schemas.openxmlformats.org/officeDocument/2006/relationships/image" Target="/ppt/media/image47.png" Id="rId11" /><Relationship Type="http://schemas.openxmlformats.org/officeDocument/2006/relationships/image" Target="/ppt/media/image41.png" Id="rId5" /><Relationship Type="http://schemas.openxmlformats.org/officeDocument/2006/relationships/image" Target="/ppt/media/image46.svg" Id="rId10" /><Relationship Type="http://schemas.openxmlformats.org/officeDocument/2006/relationships/image" Target="/ppt/media/image40.svg" Id="rId4" /><Relationship Type="http://schemas.openxmlformats.org/officeDocument/2006/relationships/image" Target="/ppt/media/image45.png" Id="rId9" /><Relationship Type="http://schemas.openxmlformats.org/officeDocument/2006/relationships/image" Target="/ppt/media/image50.svg" Id="rId14" /></Relationships>
</file>

<file path=ppt/slides/_rels/slide9.xml.rels>&#65279;<?xml version="1.0" encoding="utf-8"?><Relationships xmlns="http://schemas.openxmlformats.org/package/2006/relationships"><Relationship Type="http://schemas.openxmlformats.org/officeDocument/2006/relationships/image" Target="/ppt/media/image55.svg" Id="rId8" /><Relationship Type="http://schemas.openxmlformats.org/officeDocument/2006/relationships/image" Target="/ppt/media/image51.png" Id="rId3" /><Relationship Type="http://schemas.openxmlformats.org/officeDocument/2006/relationships/image" Target="/ppt/media/image8.png" Id="rId7" /><Relationship Type="http://schemas.openxmlformats.org/officeDocument/2006/relationships/notesSlide" Target="/ppt/notesSlides/notesSlide9.xml" Id="rId2" /><Relationship Type="http://schemas.openxmlformats.org/officeDocument/2006/relationships/slideLayout" Target="/ppt/slideLayouts/slideLayout12.xml" Id="rId1" /><Relationship Type="http://schemas.openxmlformats.org/officeDocument/2006/relationships/image" Target="/ppt/media/image54.svg" Id="rId6" /><Relationship Type="http://schemas.openxmlformats.org/officeDocument/2006/relationships/image" Target="/ppt/media/image58.jpeg" Id="rId11" /><Relationship Type="http://schemas.openxmlformats.org/officeDocument/2006/relationships/image" Target="/ppt/media/image53.png" Id="rId5" /><Relationship Type="http://schemas.openxmlformats.org/officeDocument/2006/relationships/image" Target="/ppt/media/image57.jpeg" Id="rId10" /><Relationship Type="http://schemas.openxmlformats.org/officeDocument/2006/relationships/image" Target="/ppt/media/image52.svg" Id="rId4" /><Relationship Type="http://schemas.openxmlformats.org/officeDocument/2006/relationships/image" Target="/ppt/media/image56.jpeg" Id="rId9" /></Relationships>
</file>

<file path=ppt/slides/_rels/slide10.xml.rels>&#65279;<?xml version="1.0" encoding="utf-8"?><Relationships xmlns="http://schemas.openxmlformats.org/package/2006/relationships"><Relationship Type="http://schemas.openxmlformats.org/officeDocument/2006/relationships/image" Target="/ppt/media/image64.svg" Id="rId8" /><Relationship Type="http://schemas.openxmlformats.org/officeDocument/2006/relationships/image" Target="/ppt/media/image59.png" Id="rId3" /><Relationship Type="http://schemas.openxmlformats.org/officeDocument/2006/relationships/image" Target="/ppt/media/image63.png" Id="rId7" /><Relationship Type="http://schemas.openxmlformats.org/officeDocument/2006/relationships/notesSlide" Target="/ppt/notesSlides/notesSlide10.xml" Id="rId2" /><Relationship Type="http://schemas.openxmlformats.org/officeDocument/2006/relationships/slideLayout" Target="/ppt/slideLayouts/slideLayout12.xml" Id="rId1" /><Relationship Type="http://schemas.openxmlformats.org/officeDocument/2006/relationships/image" Target="/ppt/media/image62.svg" Id="rId6" /><Relationship Type="http://schemas.openxmlformats.org/officeDocument/2006/relationships/image" Target="/ppt/media/image67.jpeg" Id="rId11" /><Relationship Type="http://schemas.openxmlformats.org/officeDocument/2006/relationships/image" Target="/ppt/media/image61.png" Id="rId5" /><Relationship Type="http://schemas.openxmlformats.org/officeDocument/2006/relationships/image" Target="/ppt/media/image66.svg" Id="rId10" /><Relationship Type="http://schemas.openxmlformats.org/officeDocument/2006/relationships/image" Target="/ppt/media/image60.svg" Id="rId4" /><Relationship Type="http://schemas.openxmlformats.org/officeDocument/2006/relationships/image" Target="/ppt/media/image65.png" Id="rId9" /></Relationships>
</file>

<file path=ppt/slides/_rels/slide11.xml.rels>&#65279;<?xml version="1.0" encoding="utf-8"?><Relationships xmlns="http://schemas.openxmlformats.org/package/2006/relationships"><Relationship Type="http://schemas.openxmlformats.org/officeDocument/2006/relationships/notesSlide" Target="/ppt/notesSlides/notesSlide11.xml" Id="rId2" /><Relationship Type="http://schemas.openxmlformats.org/officeDocument/2006/relationships/slideLayout" Target="/ppt/slideLayouts/slideLayout12.xml" Id="rId1" /></Relationships>
</file>

<file path=ppt/slides/_rels/slide12.xml.rels>&#65279;<?xml version="1.0" encoding="utf-8"?><Relationships xmlns="http://schemas.openxmlformats.org/package/2006/relationships"><Relationship Type="http://schemas.openxmlformats.org/officeDocument/2006/relationships/notesSlide" Target="/ppt/notesSlides/notesSlide12.xml" Id="rId2" /><Relationship Type="http://schemas.openxmlformats.org/officeDocument/2006/relationships/slideLayout" Target="/ppt/slideLayouts/slideLayout12.xml" Id="rId1" /></Relationships>
</file>

<file path=ppt/slides/_rels/slide13.xml.rels>&#65279;<?xml version="1.0" encoding="utf-8"?><Relationships xmlns="http://schemas.openxmlformats.org/package/2006/relationships"><Relationship Type="http://schemas.openxmlformats.org/officeDocument/2006/relationships/notesSlide" Target="/ppt/notesSlides/notesSlide13.xml" Id="rId2" /><Relationship Type="http://schemas.openxmlformats.org/officeDocument/2006/relationships/slideLayout" Target="/ppt/slideLayouts/slideLayout12.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507987" y="507987"/>
            <a:ext cx="203195" cy="203195"/>
          </a:xfrm>
          <a:prstGeom prst="rect">
            <a:avLst/>
          </a:prstGeom>
        </p:spPr>
      </p:pic>
      <p:pic>
        <p:nvPicPr>
          <p:cNvPr id="3" name="Image 1" descr="preencoded.png"/>
          <p:cNvPicPr>
            <a:picLocks noChangeAspect="1"/>
          </p:cNvPicPr>
          <p:nvPr/>
        </p:nvPicPr>
        <p:blipFill>
          <a:blip r:embed="rId4"/>
          <a:srcRect/>
          <a:stretch/>
        </p:blipFill>
        <p:spPr>
          <a:xfrm>
            <a:off x="11480513" y="507987"/>
            <a:ext cx="203195" cy="203195"/>
          </a:xfrm>
          <a:prstGeom prst="rect">
            <a:avLst/>
          </a:prstGeom>
        </p:spPr>
      </p:pic>
      <p:pic>
        <p:nvPicPr>
          <p:cNvPr id="4" name="Image 2" descr="preencoded.png"/>
          <p:cNvPicPr>
            <a:picLocks noChangeAspect="1"/>
          </p:cNvPicPr>
          <p:nvPr/>
        </p:nvPicPr>
        <p:blipFill>
          <a:blip r:embed="rId5"/>
          <a:srcRect/>
          <a:stretch/>
        </p:blipFill>
        <p:spPr>
          <a:xfrm>
            <a:off x="507987" y="6146646"/>
            <a:ext cx="203195" cy="203195"/>
          </a:xfrm>
          <a:prstGeom prst="rect">
            <a:avLst/>
          </a:prstGeom>
        </p:spPr>
      </p:pic>
      <p:pic>
        <p:nvPicPr>
          <p:cNvPr id="6" name="Image 4" descr="preencoded.png"/>
          <p:cNvPicPr>
            <a:picLocks noChangeAspect="1"/>
          </p:cNvPicPr>
          <p:nvPr/>
        </p:nvPicPr>
        <p:blipFill>
          <a:blip r:embed="rId6"/>
          <a:srcRect/>
          <a:stretch/>
        </p:blipFill>
        <p:spPr>
          <a:xfrm>
            <a:off x="2031949" y="1015975"/>
            <a:ext cx="8127797" cy="50799"/>
          </a:xfrm>
          <a:prstGeom prst="rect">
            <a:avLst/>
          </a:prstGeom>
        </p:spPr>
      </p:pic>
      <p:pic>
        <p:nvPicPr>
          <p:cNvPr id="7" name="Image 5" descr="preencoded.png"/>
          <p:cNvPicPr>
            <a:picLocks noChangeAspect="1"/>
          </p:cNvPicPr>
          <p:nvPr/>
        </p:nvPicPr>
        <p:blipFill>
          <a:blip r:embed="rId7"/>
          <a:srcRect/>
          <a:stretch/>
        </p:blipFill>
        <p:spPr>
          <a:xfrm>
            <a:off x="2031949" y="5333867"/>
            <a:ext cx="8127797" cy="50799"/>
          </a:xfrm>
          <a:prstGeom prst="rect">
            <a:avLst/>
          </a:prstGeom>
        </p:spPr>
      </p:pic>
      <p:sp>
        <p:nvSpPr>
          <p:cNvPr id="8" name="Text 0"/>
          <p:cNvSpPr/>
          <p:nvPr/>
        </p:nvSpPr>
        <p:spPr>
          <a:xfrm>
            <a:off x="1015975" y="1904952"/>
            <a:ext cx="9905752" cy="1523962"/>
          </a:xfrm>
          <a:prstGeom prst="rect">
            <a:avLst/>
          </a:prstGeom>
          <a:noFill/>
          <a:ln/>
        </p:spPr>
        <p:txBody>
          <a:bodyPr wrap="square" lIns="0" tIns="0" rIns="0" bIns="0" rtlCol="0" anchor="t"/>
          <a:lstStyle/>
          <a:p>
            <a:pPr marL="0" indent="0" algn="l">
              <a:lnSpc>
                <a:spcPct val="130000"/>
              </a:lnSpc>
              <a:buNone/>
            </a:pPr>
            <a:r>
              <a:rPr lang="en-US" sz="4100" b="1" dirty="0">
                <a:solidFill>
                  <a:srgbClr val="00FFFF"/>
                </a:solidFill>
                <a:latin typeface="Calibri" pitchFamily="34" charset="0"/>
                <a:ea typeface="Calibri" pitchFamily="34" charset="-122"/>
                <a:cs typeface="Calibri" pitchFamily="34" charset="-120"/>
              </a:rPr>
              <a:t>Exploring the Dynamics of Tourism Management</a:t>
            </a:r>
          </a:p>
          <a:p>
            <a:pPr marL="0" indent="0" algn="l">
              <a:lnSpc>
                <a:spcPct val="130000"/>
              </a:lnSpc>
              <a:buNone/>
            </a:pPr>
            <a:r>
              <a:rPr lang="en-US" sz="2000" dirty="0">
                <a:solidFill>
                  <a:srgbClr val="00FFFF"/>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00FFFF"/>
                </a:solidFill>
                <a:latin typeface="Calibri" pitchFamily="34" charset="0"/>
                <a:ea typeface="Calibri" pitchFamily="34" charset="-122"/>
                <a:cs typeface="Calibri" pitchFamily="34" charset="-120"/>
              </a:rPr>
              <a:t>
</a:t>
            </a:r>
            <a:endParaRPr lang="en-US" sz="4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8381790" y="1015975"/>
            <a:ext cx="3301917" cy="4825879"/>
          </a:xfrm>
          <a:prstGeom prst="rect">
            <a:avLst/>
          </a:prstGeom>
        </p:spPr>
      </p:pic>
      <p:sp>
        <p:nvSpPr>
          <p:cNvPr id="3" name="Text 0"/>
          <p:cNvSpPr/>
          <p:nvPr/>
        </p:nvSpPr>
        <p:spPr>
          <a:xfrm>
            <a:off x="1015975" y="1803355"/>
            <a:ext cx="6756231" cy="1193770"/>
          </a:xfrm>
          <a:prstGeom prst="rect">
            <a:avLst/>
          </a:prstGeom>
          <a:noFill/>
          <a:ln/>
        </p:spPr>
        <p:txBody>
          <a:bodyPr wrap="square" lIns="0" tIns="0" rIns="0" bIns="0" rtlCol="0" anchor="t"/>
          <a:lstStyle/>
          <a:p>
            <a:pPr marL="0" indent="0" algn="l">
              <a:lnSpc>
                <a:spcPct val="120000"/>
              </a:lnSpc>
              <a:buNone/>
            </a:pPr>
            <a:r>
              <a:rPr lang="en-US" sz="3200" b="1" dirty="0">
                <a:solidFill>
                  <a:srgbClr val="00FFFF"/>
                </a:solidFill>
                <a:latin typeface="Calibri" pitchFamily="34" charset="0"/>
                <a:ea typeface="Calibri" pitchFamily="34" charset="-122"/>
                <a:cs typeface="Calibri" pitchFamily="34" charset="-120"/>
              </a:rPr>
              <a:t>Exploring the Dynamics of Tourism Management
</a:t>
            </a:r>
            <a:endParaRPr lang="en-US" sz="3200" dirty="0"/>
          </a:p>
        </p:txBody>
      </p:sp>
      <p:sp>
        <p:nvSpPr>
          <p:cNvPr id="4" name="Text 1"/>
          <p:cNvSpPr/>
          <p:nvPr/>
        </p:nvSpPr>
        <p:spPr>
          <a:xfrm>
            <a:off x="1015975" y="3276518"/>
            <a:ext cx="6603835" cy="2692333"/>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presentation delves into the multifaceted world of tourism management, highlighting key concepts, geographical elements, and various types of tourism. We will explore Robinson's insights, Peter's Inventory, and examine diverse tourism forms such as heritage, cultural, medical, home stay, and ecotourism. By understanding these components, we can better appreciate the industry's impact on global economies and local cultures. Join us as we navigate through these essential topics in tourism management.
</a:t>
            </a:r>
            <a:endParaRPr lang="en-US" sz="1300" dirty="0"/>
          </a:p>
        </p:txBody>
      </p:sp>
      <p:sp>
        <p:nvSpPr>
          <p:cNvPr id="5" name="Shape 2"/>
          <p:cNvSpPr/>
          <p:nvPr/>
        </p:nvSpPr>
        <p:spPr>
          <a:xfrm>
            <a:off x="1015975" y="1498563"/>
            <a:ext cx="711182" cy="63498"/>
          </a:xfrm>
          <a:prstGeom prst="rect">
            <a:avLst/>
          </a:prstGeom>
          <a:solidFill>
            <a:srgbClr val="00FFFF"/>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870611" y="6589387"/>
            <a:ext cx="1244886" cy="192243"/>
          </a:xfrm>
          <a:prstGeom prst="rect">
            <a:avLst/>
          </a:prstGeom>
          <a:solidFill>
            <a:srgbClr val="000000">
              <a:alpha val="60000"/>
            </a:srgbClr>
          </a:solidFill>
          <a:ln/>
        </p:spPr>
      </p:sp>
      <p:sp>
        <p:nvSpPr>
          <p:cNvPr id="3" name="Text 1"/>
          <p:cNvSpPr/>
          <p:nvPr/>
        </p:nvSpPr>
        <p:spPr>
          <a:xfrm>
            <a:off x="510845" y="1659849"/>
            <a:ext cx="3944997" cy="187002"/>
          </a:xfrm>
          <a:prstGeom prst="rect">
            <a:avLst/>
          </a:prstGeom>
          <a:noFill/>
          <a:ln/>
        </p:spPr>
        <p:txBody>
          <a:bodyPr wrap="square" lIns="0" tIns="0" rIns="0" bIns="0" rtlCol="0" anchor="t"/>
          <a:lstStyle/>
          <a:p>
            <a:pPr marL="0" indent="0">
              <a:lnSpc>
                <a:spcPct val="122776"/>
              </a:lnSpc>
              <a:buNone/>
            </a:pPr>
            <a:r>
              <a:rPr lang="en-US" sz="1100" b="1" dirty="0">
                <a:solidFill>
                  <a:srgbClr val="FFD700"/>
                </a:solidFill>
                <a:latin typeface="Calibri" pitchFamily="34" charset="0"/>
                <a:ea typeface="Calibri" pitchFamily="34" charset="-122"/>
                <a:cs typeface="Calibri" pitchFamily="34" charset="-120"/>
              </a:rPr>
              <a:t>Definition of Tourism
</a:t>
            </a:r>
            <a:endParaRPr lang="en-US" sz="1100" dirty="0"/>
          </a:p>
        </p:txBody>
      </p:sp>
      <p:sp>
        <p:nvSpPr>
          <p:cNvPr id="4" name="Text 2"/>
          <p:cNvSpPr/>
          <p:nvPr/>
        </p:nvSpPr>
        <p:spPr>
          <a:xfrm>
            <a:off x="510845" y="1889554"/>
            <a:ext cx="3944997" cy="868025"/>
          </a:xfrm>
          <a:prstGeom prst="rect">
            <a:avLst/>
          </a:prstGeom>
          <a:noFill/>
          <a:ln/>
        </p:spPr>
        <p:txBody>
          <a:bodyPr wrap="square" lIns="0" tIns="0" rIns="0" bIns="0" rtlCol="0" anchor="t"/>
          <a:lstStyle/>
          <a:p>
            <a:pPr marL="0" indent="0">
              <a:lnSpc>
                <a:spcPct val="142420"/>
              </a:lnSpc>
              <a:buNone/>
            </a:pPr>
            <a:r>
              <a:rPr lang="en-US" sz="1100" dirty="0">
                <a:solidFill>
                  <a:srgbClr val="E0E0E0"/>
                </a:solidFill>
                <a:latin typeface="Calibri" pitchFamily="34" charset="0"/>
                <a:ea typeface="Calibri" pitchFamily="34" charset="-122"/>
                <a:cs typeface="Calibri" pitchFamily="34" charset="-120"/>
              </a:rPr>
              <a:t>Tourism encompasses travel for leisure, business, or other purposes, contributing significantly to global economies, with the sector generating over $9 trillion in 2019.
</a:t>
            </a:r>
            <a:endParaRPr lang="en-US" sz="1100" dirty="0"/>
          </a:p>
        </p:txBody>
      </p:sp>
      <p:sp>
        <p:nvSpPr>
          <p:cNvPr id="5" name="Text 3"/>
          <p:cNvSpPr/>
          <p:nvPr/>
        </p:nvSpPr>
        <p:spPr>
          <a:xfrm>
            <a:off x="4986848" y="1659849"/>
            <a:ext cx="3945157" cy="187002"/>
          </a:xfrm>
          <a:prstGeom prst="rect">
            <a:avLst/>
          </a:prstGeom>
          <a:noFill/>
          <a:ln/>
        </p:spPr>
        <p:txBody>
          <a:bodyPr wrap="square" lIns="0" tIns="0" rIns="0" bIns="0" rtlCol="0" anchor="t"/>
          <a:lstStyle/>
          <a:p>
            <a:pPr marL="0" indent="0">
              <a:lnSpc>
                <a:spcPct val="122776"/>
              </a:lnSpc>
              <a:buNone/>
            </a:pPr>
            <a:r>
              <a:rPr lang="en-US" sz="1100" b="1" dirty="0">
                <a:solidFill>
                  <a:srgbClr val="FFD700"/>
                </a:solidFill>
                <a:latin typeface="Calibri" pitchFamily="34" charset="0"/>
                <a:ea typeface="Calibri" pitchFamily="34" charset="-122"/>
                <a:cs typeface="Calibri" pitchFamily="34" charset="-120"/>
              </a:rPr>
              <a:t>Significance of Tourism
</a:t>
            </a:r>
            <a:endParaRPr lang="en-US" sz="1100" dirty="0"/>
          </a:p>
        </p:txBody>
      </p:sp>
      <p:sp>
        <p:nvSpPr>
          <p:cNvPr id="6" name="Text 4"/>
          <p:cNvSpPr/>
          <p:nvPr/>
        </p:nvSpPr>
        <p:spPr>
          <a:xfrm>
            <a:off x="4986848" y="1889554"/>
            <a:ext cx="3945157" cy="868025"/>
          </a:xfrm>
          <a:prstGeom prst="rect">
            <a:avLst/>
          </a:prstGeom>
          <a:noFill/>
          <a:ln/>
        </p:spPr>
        <p:txBody>
          <a:bodyPr wrap="square" lIns="0" tIns="0" rIns="0" bIns="0" rtlCol="0" anchor="t"/>
          <a:lstStyle/>
          <a:p>
            <a:pPr marL="0" indent="0">
              <a:lnSpc>
                <a:spcPct val="142420"/>
              </a:lnSpc>
              <a:buNone/>
            </a:pPr>
            <a:r>
              <a:rPr lang="en-US" sz="1100" dirty="0">
                <a:solidFill>
                  <a:srgbClr val="E0E0E0"/>
                </a:solidFill>
                <a:latin typeface="Calibri" pitchFamily="34" charset="0"/>
                <a:ea typeface="Calibri" pitchFamily="34" charset="-122"/>
                <a:cs typeface="Calibri" pitchFamily="34" charset="-120"/>
              </a:rPr>
              <a:t>Tourism fosters cultural exchanges and social interactions, enhancing mutual understanding among diverse populations, which is crucial in today’s interconnected world.
</a:t>
            </a:r>
            <a:endParaRPr lang="en-US" sz="1100" dirty="0"/>
          </a:p>
        </p:txBody>
      </p:sp>
      <p:sp>
        <p:nvSpPr>
          <p:cNvPr id="7" name="Text 5"/>
          <p:cNvSpPr/>
          <p:nvPr/>
        </p:nvSpPr>
        <p:spPr>
          <a:xfrm>
            <a:off x="510845" y="3472887"/>
            <a:ext cx="3944997" cy="187002"/>
          </a:xfrm>
          <a:prstGeom prst="rect">
            <a:avLst/>
          </a:prstGeom>
          <a:noFill/>
          <a:ln/>
        </p:spPr>
        <p:txBody>
          <a:bodyPr wrap="square" lIns="0" tIns="0" rIns="0" bIns="0" rtlCol="0" anchor="t"/>
          <a:lstStyle/>
          <a:p>
            <a:pPr marL="0" indent="0">
              <a:lnSpc>
                <a:spcPct val="122776"/>
              </a:lnSpc>
              <a:buNone/>
            </a:pPr>
            <a:r>
              <a:rPr lang="en-US" sz="1100" b="1" dirty="0">
                <a:solidFill>
                  <a:srgbClr val="FFD700"/>
                </a:solidFill>
                <a:latin typeface="Calibri" pitchFamily="34" charset="0"/>
                <a:ea typeface="Calibri" pitchFamily="34" charset="-122"/>
                <a:cs typeface="Calibri" pitchFamily="34" charset="-120"/>
              </a:rPr>
              <a:t>Economic Impact
</a:t>
            </a:r>
            <a:endParaRPr lang="en-US" sz="1100" dirty="0"/>
          </a:p>
        </p:txBody>
      </p:sp>
      <p:sp>
        <p:nvSpPr>
          <p:cNvPr id="8" name="Text 6"/>
          <p:cNvSpPr/>
          <p:nvPr/>
        </p:nvSpPr>
        <p:spPr>
          <a:xfrm>
            <a:off x="510845" y="3702592"/>
            <a:ext cx="3944997" cy="868023"/>
          </a:xfrm>
          <a:prstGeom prst="rect">
            <a:avLst/>
          </a:prstGeom>
          <a:noFill/>
          <a:ln/>
        </p:spPr>
        <p:txBody>
          <a:bodyPr wrap="square" lIns="0" tIns="0" rIns="0" bIns="0" rtlCol="0" anchor="t"/>
          <a:lstStyle/>
          <a:p>
            <a:pPr marL="0" indent="0">
              <a:lnSpc>
                <a:spcPct val="142420"/>
              </a:lnSpc>
              <a:buNone/>
            </a:pPr>
            <a:r>
              <a:rPr lang="en-US" sz="1100" dirty="0">
                <a:solidFill>
                  <a:srgbClr val="E0E0E0"/>
                </a:solidFill>
                <a:latin typeface="Calibri" pitchFamily="34" charset="0"/>
                <a:ea typeface="Calibri" pitchFamily="34" charset="-122"/>
                <a:cs typeface="Calibri" pitchFamily="34" charset="-120"/>
              </a:rPr>
              <a:t>The tourism industry supports 1 in 10 jobs globally, highlighting its importance in economic development and job creation across various sectors.
</a:t>
            </a:r>
            <a:endParaRPr lang="en-US" sz="1100" dirty="0"/>
          </a:p>
        </p:txBody>
      </p:sp>
      <p:sp>
        <p:nvSpPr>
          <p:cNvPr id="9" name="Text 7"/>
          <p:cNvSpPr/>
          <p:nvPr/>
        </p:nvSpPr>
        <p:spPr>
          <a:xfrm>
            <a:off x="4986848" y="3472887"/>
            <a:ext cx="3945157" cy="187002"/>
          </a:xfrm>
          <a:prstGeom prst="rect">
            <a:avLst/>
          </a:prstGeom>
          <a:noFill/>
          <a:ln/>
        </p:spPr>
        <p:txBody>
          <a:bodyPr wrap="square" lIns="0" tIns="0" rIns="0" bIns="0" rtlCol="0" anchor="t"/>
          <a:lstStyle/>
          <a:p>
            <a:pPr marL="0" indent="0">
              <a:lnSpc>
                <a:spcPct val="122776"/>
              </a:lnSpc>
              <a:buNone/>
            </a:pPr>
            <a:r>
              <a:rPr lang="en-US" sz="1100" b="1" dirty="0">
                <a:solidFill>
                  <a:srgbClr val="FFD700"/>
                </a:solidFill>
                <a:latin typeface="Calibri" pitchFamily="34" charset="0"/>
                <a:ea typeface="Calibri" pitchFamily="34" charset="-122"/>
                <a:cs typeface="Calibri" pitchFamily="34" charset="-120"/>
              </a:rPr>
              <a:t>Environmental Considerations
</a:t>
            </a:r>
            <a:endParaRPr lang="en-US" sz="1100" dirty="0"/>
          </a:p>
        </p:txBody>
      </p:sp>
      <p:sp>
        <p:nvSpPr>
          <p:cNvPr id="10" name="Text 8"/>
          <p:cNvSpPr/>
          <p:nvPr/>
        </p:nvSpPr>
        <p:spPr>
          <a:xfrm>
            <a:off x="4986848" y="3702592"/>
            <a:ext cx="3945157" cy="868023"/>
          </a:xfrm>
          <a:prstGeom prst="rect">
            <a:avLst/>
          </a:prstGeom>
          <a:noFill/>
          <a:ln/>
        </p:spPr>
        <p:txBody>
          <a:bodyPr wrap="square" lIns="0" tIns="0" rIns="0" bIns="0" rtlCol="0" anchor="t"/>
          <a:lstStyle/>
          <a:p>
            <a:pPr marL="0" indent="0">
              <a:lnSpc>
                <a:spcPct val="142420"/>
              </a:lnSpc>
              <a:buNone/>
            </a:pPr>
            <a:r>
              <a:rPr lang="en-US" sz="1100" dirty="0">
                <a:solidFill>
                  <a:srgbClr val="E0E0E0"/>
                </a:solidFill>
                <a:latin typeface="Calibri" pitchFamily="34" charset="0"/>
                <a:ea typeface="Calibri" pitchFamily="34" charset="-122"/>
                <a:cs typeface="Calibri" pitchFamily="34" charset="-120"/>
              </a:rPr>
              <a:t>Tourism can lead to environmental degradation; thus, sustainable practices are essential to mitigate negative impacts and preserve natural resources.
</a:t>
            </a:r>
            <a:endParaRPr lang="en-US" sz="1100" dirty="0"/>
          </a:p>
        </p:txBody>
      </p:sp>
      <p:sp>
        <p:nvSpPr>
          <p:cNvPr id="11" name="Text 9"/>
          <p:cNvSpPr/>
          <p:nvPr/>
        </p:nvSpPr>
        <p:spPr>
          <a:xfrm>
            <a:off x="510845" y="5285924"/>
            <a:ext cx="8421159" cy="187004"/>
          </a:xfrm>
          <a:prstGeom prst="rect">
            <a:avLst/>
          </a:prstGeom>
          <a:noFill/>
          <a:ln/>
        </p:spPr>
        <p:txBody>
          <a:bodyPr wrap="square" lIns="0" tIns="0" rIns="0" bIns="0" rtlCol="0" anchor="t"/>
          <a:lstStyle/>
          <a:p>
            <a:pPr marL="0" indent="0">
              <a:lnSpc>
                <a:spcPct val="122776"/>
              </a:lnSpc>
              <a:buNone/>
            </a:pPr>
            <a:r>
              <a:rPr lang="en-US" sz="1100" b="1" dirty="0">
                <a:solidFill>
                  <a:srgbClr val="FFD700"/>
                </a:solidFill>
                <a:latin typeface="Calibri" pitchFamily="34" charset="0"/>
                <a:ea typeface="Calibri" pitchFamily="34" charset="-122"/>
                <a:cs typeface="Calibri" pitchFamily="34" charset="-120"/>
              </a:rPr>
              <a:t>Management Dynamics
</a:t>
            </a:r>
            <a:endParaRPr lang="en-US" sz="1100" dirty="0"/>
          </a:p>
        </p:txBody>
      </p:sp>
      <p:sp>
        <p:nvSpPr>
          <p:cNvPr id="12" name="Text 10"/>
          <p:cNvSpPr/>
          <p:nvPr/>
        </p:nvSpPr>
        <p:spPr>
          <a:xfrm>
            <a:off x="510845" y="5515632"/>
            <a:ext cx="8421159" cy="434010"/>
          </a:xfrm>
          <a:prstGeom prst="rect">
            <a:avLst/>
          </a:prstGeom>
          <a:noFill/>
          <a:ln/>
        </p:spPr>
        <p:txBody>
          <a:bodyPr wrap="square" lIns="0" tIns="0" rIns="0" bIns="0" rtlCol="0" anchor="t"/>
          <a:lstStyle/>
          <a:p>
            <a:pPr marL="0" indent="0">
              <a:lnSpc>
                <a:spcPct val="142420"/>
              </a:lnSpc>
              <a:buNone/>
            </a:pPr>
            <a:r>
              <a:rPr lang="en-US" sz="1100" dirty="0">
                <a:solidFill>
                  <a:srgbClr val="E0E0E0"/>
                </a:solidFill>
                <a:latin typeface="Calibri" pitchFamily="34" charset="0"/>
                <a:ea typeface="Calibri" pitchFamily="34" charset="-122"/>
                <a:cs typeface="Calibri" pitchFamily="34" charset="-120"/>
              </a:rPr>
              <a:t>Understanding tourism dynamics is vital for effective management, ensuring that economic benefits are maximized while minimizing social and environmental costs.
</a:t>
            </a:r>
            <a:endParaRPr lang="en-US" sz="1100" dirty="0"/>
          </a:p>
        </p:txBody>
      </p:sp>
      <p:sp>
        <p:nvSpPr>
          <p:cNvPr id="13" name="Text 11"/>
          <p:cNvSpPr/>
          <p:nvPr/>
        </p:nvSpPr>
        <p:spPr>
          <a:xfrm>
            <a:off x="10934743" y="6610660"/>
            <a:ext cx="1116620" cy="149696"/>
          </a:xfrm>
          <a:prstGeom prst="rect">
            <a:avLst/>
          </a:prstGeom>
          <a:noFill/>
          <a:ln/>
        </p:spPr>
        <p:txBody>
          <a:bodyPr wrap="square" lIns="0" tIns="0" rIns="0" bIns="0" rtlCol="0" anchor="t"/>
          <a:lstStyle/>
          <a:p>
            <a:pPr marL="0" indent="0">
              <a:lnSpc>
                <a:spcPct val="147331"/>
              </a:lnSpc>
              <a:buNone/>
            </a:pPr>
            <a:r>
              <a:rPr lang="en-US" sz="700" dirty="0">
                <a:solidFill>
                  <a:srgbClr val="FFFFFF"/>
                </a:solidFill>
                <a:latin typeface="Calibri" pitchFamily="34" charset="0"/>
                <a:ea typeface="Calibri" pitchFamily="34" charset="-122"/>
                <a:cs typeface="Calibri" pitchFamily="34" charset="-120"/>
              </a:rPr>
              <a:t>Photo by Ravi N Jha
</a:t>
            </a:r>
            <a:endParaRPr lang="en-US" sz="700" dirty="0"/>
          </a:p>
        </p:txBody>
      </p:sp>
      <p:sp>
        <p:nvSpPr>
          <p:cNvPr id="14" name="Text 12"/>
          <p:cNvSpPr/>
          <p:nvPr/>
        </p:nvSpPr>
        <p:spPr>
          <a:xfrm>
            <a:off x="320667" y="759600"/>
            <a:ext cx="8781196" cy="333526"/>
          </a:xfrm>
          <a:prstGeom prst="rect">
            <a:avLst/>
          </a:prstGeom>
          <a:noFill/>
          <a:ln/>
        </p:spPr>
        <p:txBody>
          <a:bodyPr wrap="square" lIns="0" tIns="0" rIns="0" bIns="0" rtlCol="0" anchor="t"/>
          <a:lstStyle/>
          <a:p>
            <a:pPr marL="0" indent="0">
              <a:lnSpc>
                <a:spcPct val="119395"/>
              </a:lnSpc>
              <a:buNone/>
            </a:pPr>
            <a:r>
              <a:rPr lang="en-US" sz="2000" b="1" dirty="0">
                <a:solidFill>
                  <a:srgbClr val="FFD700"/>
                </a:solidFill>
                <a:latin typeface="Calibri" pitchFamily="34" charset="0"/>
                <a:ea typeface="Calibri" pitchFamily="34" charset="-122"/>
                <a:cs typeface="Calibri" pitchFamily="34" charset="-120"/>
              </a:rPr>
              <a:t>Understanding Tourism
</a:t>
            </a:r>
            <a:endParaRPr lang="en-US" sz="2000" dirty="0"/>
          </a:p>
        </p:txBody>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685" y="1381090"/>
            <a:ext cx="192400" cy="192400"/>
          </a:xfrm>
          <a:prstGeom prst="rect">
            <a:avLst/>
          </a:prstGeom>
        </p:spPr>
      </p:pic>
      <p:pic>
        <p:nvPicPr>
          <p:cNvPr id="1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76688" y="1381090"/>
            <a:ext cx="192400" cy="192400"/>
          </a:xfrm>
          <a:prstGeom prst="rect">
            <a:avLst/>
          </a:prstGeom>
        </p:spPr>
      </p:pic>
      <p:pic>
        <p:nvPicPr>
          <p:cNvPr id="17"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0685" y="3194128"/>
            <a:ext cx="192400" cy="192400"/>
          </a:xfrm>
          <a:prstGeom prst="rect">
            <a:avLst/>
          </a:prstGeom>
        </p:spPr>
      </p:pic>
      <p:pic>
        <p:nvPicPr>
          <p:cNvPr id="18"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76688" y="3194128"/>
            <a:ext cx="192400" cy="192400"/>
          </a:xfrm>
          <a:prstGeom prst="rect">
            <a:avLst/>
          </a:prstGeom>
        </p:spPr>
      </p:pic>
      <p:pic>
        <p:nvPicPr>
          <p:cNvPr id="19"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0685" y="5007168"/>
            <a:ext cx="192400" cy="192400"/>
          </a:xfrm>
          <a:prstGeom prst="rect">
            <a:avLst/>
          </a:prstGeom>
        </p:spPr>
      </p:pic>
      <p:pic>
        <p:nvPicPr>
          <p:cNvPr id="20" name="Image 5" descr="preencoded.png"/>
          <p:cNvPicPr>
            <a:picLocks noChangeAspect="1"/>
          </p:cNvPicPr>
          <p:nvPr/>
        </p:nvPicPr>
        <p:blipFill>
          <a:blip r:embed="rId13"/>
          <a:srcRect/>
          <a:stretch/>
        </p:blipFill>
        <p:spPr>
          <a:xfrm>
            <a:off x="9315693" y="0"/>
            <a:ext cx="2830282"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Geographical Elements of Tourism
</a:t>
            </a:r>
            <a:endParaRPr lang="en-US" sz="2900" dirty="0"/>
          </a:p>
        </p:txBody>
      </p:sp>
      <p:sp>
        <p:nvSpPr>
          <p:cNvPr id="3" name="Text 1"/>
          <p:cNvSpPr/>
          <p:nvPr/>
        </p:nvSpPr>
        <p:spPr>
          <a:xfrm>
            <a:off x="1229329" y="1795737"/>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Impact of Geography
</a:t>
            </a:r>
            <a:endParaRPr lang="en-US" sz="1300" dirty="0"/>
          </a:p>
        </p:txBody>
      </p:sp>
      <p:sp>
        <p:nvSpPr>
          <p:cNvPr id="4" name="Text 2"/>
          <p:cNvSpPr/>
          <p:nvPr/>
        </p:nvSpPr>
        <p:spPr>
          <a:xfrm>
            <a:off x="1229329" y="2068779"/>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features like mountains and beaches can significantly enhance tourism development, attracting millions of visitors annually to scenic locations.
</a:t>
            </a:r>
            <a:endParaRPr lang="en-US" sz="1300" dirty="0"/>
          </a:p>
        </p:txBody>
      </p:sp>
      <p:sp>
        <p:nvSpPr>
          <p:cNvPr id="5" name="Text 3"/>
          <p:cNvSpPr/>
          <p:nvPr/>
        </p:nvSpPr>
        <p:spPr>
          <a:xfrm>
            <a:off x="1229329" y="2833298"/>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Robinson's Model
</a:t>
            </a:r>
            <a:endParaRPr lang="en-US" sz="1300" dirty="0"/>
          </a:p>
        </p:txBody>
      </p:sp>
      <p:sp>
        <p:nvSpPr>
          <p:cNvPr id="6"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Robinson's model highlights the importance of location and accessibility, showing how these factors can dictate tourism success in various regions.
</a:t>
            </a:r>
            <a:endParaRPr lang="en-US" sz="1300" dirty="0"/>
          </a:p>
        </p:txBody>
      </p:sp>
      <p:sp>
        <p:nvSpPr>
          <p:cNvPr id="7" name="Text 5"/>
          <p:cNvSpPr/>
          <p:nvPr/>
        </p:nvSpPr>
        <p:spPr>
          <a:xfrm>
            <a:off x="1229329" y="3870862"/>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Peter’s Inventory
</a:t>
            </a:r>
            <a:endParaRPr lang="en-US" sz="1300" dirty="0"/>
          </a:p>
        </p:txBody>
      </p:sp>
      <p:sp>
        <p:nvSpPr>
          <p:cNvPr id="8" name="Text 6"/>
          <p:cNvSpPr/>
          <p:nvPr/>
        </p:nvSpPr>
        <p:spPr>
          <a:xfrm>
            <a:off x="1229329" y="414390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Peter’s Inventory categorizes tourism resources, identifying key attractions that drive visitor interest and regional economic growth.
</a:t>
            </a:r>
            <a:endParaRPr lang="en-US" sz="1300" dirty="0"/>
          </a:p>
        </p:txBody>
      </p:sp>
      <p:sp>
        <p:nvSpPr>
          <p:cNvPr id="9" name="Text 7"/>
          <p:cNvSpPr/>
          <p:nvPr/>
        </p:nvSpPr>
        <p:spPr>
          <a:xfrm>
            <a:off x="1229329" y="4908428"/>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Regional Characteristics
</a:t>
            </a:r>
            <a:endParaRPr lang="en-US" sz="1300" dirty="0"/>
          </a:p>
        </p:txBody>
      </p:sp>
      <p:sp>
        <p:nvSpPr>
          <p:cNvPr id="10" name="Text 8"/>
          <p:cNvSpPr/>
          <p:nvPr/>
        </p:nvSpPr>
        <p:spPr>
          <a:xfrm>
            <a:off x="1229329" y="5181470"/>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Unique regional characteristics, such as culture and climate, influence tourist preferences, shaping their experiences and satisfaction levels.
</a:t>
            </a:r>
            <a:endParaRPr lang="en-US" sz="1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1810975"/>
            <a:ext cx="279390" cy="279390"/>
          </a:xfrm>
          <a:prstGeom prst="rect">
            <a:avLst/>
          </a:prstGeom>
        </p:spPr>
      </p:pic>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2848537"/>
            <a:ext cx="279393" cy="279393"/>
          </a:xfrm>
          <a:prstGeom prst="rect">
            <a:avLst/>
          </a:prstGeom>
        </p:spPr>
      </p:pic>
      <p:pic>
        <p:nvPicPr>
          <p:cNvPr id="13"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3886104"/>
            <a:ext cx="279393" cy="279393"/>
          </a:xfrm>
          <a:prstGeom prst="rect">
            <a:avLst/>
          </a:prstGeom>
        </p:spPr>
      </p:pic>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4923667"/>
            <a:ext cx="279390" cy="279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Types of Tourism Overview
</a:t>
            </a:r>
            <a:endParaRPr lang="en-US" sz="2900" dirty="0"/>
          </a:p>
        </p:txBody>
      </p:sp>
      <p:sp>
        <p:nvSpPr>
          <p:cNvPr id="3" name="Text 1"/>
          <p:cNvSpPr/>
          <p:nvPr/>
        </p:nvSpPr>
        <p:spPr>
          <a:xfrm>
            <a:off x="761981" y="2930454"/>
            <a:ext cx="5079873" cy="317493"/>
          </a:xfrm>
          <a:prstGeom prst="rect">
            <a:avLst/>
          </a:prstGeom>
          <a:noFill/>
          <a:ln/>
        </p:spPr>
        <p:txBody>
          <a:bodyPr wrap="square" lIns="0" tIns="0" rIns="0" bIns="0" rtlCol="0" anchor="t"/>
          <a:lstStyle/>
          <a:p>
            <a:pPr marL="0" indent="0" algn="l">
              <a:lnSpc>
                <a:spcPct val="125000"/>
              </a:lnSpc>
              <a:buNone/>
            </a:pPr>
            <a:r>
              <a:rPr lang="en-US" sz="1800" b="1" dirty="0">
                <a:solidFill>
                  <a:srgbClr val="00FFFF"/>
                </a:solidFill>
                <a:latin typeface="Calibri" pitchFamily="34" charset="0"/>
                <a:ea typeface="Calibri" pitchFamily="34" charset="-122"/>
                <a:cs typeface="Calibri" pitchFamily="34" charset="-120"/>
              </a:rPr>
              <a:t>Heritage and Cultural Tourism
</a:t>
            </a:r>
            <a:endParaRPr lang="en-US" sz="1800" dirty="0"/>
          </a:p>
        </p:txBody>
      </p:sp>
      <p:sp>
        <p:nvSpPr>
          <p:cNvPr id="4" name="Text 2"/>
          <p:cNvSpPr/>
          <p:nvPr/>
        </p:nvSpPr>
        <p:spPr>
          <a:xfrm>
            <a:off x="1003275" y="3400340"/>
            <a:ext cx="4294239"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Focus on historical sites and traditions.
</a:t>
            </a:r>
            <a:endParaRPr lang="en-US" sz="1400" dirty="0"/>
          </a:p>
        </p:txBody>
      </p:sp>
      <p:sp>
        <p:nvSpPr>
          <p:cNvPr id="5" name="Text 3"/>
          <p:cNvSpPr/>
          <p:nvPr/>
        </p:nvSpPr>
        <p:spPr>
          <a:xfrm>
            <a:off x="1003275" y="3838479"/>
            <a:ext cx="4503625"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Promotes understanding of diverse cultures.
</a:t>
            </a:r>
            <a:endParaRPr lang="en-US" sz="1400" dirty="0"/>
          </a:p>
        </p:txBody>
      </p:sp>
      <p:sp>
        <p:nvSpPr>
          <p:cNvPr id="6" name="Text 4"/>
          <p:cNvSpPr/>
          <p:nvPr/>
        </p:nvSpPr>
        <p:spPr>
          <a:xfrm>
            <a:off x="1003275" y="4276618"/>
            <a:ext cx="4713170"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Encourages preservation of cultural heritage.
</a:t>
            </a:r>
            <a:endParaRPr lang="en-US" sz="1400" dirty="0"/>
          </a:p>
        </p:txBody>
      </p:sp>
      <p:sp>
        <p:nvSpPr>
          <p:cNvPr id="7" name="Text 5"/>
          <p:cNvSpPr/>
          <p:nvPr/>
        </p:nvSpPr>
        <p:spPr>
          <a:xfrm>
            <a:off x="6349841" y="2930454"/>
            <a:ext cx="5079874" cy="317493"/>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Medical and Ecotourism
</a:t>
            </a:r>
            <a:endParaRPr lang="en-US" sz="1800" dirty="0"/>
          </a:p>
        </p:txBody>
      </p:sp>
      <p:sp>
        <p:nvSpPr>
          <p:cNvPr id="8" name="Text 6"/>
          <p:cNvSpPr/>
          <p:nvPr/>
        </p:nvSpPr>
        <p:spPr>
          <a:xfrm>
            <a:off x="6591135" y="3400340"/>
            <a:ext cx="4608397"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Involves travel for health-related services.
</a:t>
            </a:r>
            <a:endParaRPr lang="en-US" sz="1400" dirty="0"/>
          </a:p>
        </p:txBody>
      </p:sp>
      <p:sp>
        <p:nvSpPr>
          <p:cNvPr id="9" name="Text 7"/>
          <p:cNvSpPr/>
          <p:nvPr/>
        </p:nvSpPr>
        <p:spPr>
          <a:xfrm>
            <a:off x="6591135" y="3838479"/>
            <a:ext cx="3980080"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Supports sustainable travel practices.
</a:t>
            </a:r>
            <a:endParaRPr lang="en-US" sz="1400" dirty="0"/>
          </a:p>
        </p:txBody>
      </p:sp>
      <p:sp>
        <p:nvSpPr>
          <p:cNvPr id="10" name="Text 8"/>
          <p:cNvSpPr/>
          <p:nvPr/>
        </p:nvSpPr>
        <p:spPr>
          <a:xfrm>
            <a:off x="6591135" y="4276618"/>
            <a:ext cx="4503624"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Promotes conservation of natural resources.
</a:t>
            </a:r>
            <a:endParaRPr lang="en-US" sz="1400" dirty="0"/>
          </a:p>
        </p:txBody>
      </p:sp>
      <p:sp>
        <p:nvSpPr>
          <p:cNvPr id="11" name="Shape 9"/>
          <p:cNvSpPr/>
          <p:nvPr/>
        </p:nvSpPr>
        <p:spPr>
          <a:xfrm>
            <a:off x="761981" y="3501939"/>
            <a:ext cx="88898" cy="88899"/>
          </a:xfrm>
          <a:prstGeom prst="ellipse">
            <a:avLst/>
          </a:prstGeom>
          <a:solidFill>
            <a:srgbClr val="00FFFF"/>
          </a:solidFill>
          <a:ln/>
        </p:spPr>
      </p:sp>
      <p:sp>
        <p:nvSpPr>
          <p:cNvPr id="12" name="Shape 10"/>
          <p:cNvSpPr/>
          <p:nvPr/>
        </p:nvSpPr>
        <p:spPr>
          <a:xfrm>
            <a:off x="761981" y="3940078"/>
            <a:ext cx="88898" cy="88899"/>
          </a:xfrm>
          <a:prstGeom prst="ellipse">
            <a:avLst/>
          </a:prstGeom>
          <a:solidFill>
            <a:srgbClr val="00FFFF"/>
          </a:solidFill>
          <a:ln/>
        </p:spPr>
      </p:sp>
      <p:sp>
        <p:nvSpPr>
          <p:cNvPr id="13" name="Shape 11"/>
          <p:cNvSpPr/>
          <p:nvPr/>
        </p:nvSpPr>
        <p:spPr>
          <a:xfrm>
            <a:off x="761981" y="4378217"/>
            <a:ext cx="88898" cy="88899"/>
          </a:xfrm>
          <a:prstGeom prst="ellipse">
            <a:avLst/>
          </a:prstGeom>
          <a:solidFill>
            <a:srgbClr val="00FFFF"/>
          </a:solidFill>
          <a:ln/>
        </p:spPr>
      </p:sp>
      <p:sp>
        <p:nvSpPr>
          <p:cNvPr id="14" name="Shape 12"/>
          <p:cNvSpPr/>
          <p:nvPr/>
        </p:nvSpPr>
        <p:spPr>
          <a:xfrm>
            <a:off x="6349841" y="3501939"/>
            <a:ext cx="88898" cy="88899"/>
          </a:xfrm>
          <a:prstGeom prst="ellipse">
            <a:avLst/>
          </a:prstGeom>
          <a:solidFill>
            <a:srgbClr val="8B5CF6"/>
          </a:solidFill>
          <a:ln/>
        </p:spPr>
      </p:sp>
      <p:sp>
        <p:nvSpPr>
          <p:cNvPr id="15" name="Shape 13"/>
          <p:cNvSpPr/>
          <p:nvPr/>
        </p:nvSpPr>
        <p:spPr>
          <a:xfrm>
            <a:off x="6349841" y="3940078"/>
            <a:ext cx="88898" cy="88899"/>
          </a:xfrm>
          <a:prstGeom prst="ellipse">
            <a:avLst/>
          </a:prstGeom>
          <a:solidFill>
            <a:srgbClr val="8B5CF6"/>
          </a:solidFill>
          <a:ln/>
        </p:spPr>
      </p:sp>
      <p:sp>
        <p:nvSpPr>
          <p:cNvPr id="16" name="Shape 14"/>
          <p:cNvSpPr/>
          <p:nvPr/>
        </p:nvSpPr>
        <p:spPr>
          <a:xfrm>
            <a:off x="6349841" y="4378217"/>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58750"/>
            <a:ext cx="1510469" cy="222879"/>
          </a:xfrm>
          <a:prstGeom prst="rect">
            <a:avLst/>
          </a:prstGeom>
          <a:solidFill>
            <a:srgbClr val="000000">
              <a:alpha val="60000"/>
            </a:srgbClr>
          </a:solidFill>
          <a:ln/>
        </p:spPr>
      </p:sp>
      <p:sp>
        <p:nvSpPr>
          <p:cNvPr id="3" name="Text 1"/>
          <p:cNvSpPr/>
          <p:nvPr/>
        </p:nvSpPr>
        <p:spPr>
          <a:xfrm>
            <a:off x="1248855" y="1506815"/>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Cultural Connections
</a:t>
            </a:r>
            <a:endParaRPr lang="en-US" sz="1300" dirty="0"/>
          </a:p>
        </p:txBody>
      </p:sp>
      <p:sp>
        <p:nvSpPr>
          <p:cNvPr id="4" name="Text 2"/>
          <p:cNvSpPr/>
          <p:nvPr/>
        </p:nvSpPr>
        <p:spPr>
          <a:xfrm>
            <a:off x="1248855" y="1773190"/>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Heritage tourism connects travelers with historical sites and cultures, fostering a deeper understanding of local traditions and lifestyles.
</a:t>
            </a:r>
            <a:endParaRPr lang="en-US" sz="1300" dirty="0"/>
          </a:p>
        </p:txBody>
      </p:sp>
      <p:sp>
        <p:nvSpPr>
          <p:cNvPr id="5" name="Text 3"/>
          <p:cNvSpPr/>
          <p:nvPr/>
        </p:nvSpPr>
        <p:spPr>
          <a:xfrm>
            <a:off x="1248855" y="2745986"/>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Site Visits
</a:t>
            </a:r>
            <a:endParaRPr lang="en-US" sz="1300" dirty="0"/>
          </a:p>
        </p:txBody>
      </p:sp>
      <p:sp>
        <p:nvSpPr>
          <p:cNvPr id="6" name="Text 4"/>
          <p:cNvSpPr/>
          <p:nvPr/>
        </p:nvSpPr>
        <p:spPr>
          <a:xfrm>
            <a:off x="1248855" y="3012360"/>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This tourism type encompasses visits to monuments, museums, and heritage sites, enriching the travel experience through education and exploration.
</a:t>
            </a:r>
            <a:endParaRPr lang="en-US" sz="1300" dirty="0"/>
          </a:p>
        </p:txBody>
      </p:sp>
      <p:sp>
        <p:nvSpPr>
          <p:cNvPr id="7" name="Text 5"/>
          <p:cNvSpPr/>
          <p:nvPr/>
        </p:nvSpPr>
        <p:spPr>
          <a:xfrm>
            <a:off x="1248855" y="3985161"/>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Global Examples
</a:t>
            </a:r>
            <a:endParaRPr lang="en-US" sz="1300" dirty="0"/>
          </a:p>
        </p:txBody>
      </p:sp>
      <p:sp>
        <p:nvSpPr>
          <p:cNvPr id="8" name="Text 6"/>
          <p:cNvSpPr/>
          <p:nvPr/>
        </p:nvSpPr>
        <p:spPr>
          <a:xfrm>
            <a:off x="1248855" y="4251536"/>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UNESCO World Heritage Sites, such as the Great Wall of China and Machu Picchu, exemplify significant cultural heritage attracting millions of visitors annually.
</a:t>
            </a:r>
            <a:endParaRPr lang="en-US" sz="1300" dirty="0"/>
          </a:p>
        </p:txBody>
      </p:sp>
      <p:sp>
        <p:nvSpPr>
          <p:cNvPr id="9" name="Text 7"/>
          <p:cNvSpPr/>
          <p:nvPr/>
        </p:nvSpPr>
        <p:spPr>
          <a:xfrm>
            <a:off x="1248855" y="5224332"/>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Cultural Preservation
</a:t>
            </a:r>
            <a:endParaRPr lang="en-US" sz="1300" dirty="0"/>
          </a:p>
        </p:txBody>
      </p:sp>
      <p:sp>
        <p:nvSpPr>
          <p:cNvPr id="10" name="Text 8"/>
          <p:cNvSpPr/>
          <p:nvPr/>
        </p:nvSpPr>
        <p:spPr>
          <a:xfrm>
            <a:off x="1248855" y="5490706"/>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Heritage tourism promotes cultural preservation and education, ensuring that future generations appreciate and understand their historical roots.
</a:t>
            </a:r>
            <a:endParaRPr lang="en-US" sz="1300" dirty="0"/>
          </a:p>
        </p:txBody>
      </p:sp>
      <p:sp>
        <p:nvSpPr>
          <p:cNvPr id="11" name="Text 9"/>
          <p:cNvSpPr/>
          <p:nvPr/>
        </p:nvSpPr>
        <p:spPr>
          <a:xfrm>
            <a:off x="7363910" y="6583513"/>
            <a:ext cx="1361883" cy="173351"/>
          </a:xfrm>
          <a:prstGeom prst="rect">
            <a:avLst/>
          </a:prstGeom>
          <a:noFill/>
          <a:ln/>
        </p:spPr>
        <p:txBody>
          <a:bodyPr wrap="square" lIns="0" tIns="0" rIns="0" bIns="0" rtlCol="0" anchor="t"/>
          <a:lstStyle/>
          <a:p>
            <a:pPr marL="0" indent="0">
              <a:lnSpc>
                <a:spcPct val="136577"/>
              </a:lnSpc>
              <a:buNone/>
            </a:pPr>
            <a:r>
              <a:rPr lang="en-US" sz="900" dirty="0">
                <a:solidFill>
                  <a:srgbClr val="FFFFFF"/>
                </a:solidFill>
                <a:latin typeface="Calibri" pitchFamily="34" charset="0"/>
                <a:ea typeface="Calibri" pitchFamily="34" charset="-122"/>
                <a:cs typeface="Calibri" pitchFamily="34" charset="-120"/>
              </a:rPr>
              <a:t>Photo by pcrm Dorego
</a:t>
            </a:r>
            <a:endParaRPr lang="en-US" sz="900" dirty="0"/>
          </a:p>
        </p:txBody>
      </p:sp>
      <p:sp>
        <p:nvSpPr>
          <p:cNvPr id="12" name="Text 10"/>
          <p:cNvSpPr/>
          <p:nvPr/>
        </p:nvSpPr>
        <p:spPr>
          <a:xfrm>
            <a:off x="693720" y="602595"/>
            <a:ext cx="6024253" cy="386391"/>
          </a:xfrm>
          <a:prstGeom prst="rect">
            <a:avLst/>
          </a:prstGeom>
          <a:noFill/>
          <a:ln/>
        </p:spPr>
        <p:txBody>
          <a:bodyPr wrap="square" lIns="0" tIns="0" rIns="0" bIns="0" rtlCol="0" anchor="t"/>
          <a:lstStyle/>
          <a:p>
            <a:pPr marL="0" indent="0">
              <a:lnSpc>
                <a:spcPct val="121748"/>
              </a:lnSpc>
              <a:buNone/>
            </a:pPr>
            <a:r>
              <a:rPr lang="en-US" sz="2300" b="1" dirty="0">
                <a:solidFill>
                  <a:srgbClr val="FFD700"/>
                </a:solidFill>
                <a:latin typeface="Calibri" pitchFamily="34" charset="0"/>
                <a:ea typeface="Calibri" pitchFamily="34" charset="-122"/>
                <a:cs typeface="Calibri" pitchFamily="34" charset="-120"/>
              </a:rPr>
              <a:t>Heritage Tourism Overview
</a:t>
            </a:r>
            <a:endParaRPr lang="en-US" sz="2300" dirty="0"/>
          </a:p>
        </p:txBody>
      </p:sp>
      <p:sp>
        <p:nvSpPr>
          <p:cNvPr id="13" name="Shape 11"/>
          <p:cNvSpPr/>
          <p:nvPr/>
        </p:nvSpPr>
        <p:spPr>
          <a:xfrm>
            <a:off x="693720" y="1211866"/>
            <a:ext cx="644192" cy="61911"/>
          </a:xfrm>
          <a:prstGeom prst="ellipse">
            <a:avLst/>
          </a:prstGeom>
          <a:solidFill>
            <a:srgbClr val="00FFFF"/>
          </a:solidFill>
          <a:ln/>
        </p:spPr>
      </p:sp>
      <p:sp>
        <p:nvSpPr>
          <p:cNvPr id="14" name="Shape 12"/>
          <p:cNvSpPr/>
          <p:nvPr/>
        </p:nvSpPr>
        <p:spPr>
          <a:xfrm>
            <a:off x="693720" y="1509356"/>
            <a:ext cx="371625" cy="371627"/>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0395" y="1596030"/>
            <a:ext cx="198115" cy="198115"/>
          </a:xfrm>
          <a:prstGeom prst="rect">
            <a:avLst/>
          </a:prstGeom>
        </p:spPr>
      </p:pic>
      <p:sp>
        <p:nvSpPr>
          <p:cNvPr id="16" name="Shape 13"/>
          <p:cNvSpPr/>
          <p:nvPr/>
        </p:nvSpPr>
        <p:spPr>
          <a:xfrm>
            <a:off x="693720" y="2748526"/>
            <a:ext cx="371625" cy="371627"/>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0395" y="2835201"/>
            <a:ext cx="198115" cy="198115"/>
          </a:xfrm>
          <a:prstGeom prst="rect">
            <a:avLst/>
          </a:prstGeom>
        </p:spPr>
      </p:pic>
      <p:sp>
        <p:nvSpPr>
          <p:cNvPr id="18" name="Shape 14"/>
          <p:cNvSpPr/>
          <p:nvPr/>
        </p:nvSpPr>
        <p:spPr>
          <a:xfrm>
            <a:off x="693720" y="3987697"/>
            <a:ext cx="371625" cy="371627"/>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0395" y="4074371"/>
            <a:ext cx="198115" cy="198115"/>
          </a:xfrm>
          <a:prstGeom prst="rect">
            <a:avLst/>
          </a:prstGeom>
        </p:spPr>
      </p:pic>
      <p:sp>
        <p:nvSpPr>
          <p:cNvPr id="20" name="Shape 15"/>
          <p:cNvSpPr/>
          <p:nvPr/>
        </p:nvSpPr>
        <p:spPr>
          <a:xfrm>
            <a:off x="693720" y="5226867"/>
            <a:ext cx="371625" cy="371627"/>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0395" y="5313547"/>
            <a:ext cx="198115" cy="198115"/>
          </a:xfrm>
          <a:prstGeom prst="rect">
            <a:avLst/>
          </a:prstGeom>
        </p:spPr>
      </p:pic>
      <p:sp>
        <p:nvSpPr>
          <p:cNvPr id="22" name="Shape 16"/>
          <p:cNvSpPr/>
          <p:nvPr/>
        </p:nvSpPr>
        <p:spPr>
          <a:xfrm>
            <a:off x="7139126" y="0"/>
            <a:ext cx="74293"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81297"/>
            <a:ext cx="1359343" cy="200335"/>
          </a:xfrm>
          <a:prstGeom prst="rect">
            <a:avLst/>
          </a:prstGeom>
          <a:solidFill>
            <a:srgbClr val="000000">
              <a:alpha val="60000"/>
            </a:srgbClr>
          </a:solidFill>
          <a:ln/>
        </p:spPr>
      </p:sp>
      <p:sp>
        <p:nvSpPr>
          <p:cNvPr id="3" name="Text 1"/>
          <p:cNvSpPr/>
          <p:nvPr/>
        </p:nvSpPr>
        <p:spPr>
          <a:xfrm>
            <a:off x="1124715" y="1697316"/>
            <a:ext cx="5632785" cy="194939"/>
          </a:xfrm>
          <a:prstGeom prst="rect">
            <a:avLst/>
          </a:prstGeom>
          <a:noFill/>
          <a:ln/>
        </p:spPr>
        <p:txBody>
          <a:bodyPr wrap="square" lIns="0" tIns="0" rIns="0" bIns="0" rtlCol="0" anchor="t"/>
          <a:lstStyle/>
          <a:p>
            <a:pPr marL="0" indent="0">
              <a:lnSpc>
                <a:spcPct val="128018"/>
              </a:lnSpc>
              <a:buNone/>
            </a:pPr>
            <a:r>
              <a:rPr lang="en-US" sz="1100" b="1" dirty="0">
                <a:solidFill>
                  <a:srgbClr val="FFD700"/>
                </a:solidFill>
                <a:latin typeface="Calibri" pitchFamily="34" charset="0"/>
                <a:ea typeface="Calibri" pitchFamily="34" charset="-122"/>
                <a:cs typeface="Calibri" pitchFamily="34" charset="-120"/>
              </a:rPr>
              <a:t>Immersion in Local Customs
</a:t>
            </a:r>
            <a:endParaRPr lang="en-US" sz="1100" dirty="0"/>
          </a:p>
        </p:txBody>
      </p:sp>
      <p:sp>
        <p:nvSpPr>
          <p:cNvPr id="4" name="Text 2"/>
          <p:cNvSpPr/>
          <p:nvPr/>
        </p:nvSpPr>
        <p:spPr>
          <a:xfrm>
            <a:off x="1124715" y="1936705"/>
            <a:ext cx="5632785" cy="678639"/>
          </a:xfrm>
          <a:prstGeom prst="rect">
            <a:avLst/>
          </a:prstGeom>
          <a:noFill/>
          <a:ln/>
        </p:spPr>
        <p:txBody>
          <a:bodyPr wrap="square" lIns="0" tIns="0" rIns="0" bIns="0" rtlCol="0" anchor="t"/>
          <a:lstStyle/>
          <a:p>
            <a:pPr marL="0" indent="0">
              <a:lnSpc>
                <a:spcPct val="148500"/>
              </a:lnSpc>
              <a:buNone/>
            </a:pPr>
            <a:r>
              <a:rPr lang="en-US" sz="1100" dirty="0">
                <a:solidFill>
                  <a:srgbClr val="E0E0E0"/>
                </a:solidFill>
                <a:latin typeface="Calibri" pitchFamily="34" charset="0"/>
                <a:ea typeface="Calibri" pitchFamily="34" charset="-122"/>
                <a:cs typeface="Calibri" pitchFamily="34" charset="-120"/>
              </a:rPr>
              <a:t>Cultural tourism immerses visitors in local customs and traditions, enhancing their travel experience and fostering deeper connections with the destination's heritage.
</a:t>
            </a:r>
            <a:endParaRPr lang="en-US" sz="1100" dirty="0"/>
          </a:p>
        </p:txBody>
      </p:sp>
      <p:sp>
        <p:nvSpPr>
          <p:cNvPr id="5" name="Text 3"/>
          <p:cNvSpPr/>
          <p:nvPr/>
        </p:nvSpPr>
        <p:spPr>
          <a:xfrm>
            <a:off x="1124715" y="2813935"/>
            <a:ext cx="5632785" cy="194939"/>
          </a:xfrm>
          <a:prstGeom prst="rect">
            <a:avLst/>
          </a:prstGeom>
          <a:noFill/>
          <a:ln/>
        </p:spPr>
        <p:txBody>
          <a:bodyPr wrap="square" lIns="0" tIns="0" rIns="0" bIns="0" rtlCol="0" anchor="t"/>
          <a:lstStyle/>
          <a:p>
            <a:pPr marL="0" indent="0">
              <a:lnSpc>
                <a:spcPct val="128018"/>
              </a:lnSpc>
              <a:buNone/>
            </a:pPr>
            <a:r>
              <a:rPr lang="en-US" sz="1100" b="1" dirty="0">
                <a:solidFill>
                  <a:srgbClr val="FFD700"/>
                </a:solidFill>
                <a:latin typeface="Calibri" pitchFamily="34" charset="0"/>
                <a:ea typeface="Calibri" pitchFamily="34" charset="-122"/>
                <a:cs typeface="Calibri" pitchFamily="34" charset="-120"/>
              </a:rPr>
              <a:t>Engaging Activities Offered
</a:t>
            </a:r>
            <a:endParaRPr lang="en-US" sz="1100" dirty="0"/>
          </a:p>
        </p:txBody>
      </p:sp>
      <p:sp>
        <p:nvSpPr>
          <p:cNvPr id="6" name="Text 4"/>
          <p:cNvSpPr/>
          <p:nvPr/>
        </p:nvSpPr>
        <p:spPr>
          <a:xfrm>
            <a:off x="1124715" y="3053319"/>
            <a:ext cx="5632785" cy="678639"/>
          </a:xfrm>
          <a:prstGeom prst="rect">
            <a:avLst/>
          </a:prstGeom>
          <a:noFill/>
          <a:ln/>
        </p:spPr>
        <p:txBody>
          <a:bodyPr wrap="square" lIns="0" tIns="0" rIns="0" bIns="0" rtlCol="0" anchor="t"/>
          <a:lstStyle/>
          <a:p>
            <a:pPr marL="0" indent="0">
              <a:lnSpc>
                <a:spcPct val="148500"/>
              </a:lnSpc>
              <a:buNone/>
            </a:pPr>
            <a:r>
              <a:rPr lang="en-US" sz="1100" dirty="0">
                <a:solidFill>
                  <a:srgbClr val="E0E0E0"/>
                </a:solidFill>
                <a:latin typeface="Calibri" pitchFamily="34" charset="0"/>
                <a:ea typeface="Calibri" pitchFamily="34" charset="-122"/>
                <a:cs typeface="Calibri" pitchFamily="34" charset="-120"/>
              </a:rPr>
              <a:t>Activities may include local festivals, culinary experiences, and arts workshops, providing tourists with authentic insights into the culture and lifestyle of the area.
</a:t>
            </a:r>
            <a:endParaRPr lang="en-US" sz="1100" dirty="0"/>
          </a:p>
        </p:txBody>
      </p:sp>
      <p:sp>
        <p:nvSpPr>
          <p:cNvPr id="7" name="Text 5"/>
          <p:cNvSpPr/>
          <p:nvPr/>
        </p:nvSpPr>
        <p:spPr>
          <a:xfrm>
            <a:off x="1124715" y="3930554"/>
            <a:ext cx="5632785" cy="194943"/>
          </a:xfrm>
          <a:prstGeom prst="rect">
            <a:avLst/>
          </a:prstGeom>
          <a:noFill/>
          <a:ln/>
        </p:spPr>
        <p:txBody>
          <a:bodyPr wrap="square" lIns="0" tIns="0" rIns="0" bIns="0" rtlCol="0" anchor="t"/>
          <a:lstStyle/>
          <a:p>
            <a:pPr marL="0" indent="0">
              <a:lnSpc>
                <a:spcPct val="128018"/>
              </a:lnSpc>
              <a:buNone/>
            </a:pPr>
            <a:r>
              <a:rPr lang="en-US" sz="1100" b="1" dirty="0">
                <a:solidFill>
                  <a:srgbClr val="FFD700"/>
                </a:solidFill>
                <a:latin typeface="Calibri" pitchFamily="34" charset="0"/>
                <a:ea typeface="Calibri" pitchFamily="34" charset="-122"/>
                <a:cs typeface="Calibri" pitchFamily="34" charset="-120"/>
              </a:rPr>
              <a:t>Community Interaction
</a:t>
            </a:r>
            <a:endParaRPr lang="en-US" sz="1100" dirty="0"/>
          </a:p>
        </p:txBody>
      </p:sp>
      <p:sp>
        <p:nvSpPr>
          <p:cNvPr id="8" name="Text 6"/>
          <p:cNvSpPr/>
          <p:nvPr/>
        </p:nvSpPr>
        <p:spPr>
          <a:xfrm>
            <a:off x="1124715" y="4169943"/>
            <a:ext cx="5632785" cy="678639"/>
          </a:xfrm>
          <a:prstGeom prst="rect">
            <a:avLst/>
          </a:prstGeom>
          <a:noFill/>
          <a:ln/>
        </p:spPr>
        <p:txBody>
          <a:bodyPr wrap="square" lIns="0" tIns="0" rIns="0" bIns="0" rtlCol="0" anchor="t"/>
          <a:lstStyle/>
          <a:p>
            <a:pPr marL="0" indent="0">
              <a:lnSpc>
                <a:spcPct val="148500"/>
              </a:lnSpc>
              <a:buNone/>
            </a:pPr>
            <a:r>
              <a:rPr lang="en-US" sz="1100" dirty="0">
                <a:solidFill>
                  <a:srgbClr val="E0E0E0"/>
                </a:solidFill>
                <a:latin typeface="Calibri" pitchFamily="34" charset="0"/>
                <a:ea typeface="Calibri" pitchFamily="34" charset="-122"/>
                <a:cs typeface="Calibri" pitchFamily="34" charset="-120"/>
              </a:rPr>
              <a:t>Cultural tourism encourages interaction with local communities, allowing visitors to engage with residents and learn about their daily lives and traditions.
</a:t>
            </a:r>
            <a:endParaRPr lang="en-US" sz="1100" dirty="0"/>
          </a:p>
        </p:txBody>
      </p:sp>
      <p:sp>
        <p:nvSpPr>
          <p:cNvPr id="9" name="Text 7"/>
          <p:cNvSpPr/>
          <p:nvPr/>
        </p:nvSpPr>
        <p:spPr>
          <a:xfrm>
            <a:off x="1124715" y="5047172"/>
            <a:ext cx="5632785" cy="194939"/>
          </a:xfrm>
          <a:prstGeom prst="rect">
            <a:avLst/>
          </a:prstGeom>
          <a:noFill/>
          <a:ln/>
        </p:spPr>
        <p:txBody>
          <a:bodyPr wrap="square" lIns="0" tIns="0" rIns="0" bIns="0" rtlCol="0" anchor="t"/>
          <a:lstStyle/>
          <a:p>
            <a:pPr marL="0" indent="0">
              <a:lnSpc>
                <a:spcPct val="128018"/>
              </a:lnSpc>
              <a:buNone/>
            </a:pPr>
            <a:r>
              <a:rPr lang="en-US" sz="1100" b="1" dirty="0">
                <a:solidFill>
                  <a:srgbClr val="FFD700"/>
                </a:solidFill>
                <a:latin typeface="Calibri" pitchFamily="34" charset="0"/>
                <a:ea typeface="Calibri" pitchFamily="34" charset="-122"/>
                <a:cs typeface="Calibri" pitchFamily="34" charset="-120"/>
              </a:rPr>
              <a:t>Fostering Diversity Appreciation
</a:t>
            </a:r>
            <a:endParaRPr lang="en-US" sz="1100" dirty="0"/>
          </a:p>
        </p:txBody>
      </p:sp>
      <p:sp>
        <p:nvSpPr>
          <p:cNvPr id="10" name="Text 8"/>
          <p:cNvSpPr/>
          <p:nvPr/>
        </p:nvSpPr>
        <p:spPr>
          <a:xfrm>
            <a:off x="1124715" y="5286562"/>
            <a:ext cx="5632785" cy="678635"/>
          </a:xfrm>
          <a:prstGeom prst="rect">
            <a:avLst/>
          </a:prstGeom>
          <a:noFill/>
          <a:ln/>
        </p:spPr>
        <p:txBody>
          <a:bodyPr wrap="square" lIns="0" tIns="0" rIns="0" bIns="0" rtlCol="0" anchor="t"/>
          <a:lstStyle/>
          <a:p>
            <a:pPr marL="0" indent="0">
              <a:lnSpc>
                <a:spcPct val="148500"/>
              </a:lnSpc>
              <a:buNone/>
            </a:pPr>
            <a:r>
              <a:rPr lang="en-US" sz="1100" dirty="0">
                <a:solidFill>
                  <a:srgbClr val="E0E0E0"/>
                </a:solidFill>
                <a:latin typeface="Calibri" pitchFamily="34" charset="0"/>
                <a:ea typeface="Calibri" pitchFamily="34" charset="-122"/>
                <a:cs typeface="Calibri" pitchFamily="34" charset="-120"/>
              </a:rPr>
              <a:t>This form of tourism fosters appreciation and understanding of cultural diversity, promoting respect and tolerance among different communities and enhancing global awareness.
</a:t>
            </a:r>
            <a:endParaRPr lang="en-US" sz="1100" dirty="0"/>
          </a:p>
        </p:txBody>
      </p:sp>
      <p:sp>
        <p:nvSpPr>
          <p:cNvPr id="11" name="Text 9"/>
          <p:cNvSpPr/>
          <p:nvPr/>
        </p:nvSpPr>
        <p:spPr>
          <a:xfrm>
            <a:off x="7356450" y="6603520"/>
            <a:ext cx="1225677" cy="155891"/>
          </a:xfrm>
          <a:prstGeom prst="rect">
            <a:avLst/>
          </a:prstGeom>
          <a:noFill/>
          <a:ln/>
        </p:spPr>
        <p:txBody>
          <a:bodyPr wrap="square" lIns="0" tIns="0" rIns="0" bIns="0" rtlCol="0" anchor="t"/>
          <a:lstStyle/>
          <a:p>
            <a:pPr marL="0" indent="0">
              <a:lnSpc>
                <a:spcPct val="136552"/>
              </a:lnSpc>
              <a:buNone/>
            </a:pPr>
            <a:r>
              <a:rPr lang="en-US" sz="800" dirty="0">
                <a:solidFill>
                  <a:srgbClr val="FFFFFF"/>
                </a:solidFill>
                <a:latin typeface="Calibri" pitchFamily="34" charset="0"/>
                <a:ea typeface="Calibri" pitchFamily="34" charset="-122"/>
                <a:cs typeface="Calibri" pitchFamily="34" charset="-120"/>
              </a:rPr>
              <a:t>Photo by Nandu Menon
</a:t>
            </a:r>
            <a:endParaRPr lang="en-US" sz="800" dirty="0"/>
          </a:p>
        </p:txBody>
      </p:sp>
      <p:sp>
        <p:nvSpPr>
          <p:cNvPr id="12" name="Text 10"/>
          <p:cNvSpPr/>
          <p:nvPr/>
        </p:nvSpPr>
        <p:spPr>
          <a:xfrm>
            <a:off x="624189" y="882311"/>
            <a:ext cx="6143471" cy="347811"/>
          </a:xfrm>
          <a:prstGeom prst="rect">
            <a:avLst/>
          </a:prstGeom>
          <a:noFill/>
          <a:ln/>
        </p:spPr>
        <p:txBody>
          <a:bodyPr wrap="square" lIns="0" tIns="0" rIns="0" bIns="0" rtlCol="0" anchor="t"/>
          <a:lstStyle/>
          <a:p>
            <a:pPr marL="0" indent="0">
              <a:lnSpc>
                <a:spcPct val="119080"/>
              </a:lnSpc>
              <a:buNone/>
            </a:pPr>
            <a:r>
              <a:rPr lang="en-US" sz="2100" b="1" dirty="0">
                <a:solidFill>
                  <a:srgbClr val="FFD700"/>
                </a:solidFill>
                <a:latin typeface="Calibri" pitchFamily="34" charset="0"/>
                <a:ea typeface="Calibri" pitchFamily="34" charset="-122"/>
                <a:cs typeface="Calibri" pitchFamily="34" charset="-120"/>
              </a:rPr>
              <a:t>Cultural Tourism
</a:t>
            </a:r>
            <a:endParaRPr lang="en-US" sz="2100" dirty="0"/>
          </a:p>
        </p:txBody>
      </p:sp>
      <p:sp>
        <p:nvSpPr>
          <p:cNvPr id="13" name="Shape 11"/>
          <p:cNvSpPr/>
          <p:nvPr/>
        </p:nvSpPr>
        <p:spPr>
          <a:xfrm>
            <a:off x="624189" y="1430777"/>
            <a:ext cx="579582" cy="55720"/>
          </a:xfrm>
          <a:prstGeom prst="ellipse">
            <a:avLst/>
          </a:prstGeom>
          <a:solidFill>
            <a:srgbClr val="00FFFF"/>
          </a:solidFill>
          <a:ln/>
        </p:spPr>
      </p:sp>
      <p:sp>
        <p:nvSpPr>
          <p:cNvPr id="14" name="Shape 12"/>
          <p:cNvSpPr/>
          <p:nvPr/>
        </p:nvSpPr>
        <p:spPr>
          <a:xfrm>
            <a:off x="624189" y="1699851"/>
            <a:ext cx="334319" cy="334319"/>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2134" y="1777798"/>
            <a:ext cx="178270" cy="178270"/>
          </a:xfrm>
          <a:prstGeom prst="rect">
            <a:avLst/>
          </a:prstGeom>
        </p:spPr>
      </p:pic>
      <p:sp>
        <p:nvSpPr>
          <p:cNvPr id="16" name="Shape 13"/>
          <p:cNvSpPr/>
          <p:nvPr/>
        </p:nvSpPr>
        <p:spPr>
          <a:xfrm>
            <a:off x="624189" y="2816475"/>
            <a:ext cx="334319" cy="334319"/>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2134" y="2894417"/>
            <a:ext cx="178270" cy="178270"/>
          </a:xfrm>
          <a:prstGeom prst="rect">
            <a:avLst/>
          </a:prstGeom>
        </p:spPr>
      </p:pic>
      <p:sp>
        <p:nvSpPr>
          <p:cNvPr id="18" name="Shape 14"/>
          <p:cNvSpPr/>
          <p:nvPr/>
        </p:nvSpPr>
        <p:spPr>
          <a:xfrm>
            <a:off x="624189" y="3933094"/>
            <a:ext cx="334319" cy="334319"/>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2134" y="4011037"/>
            <a:ext cx="178272" cy="178272"/>
          </a:xfrm>
          <a:prstGeom prst="rect">
            <a:avLst/>
          </a:prstGeom>
        </p:spPr>
      </p:pic>
      <p:sp>
        <p:nvSpPr>
          <p:cNvPr id="20" name="Shape 15"/>
          <p:cNvSpPr/>
          <p:nvPr/>
        </p:nvSpPr>
        <p:spPr>
          <a:xfrm>
            <a:off x="624189" y="5049713"/>
            <a:ext cx="334319" cy="334323"/>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2134" y="5127654"/>
            <a:ext cx="178270" cy="178270"/>
          </a:xfrm>
          <a:prstGeom prst="rect">
            <a:avLst/>
          </a:prstGeom>
        </p:spPr>
      </p:pic>
      <p:sp>
        <p:nvSpPr>
          <p:cNvPr id="22" name="Shape 16"/>
          <p:cNvSpPr/>
          <p:nvPr/>
        </p:nvSpPr>
        <p:spPr>
          <a:xfrm>
            <a:off x="7146588" y="0"/>
            <a:ext cx="66832"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996548"/>
            <a:ext cx="3372559" cy="1731602"/>
          </a:xfrm>
          <a:prstGeom prst="roundRect">
            <a:avLst>
              <a:gd name="adj" fmla="val 11735"/>
            </a:avLst>
          </a:prstGeom>
          <a:solidFill>
            <a:srgbClr val="000000">
              <a:alpha val="0"/>
            </a:srgbClr>
          </a:solidFill>
          <a:ln w="10160">
            <a:solidFill>
              <a:srgbClr val="FFD700">
                <a:alpha val="18000"/>
              </a:srgbClr>
            </a:solidFill>
            <a:prstDash val="solid"/>
          </a:ln>
        </p:spPr>
      </p:sp>
      <p:sp>
        <p:nvSpPr>
          <p:cNvPr id="3" name="Shape 1"/>
          <p:cNvSpPr/>
          <p:nvPr/>
        </p:nvSpPr>
        <p:spPr>
          <a:xfrm>
            <a:off x="4409489" y="1996548"/>
            <a:ext cx="3372718" cy="1731602"/>
          </a:xfrm>
          <a:prstGeom prst="roundRect">
            <a:avLst>
              <a:gd name="adj" fmla="val 11735"/>
            </a:avLst>
          </a:prstGeom>
          <a:solidFill>
            <a:srgbClr val="000000">
              <a:alpha val="0"/>
            </a:srgbClr>
          </a:solidFill>
          <a:ln w="10160">
            <a:solidFill>
              <a:srgbClr val="FFD700">
                <a:alpha val="18000"/>
              </a:srgbClr>
            </a:solidFill>
            <a:prstDash val="solid"/>
          </a:ln>
        </p:spPr>
      </p:sp>
      <p:sp>
        <p:nvSpPr>
          <p:cNvPr id="4" name="Shape 2"/>
          <p:cNvSpPr/>
          <p:nvPr/>
        </p:nvSpPr>
        <p:spPr>
          <a:xfrm>
            <a:off x="8057154" y="1996548"/>
            <a:ext cx="3372560" cy="1731602"/>
          </a:xfrm>
          <a:prstGeom prst="roundRect">
            <a:avLst>
              <a:gd name="adj" fmla="val 11735"/>
            </a:avLst>
          </a:prstGeom>
          <a:solidFill>
            <a:srgbClr val="000000">
              <a:alpha val="0"/>
            </a:srgbClr>
          </a:solidFill>
          <a:ln w="10160">
            <a:solidFill>
              <a:srgbClr val="FFD700">
                <a:alpha val="18000"/>
              </a:srgbClr>
            </a:solidFill>
            <a:prstDash val="solid"/>
          </a:ln>
        </p:spPr>
      </p:sp>
      <p:sp>
        <p:nvSpPr>
          <p:cNvPr id="5" name="Shape 3"/>
          <p:cNvSpPr/>
          <p:nvPr/>
        </p:nvSpPr>
        <p:spPr>
          <a:xfrm>
            <a:off x="761981" y="4003095"/>
            <a:ext cx="3372559" cy="1935755"/>
          </a:xfrm>
          <a:prstGeom prst="roundRect">
            <a:avLst>
              <a:gd name="adj" fmla="val 10497"/>
            </a:avLst>
          </a:prstGeom>
          <a:solidFill>
            <a:srgbClr val="000000">
              <a:alpha val="0"/>
            </a:srgbClr>
          </a:solidFill>
          <a:ln w="10160">
            <a:solidFill>
              <a:srgbClr val="FFD700">
                <a:alpha val="18000"/>
              </a:srgbClr>
            </a:solidFill>
            <a:prstDash val="solid"/>
          </a:ln>
        </p:spPr>
      </p:sp>
      <p:sp>
        <p:nvSpPr>
          <p:cNvPr id="6" name="Shape 4"/>
          <p:cNvSpPr/>
          <p:nvPr/>
        </p:nvSpPr>
        <p:spPr>
          <a:xfrm>
            <a:off x="4409489" y="4003095"/>
            <a:ext cx="3372718" cy="1935755"/>
          </a:xfrm>
          <a:prstGeom prst="roundRect">
            <a:avLst>
              <a:gd name="adj" fmla="val 10497"/>
            </a:avLst>
          </a:prstGeom>
          <a:solidFill>
            <a:srgbClr val="000000">
              <a:alpha val="0"/>
            </a:srgbClr>
          </a:solidFill>
          <a:ln w="10160">
            <a:solidFill>
              <a:srgbClr val="FFD700">
                <a:alpha val="18000"/>
              </a:srgbClr>
            </a:solidFill>
            <a:prstDash val="solid"/>
          </a:ln>
        </p:spPr>
      </p:sp>
      <p:sp>
        <p:nvSpPr>
          <p:cNvPr id="7" name="Shape 5"/>
          <p:cNvSpPr/>
          <p:nvPr/>
        </p:nvSpPr>
        <p:spPr>
          <a:xfrm>
            <a:off x="8057154" y="4003095"/>
            <a:ext cx="3372560" cy="1935755"/>
          </a:xfrm>
          <a:prstGeom prst="roundRect">
            <a:avLst>
              <a:gd name="adj" fmla="val 10497"/>
            </a:avLst>
          </a:prstGeom>
          <a:solidFill>
            <a:srgbClr val="000000">
              <a:alpha val="0"/>
            </a:srgbClr>
          </a:solidFill>
          <a:ln w="10160">
            <a:solidFill>
              <a:srgbClr val="FFD700">
                <a:alpha val="18000"/>
              </a:srgbClr>
            </a:solidFill>
            <a:prstDash val="solid"/>
          </a:ln>
        </p:spPr>
      </p:sp>
      <p:sp>
        <p:nvSpPr>
          <p:cNvPr id="8" name="Text 6"/>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Key Features of Medical Tourism
</a:t>
            </a:r>
            <a:endParaRPr lang="en-US" sz="2900" dirty="0"/>
          </a:p>
        </p:txBody>
      </p:sp>
      <p:sp>
        <p:nvSpPr>
          <p:cNvPr id="9" name="Text 7"/>
          <p:cNvSpPr/>
          <p:nvPr/>
        </p:nvSpPr>
        <p:spPr>
          <a:xfrm>
            <a:off x="1574126" y="2320390"/>
            <a:ext cx="2344044" cy="243358"/>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Global Access
</a:t>
            </a:r>
            <a:endParaRPr lang="en-US" sz="1400" dirty="0"/>
          </a:p>
        </p:txBody>
      </p:sp>
      <p:sp>
        <p:nvSpPr>
          <p:cNvPr id="10" name="Text 8"/>
          <p:cNvSpPr/>
          <p:nvPr/>
        </p:nvSpPr>
        <p:spPr>
          <a:xfrm>
            <a:off x="978352" y="2785674"/>
            <a:ext cx="2939817" cy="697689"/>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Patients can access a wide range of medical services across various countries.
</a:t>
            </a:r>
            <a:endParaRPr lang="en-US" sz="1200" dirty="0"/>
          </a:p>
        </p:txBody>
      </p:sp>
      <p:sp>
        <p:nvSpPr>
          <p:cNvPr id="11" name="Text 9"/>
          <p:cNvSpPr/>
          <p:nvPr/>
        </p:nvSpPr>
        <p:spPr>
          <a:xfrm>
            <a:off x="5221633" y="2320390"/>
            <a:ext cx="2344202" cy="243358"/>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Quality Healthcare
</a:t>
            </a:r>
            <a:endParaRPr lang="en-US" sz="1400" dirty="0"/>
          </a:p>
        </p:txBody>
      </p:sp>
      <p:sp>
        <p:nvSpPr>
          <p:cNvPr id="12" name="Text 10"/>
          <p:cNvSpPr/>
          <p:nvPr/>
        </p:nvSpPr>
        <p:spPr>
          <a:xfrm>
            <a:off x="4625859" y="2785674"/>
            <a:ext cx="2939976" cy="697689"/>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Many destinations offer high-quality healthcare services at competitive prices.
</a:t>
            </a:r>
            <a:endParaRPr lang="en-US" sz="1200" dirty="0"/>
          </a:p>
        </p:txBody>
      </p:sp>
      <p:sp>
        <p:nvSpPr>
          <p:cNvPr id="13" name="Text 11"/>
          <p:cNvSpPr/>
          <p:nvPr/>
        </p:nvSpPr>
        <p:spPr>
          <a:xfrm>
            <a:off x="8869299" y="2212913"/>
            <a:ext cx="2344044" cy="486715"/>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Cost-Effective Treatments
</a:t>
            </a:r>
            <a:endParaRPr lang="en-US" sz="1400" dirty="0"/>
          </a:p>
        </p:txBody>
      </p:sp>
      <p:sp>
        <p:nvSpPr>
          <p:cNvPr id="14" name="Text 12"/>
          <p:cNvSpPr/>
          <p:nvPr/>
        </p:nvSpPr>
        <p:spPr>
          <a:xfrm>
            <a:off x="8273525" y="2814089"/>
            <a:ext cx="2939818" cy="697689"/>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Medical procedures abroad can be significantly cheaper than in home countries.
</a:t>
            </a:r>
            <a:endParaRPr lang="en-US" sz="1200" dirty="0"/>
          </a:p>
        </p:txBody>
      </p:sp>
      <p:sp>
        <p:nvSpPr>
          <p:cNvPr id="15" name="Text 13"/>
          <p:cNvSpPr/>
          <p:nvPr/>
        </p:nvSpPr>
        <p:spPr>
          <a:xfrm>
            <a:off x="1574126" y="4326937"/>
            <a:ext cx="2344044" cy="243358"/>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Personalized Care
</a:t>
            </a:r>
            <a:endParaRPr lang="en-US" sz="1400" dirty="0"/>
          </a:p>
        </p:txBody>
      </p:sp>
      <p:sp>
        <p:nvSpPr>
          <p:cNvPr id="16" name="Text 14"/>
          <p:cNvSpPr/>
          <p:nvPr/>
        </p:nvSpPr>
        <p:spPr>
          <a:xfrm>
            <a:off x="978352" y="4792220"/>
            <a:ext cx="2939817" cy="697689"/>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Patients often receive tailored treatment plans and personalized attention.
</a:t>
            </a:r>
            <a:endParaRPr lang="en-US" sz="1200" dirty="0"/>
          </a:p>
        </p:txBody>
      </p:sp>
      <p:sp>
        <p:nvSpPr>
          <p:cNvPr id="17" name="Text 15"/>
          <p:cNvSpPr/>
          <p:nvPr/>
        </p:nvSpPr>
        <p:spPr>
          <a:xfrm>
            <a:off x="5221633" y="4326937"/>
            <a:ext cx="2344202" cy="243358"/>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Safety and Standards
</a:t>
            </a:r>
            <a:endParaRPr lang="en-US" sz="1400" dirty="0"/>
          </a:p>
        </p:txBody>
      </p:sp>
      <p:sp>
        <p:nvSpPr>
          <p:cNvPr id="18" name="Text 16"/>
          <p:cNvSpPr/>
          <p:nvPr/>
        </p:nvSpPr>
        <p:spPr>
          <a:xfrm>
            <a:off x="4625859" y="4792220"/>
            <a:ext cx="2939976" cy="930255"/>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Reputable medical tourism providers ensure compliance with international healthcare standards.
</a:t>
            </a:r>
            <a:endParaRPr lang="en-US" sz="1200" dirty="0"/>
          </a:p>
        </p:txBody>
      </p:sp>
      <p:sp>
        <p:nvSpPr>
          <p:cNvPr id="19" name="Text 17"/>
          <p:cNvSpPr/>
          <p:nvPr/>
        </p:nvSpPr>
        <p:spPr>
          <a:xfrm>
            <a:off x="8869299" y="4326937"/>
            <a:ext cx="2344044" cy="243358"/>
          </a:xfrm>
          <a:prstGeom prst="rect">
            <a:avLst/>
          </a:prstGeom>
          <a:noFill/>
          <a:ln/>
        </p:spPr>
        <p:txBody>
          <a:bodyPr wrap="square" lIns="0" tIns="0" rIns="0" bIns="0" rtlCol="0" anchor="t"/>
          <a:lstStyle/>
          <a:p>
            <a:pPr marL="0" indent="0" algn="l">
              <a:lnSpc>
                <a:spcPct val="127852"/>
              </a:lnSpc>
              <a:buNone/>
            </a:pPr>
            <a:r>
              <a:rPr lang="en-US" sz="1400" b="1" dirty="0">
                <a:solidFill>
                  <a:srgbClr val="FFD700"/>
                </a:solidFill>
                <a:latin typeface="Calibri" pitchFamily="34" charset="0"/>
                <a:ea typeface="Calibri" pitchFamily="34" charset="-122"/>
                <a:cs typeface="Calibri" pitchFamily="34" charset="-120"/>
              </a:rPr>
              <a:t>Wellness and Recovery
</a:t>
            </a:r>
            <a:endParaRPr lang="en-US" sz="1400" dirty="0"/>
          </a:p>
        </p:txBody>
      </p:sp>
      <p:sp>
        <p:nvSpPr>
          <p:cNvPr id="20" name="Text 18"/>
          <p:cNvSpPr/>
          <p:nvPr/>
        </p:nvSpPr>
        <p:spPr>
          <a:xfrm>
            <a:off x="8273525" y="4792220"/>
            <a:ext cx="2939818" cy="930255"/>
          </a:xfrm>
          <a:prstGeom prst="rect">
            <a:avLst/>
          </a:prstGeom>
          <a:noFill/>
          <a:ln/>
        </p:spPr>
        <p:txBody>
          <a:bodyPr wrap="square" lIns="0" tIns="0" rIns="0" bIns="0" rtlCol="0" anchor="t"/>
          <a:lstStyle/>
          <a:p>
            <a:pPr marL="0" indent="0" algn="l">
              <a:lnSpc>
                <a:spcPct val="140927"/>
              </a:lnSpc>
              <a:buNone/>
            </a:pPr>
            <a:r>
              <a:rPr lang="en-US" sz="1200" dirty="0">
                <a:solidFill>
                  <a:srgbClr val="FFD700"/>
                </a:solidFill>
                <a:latin typeface="Calibri" pitchFamily="34" charset="0"/>
                <a:ea typeface="Calibri" pitchFamily="34" charset="-122"/>
                <a:cs typeface="Calibri" pitchFamily="34" charset="-120"/>
              </a:rPr>
              <a:t>Many medical tourism destinations offer wellness programs and recovery options in serene environments.
</a:t>
            </a:r>
            <a:endParaRPr lang="en-US" sz="1200" dirty="0"/>
          </a:p>
        </p:txBody>
      </p:sp>
      <p:sp>
        <p:nvSpPr>
          <p:cNvPr id="21" name="Shape 19"/>
          <p:cNvSpPr/>
          <p:nvPr/>
        </p:nvSpPr>
        <p:spPr>
          <a:xfrm>
            <a:off x="978352" y="2212913"/>
            <a:ext cx="458300" cy="458303"/>
          </a:xfrm>
          <a:prstGeom prst="roundRect">
            <a:avLst>
              <a:gd name="adj" fmla="val 25000"/>
            </a:avLst>
          </a:prstGeom>
          <a:solidFill>
            <a:srgbClr val="00FFFF">
              <a:alpha val="12000"/>
            </a:srgbClr>
          </a:solidFill>
          <a:ln/>
        </p:spPr>
      </p:sp>
      <p:pic>
        <p:nvPicPr>
          <p:cNvPr id="22"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1378" y="2315943"/>
            <a:ext cx="252089" cy="252089"/>
          </a:xfrm>
          <a:prstGeom prst="rect">
            <a:avLst/>
          </a:prstGeom>
        </p:spPr>
      </p:pic>
      <p:sp>
        <p:nvSpPr>
          <p:cNvPr id="23" name="Shape 20"/>
          <p:cNvSpPr/>
          <p:nvPr/>
        </p:nvSpPr>
        <p:spPr>
          <a:xfrm>
            <a:off x="4625859" y="2212913"/>
            <a:ext cx="458300" cy="458303"/>
          </a:xfrm>
          <a:prstGeom prst="roundRect">
            <a:avLst>
              <a:gd name="adj" fmla="val 25000"/>
            </a:avLst>
          </a:prstGeom>
          <a:solidFill>
            <a:srgbClr val="8B5CF6">
              <a:alpha val="12000"/>
            </a:srgbClr>
          </a:solidFill>
          <a:ln/>
        </p:spPr>
      </p:sp>
      <p:pic>
        <p:nvPicPr>
          <p:cNvPr id="2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28885" y="2315943"/>
            <a:ext cx="252089" cy="252089"/>
          </a:xfrm>
          <a:prstGeom prst="rect">
            <a:avLst/>
          </a:prstGeom>
        </p:spPr>
      </p:pic>
      <p:sp>
        <p:nvSpPr>
          <p:cNvPr id="25" name="Shape 21"/>
          <p:cNvSpPr/>
          <p:nvPr/>
        </p:nvSpPr>
        <p:spPr>
          <a:xfrm>
            <a:off x="8273525" y="2227051"/>
            <a:ext cx="458301" cy="458294"/>
          </a:xfrm>
          <a:prstGeom prst="roundRect">
            <a:avLst>
              <a:gd name="adj" fmla="val 25000"/>
            </a:avLst>
          </a:prstGeom>
          <a:solidFill>
            <a:srgbClr val="00FFFF">
              <a:alpha val="12000"/>
            </a:srgbClr>
          </a:solidFill>
          <a:ln/>
        </p:spPr>
      </p:sp>
      <p:pic>
        <p:nvPicPr>
          <p:cNvPr id="26"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76552" y="2330071"/>
            <a:ext cx="252088" cy="252088"/>
          </a:xfrm>
          <a:prstGeom prst="rect">
            <a:avLst/>
          </a:prstGeom>
        </p:spPr>
      </p:pic>
      <p:sp>
        <p:nvSpPr>
          <p:cNvPr id="27" name="Shape 22"/>
          <p:cNvSpPr/>
          <p:nvPr/>
        </p:nvSpPr>
        <p:spPr>
          <a:xfrm>
            <a:off x="978352" y="4219470"/>
            <a:ext cx="458300" cy="458303"/>
          </a:xfrm>
          <a:prstGeom prst="roundRect">
            <a:avLst>
              <a:gd name="adj" fmla="val 25000"/>
            </a:avLst>
          </a:prstGeom>
          <a:solidFill>
            <a:srgbClr val="00FFFF">
              <a:alpha val="12000"/>
            </a:srgbClr>
          </a:solidFill>
          <a:ln/>
        </p:spPr>
      </p:sp>
      <p:pic>
        <p:nvPicPr>
          <p:cNvPr id="28"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1381" y="4322499"/>
            <a:ext cx="252083" cy="252083"/>
          </a:xfrm>
          <a:prstGeom prst="rect">
            <a:avLst/>
          </a:prstGeom>
        </p:spPr>
      </p:pic>
      <p:sp>
        <p:nvSpPr>
          <p:cNvPr id="29" name="Shape 23"/>
          <p:cNvSpPr/>
          <p:nvPr/>
        </p:nvSpPr>
        <p:spPr>
          <a:xfrm>
            <a:off x="4625859" y="4219470"/>
            <a:ext cx="458300" cy="458303"/>
          </a:xfrm>
          <a:prstGeom prst="roundRect">
            <a:avLst>
              <a:gd name="adj" fmla="val 25000"/>
            </a:avLst>
          </a:prstGeom>
          <a:solidFill>
            <a:srgbClr val="8B5CF6">
              <a:alpha val="12000"/>
            </a:srgbClr>
          </a:solidFill>
          <a:ln/>
        </p:spPr>
      </p:sp>
      <p:pic>
        <p:nvPicPr>
          <p:cNvPr id="30"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28888" y="4322499"/>
            <a:ext cx="252083" cy="252083"/>
          </a:xfrm>
          <a:prstGeom prst="rect">
            <a:avLst/>
          </a:prstGeom>
        </p:spPr>
      </p:pic>
      <p:sp>
        <p:nvSpPr>
          <p:cNvPr id="31" name="Shape 24"/>
          <p:cNvSpPr/>
          <p:nvPr/>
        </p:nvSpPr>
        <p:spPr>
          <a:xfrm>
            <a:off x="8273525" y="4219470"/>
            <a:ext cx="458301" cy="458303"/>
          </a:xfrm>
          <a:prstGeom prst="roundRect">
            <a:avLst>
              <a:gd name="adj" fmla="val 25000"/>
            </a:avLst>
          </a:prstGeom>
          <a:solidFill>
            <a:srgbClr val="00FFFF">
              <a:alpha val="12000"/>
            </a:srgbClr>
          </a:solidFill>
          <a:ln/>
        </p:spPr>
      </p:sp>
      <p:pic>
        <p:nvPicPr>
          <p:cNvPr id="32" name="Image 5"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76555" y="4322499"/>
            <a:ext cx="252083" cy="25208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513172"/>
            <a:ext cx="5235762" cy="2135128"/>
          </a:xfrm>
          <a:prstGeom prst="roundRect">
            <a:avLst>
              <a:gd name="adj" fmla="val 8327"/>
            </a:avLst>
          </a:prstGeom>
          <a:solidFill>
            <a:srgbClr val="000000">
              <a:alpha val="0"/>
            </a:srgbClr>
          </a:solidFill>
          <a:ln w="10160">
            <a:solidFill>
              <a:srgbClr val="FFD700">
                <a:alpha val="18000"/>
              </a:srgbClr>
            </a:solidFill>
            <a:prstDash val="solid"/>
          </a:ln>
        </p:spPr>
      </p:sp>
      <p:sp>
        <p:nvSpPr>
          <p:cNvPr id="3" name="Shape 1"/>
          <p:cNvSpPr/>
          <p:nvPr/>
        </p:nvSpPr>
        <p:spPr>
          <a:xfrm>
            <a:off x="848339" y="3366052"/>
            <a:ext cx="1388075" cy="195895"/>
          </a:xfrm>
          <a:prstGeom prst="rect">
            <a:avLst/>
          </a:prstGeom>
          <a:solidFill>
            <a:srgbClr val="000000">
              <a:alpha val="60000"/>
            </a:srgbClr>
          </a:solidFill>
          <a:ln/>
        </p:spPr>
      </p:sp>
      <p:sp>
        <p:nvSpPr>
          <p:cNvPr id="4" name="Shape 2"/>
          <p:cNvSpPr/>
          <p:nvPr/>
        </p:nvSpPr>
        <p:spPr>
          <a:xfrm>
            <a:off x="6193794" y="1513172"/>
            <a:ext cx="5235921" cy="2135128"/>
          </a:xfrm>
          <a:prstGeom prst="roundRect">
            <a:avLst>
              <a:gd name="adj" fmla="val 8327"/>
            </a:avLst>
          </a:prstGeom>
          <a:solidFill>
            <a:srgbClr val="000000">
              <a:alpha val="0"/>
            </a:srgbClr>
          </a:solidFill>
          <a:ln w="10160">
            <a:solidFill>
              <a:srgbClr val="FFD700">
                <a:alpha val="18000"/>
              </a:srgbClr>
            </a:solidFill>
            <a:prstDash val="solid"/>
          </a:ln>
        </p:spPr>
      </p:sp>
      <p:sp>
        <p:nvSpPr>
          <p:cNvPr id="5" name="Shape 3"/>
          <p:cNvSpPr/>
          <p:nvPr/>
        </p:nvSpPr>
        <p:spPr>
          <a:xfrm>
            <a:off x="6280152" y="3366052"/>
            <a:ext cx="1388075" cy="195895"/>
          </a:xfrm>
          <a:prstGeom prst="rect">
            <a:avLst/>
          </a:prstGeom>
          <a:solidFill>
            <a:srgbClr val="000000">
              <a:alpha val="60000"/>
            </a:srgbClr>
          </a:solidFill>
          <a:ln/>
        </p:spPr>
      </p:sp>
      <p:sp>
        <p:nvSpPr>
          <p:cNvPr id="6" name="Shape 4"/>
          <p:cNvSpPr/>
          <p:nvPr/>
        </p:nvSpPr>
        <p:spPr>
          <a:xfrm>
            <a:off x="761981" y="3844358"/>
            <a:ext cx="5245921" cy="2135128"/>
          </a:xfrm>
          <a:prstGeom prst="roundRect">
            <a:avLst>
              <a:gd name="adj" fmla="val 8327"/>
            </a:avLst>
          </a:prstGeom>
          <a:solidFill>
            <a:srgbClr val="000000">
              <a:alpha val="0"/>
            </a:srgbClr>
          </a:solidFill>
          <a:ln w="10160">
            <a:solidFill>
              <a:srgbClr val="FFD700">
                <a:alpha val="18000"/>
              </a:srgbClr>
            </a:solidFill>
            <a:prstDash val="solid"/>
          </a:ln>
        </p:spPr>
      </p:sp>
      <p:sp>
        <p:nvSpPr>
          <p:cNvPr id="7" name="Shape 5"/>
          <p:cNvSpPr/>
          <p:nvPr/>
        </p:nvSpPr>
        <p:spPr>
          <a:xfrm>
            <a:off x="848339" y="5697237"/>
            <a:ext cx="1807165" cy="195895"/>
          </a:xfrm>
          <a:prstGeom prst="rect">
            <a:avLst/>
          </a:prstGeom>
          <a:solidFill>
            <a:srgbClr val="000000">
              <a:alpha val="60000"/>
            </a:srgbClr>
          </a:solidFill>
          <a:ln/>
        </p:spPr>
      </p:sp>
      <p:sp>
        <p:nvSpPr>
          <p:cNvPr id="8" name="Text 6"/>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Home Stay Tourism
</a:t>
            </a:r>
            <a:endParaRPr lang="en-US" sz="2900" dirty="0"/>
          </a:p>
        </p:txBody>
      </p:sp>
      <p:sp>
        <p:nvSpPr>
          <p:cNvPr id="9" name="Text 7"/>
          <p:cNvSpPr/>
          <p:nvPr/>
        </p:nvSpPr>
        <p:spPr>
          <a:xfrm>
            <a:off x="3030144" y="2046872"/>
            <a:ext cx="2794882" cy="190657"/>
          </a:xfrm>
          <a:prstGeom prst="rect">
            <a:avLst/>
          </a:prstGeom>
          <a:noFill/>
          <a:ln/>
        </p:spPr>
        <p:txBody>
          <a:bodyPr wrap="square" lIns="0" tIns="0" rIns="0" bIns="0" rtlCol="0" anchor="t"/>
          <a:lstStyle/>
          <a:p>
            <a:pPr marL="0" indent="0">
              <a:lnSpc>
                <a:spcPct val="125103"/>
              </a:lnSpc>
              <a:buNone/>
            </a:pPr>
            <a:r>
              <a:rPr lang="en-US" sz="1100" b="1" dirty="0">
                <a:solidFill>
                  <a:srgbClr val="FFD700"/>
                </a:solidFill>
                <a:latin typeface="Calibri" pitchFamily="34" charset="0"/>
                <a:ea typeface="Calibri" pitchFamily="34" charset="-122"/>
                <a:cs typeface="Calibri" pitchFamily="34" charset="-120"/>
              </a:rPr>
              <a:t>Authentic Local Experiences
</a:t>
            </a:r>
            <a:endParaRPr lang="en-US" sz="1100" dirty="0"/>
          </a:p>
        </p:txBody>
      </p:sp>
      <p:sp>
        <p:nvSpPr>
          <p:cNvPr id="10" name="Text 8"/>
          <p:cNvSpPr/>
          <p:nvPr/>
        </p:nvSpPr>
        <p:spPr>
          <a:xfrm>
            <a:off x="3030144" y="2281021"/>
            <a:ext cx="2794882" cy="1105672"/>
          </a:xfrm>
          <a:prstGeom prst="rect">
            <a:avLst/>
          </a:prstGeom>
          <a:noFill/>
          <a:ln/>
        </p:spPr>
        <p:txBody>
          <a:bodyPr wrap="square" lIns="0" tIns="0" rIns="0" bIns="0" rtlCol="0" anchor="t"/>
          <a:lstStyle/>
          <a:p>
            <a:pPr marL="0" indent="0">
              <a:lnSpc>
                <a:spcPct val="145119"/>
              </a:lnSpc>
              <a:buNone/>
            </a:pPr>
            <a:r>
              <a:rPr lang="en-US" sz="1100" dirty="0">
                <a:solidFill>
                  <a:srgbClr val="E0E0E0"/>
                </a:solidFill>
                <a:latin typeface="Calibri" pitchFamily="34" charset="0"/>
                <a:ea typeface="Calibri" pitchFamily="34" charset="-122"/>
                <a:cs typeface="Calibri" pitchFamily="34" charset="-120"/>
              </a:rPr>
              <a:t>Home stay tourism allows tourists to live with local families, providing an immersive experience that showcases authentic cultural practices and daily life.
</a:t>
            </a:r>
            <a:endParaRPr lang="en-US" sz="1100" dirty="0"/>
          </a:p>
        </p:txBody>
      </p:sp>
      <p:sp>
        <p:nvSpPr>
          <p:cNvPr id="11" name="Text 9"/>
          <p:cNvSpPr/>
          <p:nvPr/>
        </p:nvSpPr>
        <p:spPr>
          <a:xfrm>
            <a:off x="8461957" y="1936386"/>
            <a:ext cx="2795042" cy="190657"/>
          </a:xfrm>
          <a:prstGeom prst="rect">
            <a:avLst/>
          </a:prstGeom>
          <a:noFill/>
          <a:ln/>
        </p:spPr>
        <p:txBody>
          <a:bodyPr wrap="square" lIns="0" tIns="0" rIns="0" bIns="0" rtlCol="0" anchor="t"/>
          <a:lstStyle/>
          <a:p>
            <a:pPr marL="0" indent="0">
              <a:lnSpc>
                <a:spcPct val="125103"/>
              </a:lnSpc>
              <a:buNone/>
            </a:pPr>
            <a:r>
              <a:rPr lang="en-US" sz="1100" b="1" dirty="0">
                <a:solidFill>
                  <a:srgbClr val="FFD700"/>
                </a:solidFill>
                <a:latin typeface="Calibri" pitchFamily="34" charset="0"/>
                <a:ea typeface="Calibri" pitchFamily="34" charset="-122"/>
                <a:cs typeface="Calibri" pitchFamily="34" charset="-120"/>
              </a:rPr>
              <a:t>Cultural Insights
</a:t>
            </a:r>
            <a:endParaRPr lang="en-US" sz="1100" dirty="0"/>
          </a:p>
        </p:txBody>
      </p:sp>
      <p:sp>
        <p:nvSpPr>
          <p:cNvPr id="12" name="Text 10"/>
          <p:cNvSpPr/>
          <p:nvPr/>
        </p:nvSpPr>
        <p:spPr>
          <a:xfrm>
            <a:off x="8461957" y="2170530"/>
            <a:ext cx="2795042" cy="1326799"/>
          </a:xfrm>
          <a:prstGeom prst="rect">
            <a:avLst/>
          </a:prstGeom>
          <a:noFill/>
          <a:ln/>
        </p:spPr>
        <p:txBody>
          <a:bodyPr wrap="square" lIns="0" tIns="0" rIns="0" bIns="0" rtlCol="0" anchor="t"/>
          <a:lstStyle/>
          <a:p>
            <a:pPr marL="0" indent="0">
              <a:lnSpc>
                <a:spcPct val="145119"/>
              </a:lnSpc>
              <a:buNone/>
            </a:pPr>
            <a:r>
              <a:rPr lang="en-US" sz="1100" dirty="0">
                <a:solidFill>
                  <a:srgbClr val="E0E0E0"/>
                </a:solidFill>
                <a:latin typeface="Calibri" pitchFamily="34" charset="0"/>
                <a:ea typeface="Calibri" pitchFamily="34" charset="-122"/>
                <a:cs typeface="Calibri" pitchFamily="34" charset="-120"/>
              </a:rPr>
              <a:t>Tourists gain valuable insights into local customs and traditions, enhancing their understanding of the culture through direct interaction with hosts and community members.
</a:t>
            </a:r>
            <a:endParaRPr lang="en-US" sz="1100" dirty="0"/>
          </a:p>
        </p:txBody>
      </p:sp>
      <p:sp>
        <p:nvSpPr>
          <p:cNvPr id="13" name="Text 11"/>
          <p:cNvSpPr/>
          <p:nvPr/>
        </p:nvSpPr>
        <p:spPr>
          <a:xfrm>
            <a:off x="3030144" y="4267572"/>
            <a:ext cx="2805042" cy="190657"/>
          </a:xfrm>
          <a:prstGeom prst="rect">
            <a:avLst/>
          </a:prstGeom>
          <a:noFill/>
          <a:ln/>
        </p:spPr>
        <p:txBody>
          <a:bodyPr wrap="square" lIns="0" tIns="0" rIns="0" bIns="0" rtlCol="0" anchor="t"/>
          <a:lstStyle/>
          <a:p>
            <a:pPr marL="0" indent="0">
              <a:lnSpc>
                <a:spcPct val="125103"/>
              </a:lnSpc>
              <a:buNone/>
            </a:pPr>
            <a:r>
              <a:rPr lang="en-US" sz="1100" b="1" dirty="0">
                <a:solidFill>
                  <a:srgbClr val="FFD700"/>
                </a:solidFill>
                <a:latin typeface="Calibri" pitchFamily="34" charset="0"/>
                <a:ea typeface="Calibri" pitchFamily="34" charset="-122"/>
                <a:cs typeface="Calibri" pitchFamily="34" charset="-120"/>
              </a:rPr>
              <a:t>Participation in Activities
</a:t>
            </a:r>
            <a:endParaRPr lang="en-US" sz="1100" dirty="0"/>
          </a:p>
        </p:txBody>
      </p:sp>
      <p:sp>
        <p:nvSpPr>
          <p:cNvPr id="14" name="Text 12"/>
          <p:cNvSpPr/>
          <p:nvPr/>
        </p:nvSpPr>
        <p:spPr>
          <a:xfrm>
            <a:off x="3030144" y="4501715"/>
            <a:ext cx="2805042" cy="1326799"/>
          </a:xfrm>
          <a:prstGeom prst="rect">
            <a:avLst/>
          </a:prstGeom>
          <a:noFill/>
          <a:ln/>
        </p:spPr>
        <p:txBody>
          <a:bodyPr wrap="square" lIns="0" tIns="0" rIns="0" bIns="0" rtlCol="0" anchor="t"/>
          <a:lstStyle/>
          <a:p>
            <a:pPr marL="0" indent="0">
              <a:lnSpc>
                <a:spcPct val="145119"/>
              </a:lnSpc>
              <a:buNone/>
            </a:pPr>
            <a:r>
              <a:rPr lang="en-US" sz="1100" dirty="0">
                <a:solidFill>
                  <a:srgbClr val="E0E0E0"/>
                </a:solidFill>
                <a:latin typeface="Calibri" pitchFamily="34" charset="0"/>
                <a:ea typeface="Calibri" pitchFamily="34" charset="-122"/>
                <a:cs typeface="Calibri" pitchFamily="34" charset="-120"/>
              </a:rPr>
              <a:t>Visitors often engage in local activities, such as cooking traditional meals or participating in festivals, fostering deeper connections with the community.
</a:t>
            </a:r>
            <a:endParaRPr lang="en-US" sz="1100" dirty="0"/>
          </a:p>
        </p:txBody>
      </p:sp>
      <p:sp>
        <p:nvSpPr>
          <p:cNvPr id="15" name="Text 13"/>
          <p:cNvSpPr/>
          <p:nvPr/>
        </p:nvSpPr>
        <p:spPr>
          <a:xfrm>
            <a:off x="913583" y="3387796"/>
            <a:ext cx="1257586" cy="152396"/>
          </a:xfrm>
          <a:prstGeom prst="rect">
            <a:avLst/>
          </a:prstGeom>
          <a:noFill/>
          <a:ln/>
        </p:spPr>
        <p:txBody>
          <a:bodyPr wrap="square" lIns="0" tIns="0" rIns="0" bIns="0" rtlCol="0" anchor="t"/>
          <a:lstStyle/>
          <a:p>
            <a:pPr marL="0" indent="0">
              <a:lnSpc>
                <a:spcPct val="133442"/>
              </a:lnSpc>
              <a:buNone/>
            </a:pPr>
            <a:r>
              <a:rPr lang="en-US" sz="800" dirty="0">
                <a:solidFill>
                  <a:srgbClr val="FFFFFF"/>
                </a:solidFill>
                <a:latin typeface="Calibri" pitchFamily="34" charset="0"/>
                <a:ea typeface="Calibri" pitchFamily="34" charset="-122"/>
                <a:cs typeface="Calibri" pitchFamily="34" charset="-120"/>
              </a:rPr>
              <a:t>Photo by SHATABDI ROY
</a:t>
            </a:r>
            <a:endParaRPr lang="en-US" sz="800" dirty="0"/>
          </a:p>
        </p:txBody>
      </p:sp>
      <p:sp>
        <p:nvSpPr>
          <p:cNvPr id="16" name="Text 14"/>
          <p:cNvSpPr/>
          <p:nvPr/>
        </p:nvSpPr>
        <p:spPr>
          <a:xfrm>
            <a:off x="6345397" y="3387796"/>
            <a:ext cx="1257585" cy="152396"/>
          </a:xfrm>
          <a:prstGeom prst="rect">
            <a:avLst/>
          </a:prstGeom>
          <a:noFill/>
          <a:ln/>
        </p:spPr>
        <p:txBody>
          <a:bodyPr wrap="square" lIns="0" tIns="0" rIns="0" bIns="0" rtlCol="0" anchor="t"/>
          <a:lstStyle/>
          <a:p>
            <a:pPr marL="0" indent="0">
              <a:lnSpc>
                <a:spcPct val="133442"/>
              </a:lnSpc>
              <a:buNone/>
            </a:pPr>
            <a:r>
              <a:rPr lang="en-US" sz="800" dirty="0">
                <a:solidFill>
                  <a:srgbClr val="FFFFFF"/>
                </a:solidFill>
                <a:latin typeface="Calibri" pitchFamily="34" charset="0"/>
                <a:ea typeface="Calibri" pitchFamily="34" charset="-122"/>
                <a:cs typeface="Calibri" pitchFamily="34" charset="-120"/>
              </a:rPr>
              <a:t>Photo by Sandy Millar
</a:t>
            </a:r>
            <a:endParaRPr lang="en-US" sz="800" dirty="0"/>
          </a:p>
        </p:txBody>
      </p:sp>
      <p:sp>
        <p:nvSpPr>
          <p:cNvPr id="17" name="Text 15"/>
          <p:cNvSpPr/>
          <p:nvPr/>
        </p:nvSpPr>
        <p:spPr>
          <a:xfrm>
            <a:off x="913583" y="5718987"/>
            <a:ext cx="1676676" cy="152396"/>
          </a:xfrm>
          <a:prstGeom prst="rect">
            <a:avLst/>
          </a:prstGeom>
          <a:noFill/>
          <a:ln/>
        </p:spPr>
        <p:txBody>
          <a:bodyPr wrap="square" lIns="0" tIns="0" rIns="0" bIns="0" rtlCol="0" anchor="t"/>
          <a:lstStyle/>
          <a:p>
            <a:pPr marL="0" indent="0">
              <a:lnSpc>
                <a:spcPct val="133442"/>
              </a:lnSpc>
              <a:buNone/>
            </a:pPr>
            <a:r>
              <a:rPr lang="en-US" sz="800" dirty="0">
                <a:solidFill>
                  <a:srgbClr val="FFFFFF"/>
                </a:solidFill>
                <a:latin typeface="Calibri" pitchFamily="34" charset="0"/>
                <a:ea typeface="Calibri" pitchFamily="34" charset="-122"/>
                <a:cs typeface="Calibri" pitchFamily="34" charset="-120"/>
              </a:rPr>
              <a:t>Photo by Samiul Haque Bhuyan
</a:t>
            </a:r>
            <a:endParaRPr lang="en-US" sz="800" dirty="0"/>
          </a:p>
        </p:txBody>
      </p:sp>
      <p:pic>
        <p:nvPicPr>
          <p:cNvPr id="1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9986" y="1764462"/>
            <a:ext cx="196049" cy="196049"/>
          </a:xfrm>
          <a:prstGeom prst="rect">
            <a:avLst/>
          </a:prstGeom>
        </p:spPr>
      </p:pic>
      <p:pic>
        <p:nvPicPr>
          <p:cNvPr id="19"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51799" y="1653976"/>
            <a:ext cx="196049" cy="196049"/>
          </a:xfrm>
          <a:prstGeom prst="rect">
            <a:avLst/>
          </a:prstGeom>
        </p:spPr>
      </p:pic>
      <p:pic>
        <p:nvPicPr>
          <p:cNvPr id="2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9986" y="3985161"/>
            <a:ext cx="196049" cy="196049"/>
          </a:xfrm>
          <a:prstGeom prst="rect">
            <a:avLst/>
          </a:prstGeom>
        </p:spPr>
      </p:pic>
      <p:pic>
        <p:nvPicPr>
          <p:cNvPr id="21" name="Image 3" descr="preencoded.png"/>
          <p:cNvPicPr>
            <a:picLocks noChangeAspect="1"/>
          </p:cNvPicPr>
          <p:nvPr/>
        </p:nvPicPr>
        <p:blipFill>
          <a:blip r:embed="rId9"/>
          <a:srcRect/>
          <a:stretch/>
        </p:blipFill>
        <p:spPr>
          <a:xfrm>
            <a:off x="772141" y="1523324"/>
            <a:ext cx="2095447" cy="2114820"/>
          </a:xfrm>
          <a:prstGeom prst="rect">
            <a:avLst/>
          </a:prstGeom>
        </p:spPr>
      </p:pic>
      <p:pic>
        <p:nvPicPr>
          <p:cNvPr id="22" name="Image 4" descr="preencoded.png"/>
          <p:cNvPicPr>
            <a:picLocks noChangeAspect="1"/>
          </p:cNvPicPr>
          <p:nvPr/>
        </p:nvPicPr>
        <p:blipFill>
          <a:blip r:embed="rId10"/>
          <a:srcRect/>
          <a:stretch/>
        </p:blipFill>
        <p:spPr>
          <a:xfrm>
            <a:off x="6203954" y="1523324"/>
            <a:ext cx="2095448" cy="2114820"/>
          </a:xfrm>
          <a:prstGeom prst="rect">
            <a:avLst/>
          </a:prstGeom>
        </p:spPr>
      </p:pic>
      <p:pic>
        <p:nvPicPr>
          <p:cNvPr id="23" name="Image 5" descr="preencoded.png"/>
          <p:cNvPicPr>
            <a:picLocks noChangeAspect="1"/>
          </p:cNvPicPr>
          <p:nvPr/>
        </p:nvPicPr>
        <p:blipFill>
          <a:blip r:embed="rId11"/>
          <a:srcRect/>
          <a:stretch/>
        </p:blipFill>
        <p:spPr>
          <a:xfrm>
            <a:off x="772141" y="3854510"/>
            <a:ext cx="2095447" cy="21148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636301" y="6553036"/>
            <a:ext cx="1479195" cy="228594"/>
          </a:xfrm>
          <a:prstGeom prst="rect">
            <a:avLst/>
          </a:prstGeom>
          <a:solidFill>
            <a:srgbClr val="000000">
              <a:alpha val="60000"/>
            </a:srgbClr>
          </a:solidFill>
          <a:ln/>
        </p:spPr>
      </p:sp>
      <p:sp>
        <p:nvSpPr>
          <p:cNvPr id="3" name="Text 1"/>
          <p:cNvSpPr/>
          <p:nvPr/>
        </p:nvSpPr>
        <p:spPr>
          <a:xfrm>
            <a:off x="599425" y="1634443"/>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Responsible Travel Practices
</a:t>
            </a:r>
            <a:endParaRPr lang="en-US" sz="1300" dirty="0"/>
          </a:p>
        </p:txBody>
      </p:sp>
      <p:sp>
        <p:nvSpPr>
          <p:cNvPr id="4" name="Text 2"/>
          <p:cNvSpPr/>
          <p:nvPr/>
        </p:nvSpPr>
        <p:spPr>
          <a:xfrm>
            <a:off x="599425" y="1907493"/>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Ecotourism emphasizes responsible travel to natural areas, ensuring minimal impact on the environment while promoting conservation and sustainable practices among travelers.
</a:t>
            </a:r>
            <a:endParaRPr lang="en-US" sz="1300" dirty="0"/>
          </a:p>
        </p:txBody>
      </p:sp>
      <p:sp>
        <p:nvSpPr>
          <p:cNvPr id="5" name="Text 3"/>
          <p:cNvSpPr/>
          <p:nvPr/>
        </p:nvSpPr>
        <p:spPr>
          <a:xfrm>
            <a:off x="4771270" y="1634443"/>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Conservation and Livelihoods
</a:t>
            </a:r>
            <a:endParaRPr lang="en-US" sz="1300" dirty="0"/>
          </a:p>
        </p:txBody>
      </p:sp>
      <p:sp>
        <p:nvSpPr>
          <p:cNvPr id="6" name="Text 4"/>
          <p:cNvSpPr/>
          <p:nvPr/>
        </p:nvSpPr>
        <p:spPr>
          <a:xfrm>
            <a:off x="4771270" y="1907493"/>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The aim of ecotourism is to conserve the environment and improve local livelihoods, often providing economic benefits to communities through sustainable tourism initiatives.
</a:t>
            </a:r>
            <a:endParaRPr lang="en-US" sz="1300" dirty="0"/>
          </a:p>
        </p:txBody>
      </p:sp>
      <p:sp>
        <p:nvSpPr>
          <p:cNvPr id="7" name="Text 5"/>
          <p:cNvSpPr/>
          <p:nvPr/>
        </p:nvSpPr>
        <p:spPr>
          <a:xfrm>
            <a:off x="599425" y="4282327"/>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Wildlife and Conservation Activities
</a:t>
            </a:r>
            <a:endParaRPr lang="en-US" sz="1300" dirty="0"/>
          </a:p>
        </p:txBody>
      </p:sp>
      <p:sp>
        <p:nvSpPr>
          <p:cNvPr id="8" name="Text 6"/>
          <p:cNvSpPr/>
          <p:nvPr/>
        </p:nvSpPr>
        <p:spPr>
          <a:xfrm>
            <a:off x="599425" y="4555377"/>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Activities in ecotourism often include wildlife watching and participation in conservation projects, fostering a deeper connection between tourists and nature.
</a:t>
            </a:r>
            <a:endParaRPr lang="en-US" sz="1300" dirty="0"/>
          </a:p>
        </p:txBody>
      </p:sp>
      <p:sp>
        <p:nvSpPr>
          <p:cNvPr id="9" name="Text 7"/>
          <p:cNvSpPr/>
          <p:nvPr/>
        </p:nvSpPr>
        <p:spPr>
          <a:xfrm>
            <a:off x="4771270" y="4282327"/>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Awareness of Ecological Issues
</a:t>
            </a:r>
            <a:endParaRPr lang="en-US" sz="1300" dirty="0"/>
          </a:p>
        </p:txBody>
      </p:sp>
      <p:sp>
        <p:nvSpPr>
          <p:cNvPr id="10" name="Text 8"/>
          <p:cNvSpPr/>
          <p:nvPr/>
        </p:nvSpPr>
        <p:spPr>
          <a:xfrm>
            <a:off x="4771270" y="4555377"/>
            <a:ext cx="3552101" cy="1289015"/>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Ecotourism promotes awareness of ecological issues and sustainability, educating travelers about the importance of preserving natural habitats and biodiversity.
</a:t>
            </a:r>
            <a:endParaRPr lang="en-US" sz="1300" dirty="0"/>
          </a:p>
        </p:txBody>
      </p:sp>
      <p:sp>
        <p:nvSpPr>
          <p:cNvPr id="11" name="Text 9"/>
          <p:cNvSpPr/>
          <p:nvPr/>
        </p:nvSpPr>
        <p:spPr>
          <a:xfrm>
            <a:off x="10712499" y="6578432"/>
            <a:ext cx="1326799" cy="177790"/>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Road Ahead
</a:t>
            </a:r>
            <a:endParaRPr lang="en-US" sz="900" dirty="0"/>
          </a:p>
        </p:txBody>
      </p:sp>
      <p:sp>
        <p:nvSpPr>
          <p:cNvPr id="12" name="Text 10"/>
          <p:cNvSpPr/>
          <p:nvPr/>
        </p:nvSpPr>
        <p:spPr>
          <a:xfrm>
            <a:off x="380990" y="582913"/>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D700"/>
                </a:solidFill>
                <a:latin typeface="Calibri" pitchFamily="34" charset="0"/>
                <a:ea typeface="Calibri" pitchFamily="34" charset="-122"/>
                <a:cs typeface="Calibri" pitchFamily="34" charset="-120"/>
              </a:rPr>
              <a:t>Ecotourism: Sustainable Travel
</a:t>
            </a:r>
            <a:endParaRPr lang="en-US" sz="2300" dirty="0"/>
          </a:p>
        </p:txBody>
      </p:sp>
      <p:pic>
        <p:nvPicPr>
          <p:cNvPr id="1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265" y="1319488"/>
            <a:ext cx="228594" cy="228594"/>
          </a:xfrm>
          <a:prstGeom prst="rect">
            <a:avLst/>
          </a:prstGeom>
        </p:spPr>
      </p:pic>
      <p:pic>
        <p:nvPicPr>
          <p:cNvPr id="1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10" y="1319488"/>
            <a:ext cx="228594" cy="228594"/>
          </a:xfrm>
          <a:prstGeom prst="rect">
            <a:avLst/>
          </a:prstGeom>
        </p:spPr>
      </p:pic>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65" y="3967372"/>
            <a:ext cx="228594" cy="228594"/>
          </a:xfrm>
          <a:prstGeom prst="rect">
            <a:avLst/>
          </a:prstGeom>
        </p:spPr>
      </p:pic>
      <p:pic>
        <p:nvPicPr>
          <p:cNvPr id="16"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61110" y="3967372"/>
            <a:ext cx="228594" cy="228594"/>
          </a:xfrm>
          <a:prstGeom prst="rect">
            <a:avLst/>
          </a:prstGeom>
        </p:spPr>
      </p:pic>
      <p:pic>
        <p:nvPicPr>
          <p:cNvPr id="17" name="Image 4" descr="preencoded.png"/>
          <p:cNvPicPr>
            <a:picLocks noChangeAspect="1"/>
          </p:cNvPicPr>
          <p:nvPr/>
        </p:nvPicPr>
        <p:blipFill>
          <a:blip r:embed="rId11"/>
          <a:srcRect/>
          <a:stretch/>
        </p:blipFill>
        <p:spPr>
          <a:xfrm>
            <a:off x="8775480" y="0"/>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346166" y="2280224"/>
            <a:ext cx="2963153" cy="2779963"/>
          </a:xfrm>
          <a:prstGeom prst="roundRect">
            <a:avLst>
              <a:gd name="adj" fmla="val 7309"/>
            </a:avLst>
          </a:prstGeom>
          <a:solidFill>
            <a:srgbClr val="00FFFF">
              <a:alpha val="5000"/>
            </a:srgbClr>
          </a:solidFill>
          <a:ln w="10160">
            <a:solidFill>
              <a:srgbClr val="00FFFF">
                <a:alpha val="15000"/>
              </a:srgbClr>
            </a:solidFill>
            <a:prstDash val="solid"/>
          </a:ln>
        </p:spPr>
      </p:sp>
      <p:sp>
        <p:nvSpPr>
          <p:cNvPr id="3" name="Shape 1"/>
          <p:cNvSpPr/>
          <p:nvPr/>
        </p:nvSpPr>
        <p:spPr>
          <a:xfrm>
            <a:off x="4614112" y="2280224"/>
            <a:ext cx="2963312" cy="2779963"/>
          </a:xfrm>
          <a:prstGeom prst="roundRect">
            <a:avLst>
              <a:gd name="adj" fmla="val 7309"/>
            </a:avLst>
          </a:prstGeom>
          <a:solidFill>
            <a:srgbClr val="8B5CF6">
              <a:alpha val="5000"/>
            </a:srgbClr>
          </a:solidFill>
          <a:ln w="10160">
            <a:solidFill>
              <a:srgbClr val="8B5CF6">
                <a:alpha val="15000"/>
              </a:srgbClr>
            </a:solidFill>
            <a:prstDash val="solid"/>
          </a:ln>
        </p:spPr>
      </p:sp>
      <p:sp>
        <p:nvSpPr>
          <p:cNvPr id="4" name="Shape 2"/>
          <p:cNvSpPr/>
          <p:nvPr/>
        </p:nvSpPr>
        <p:spPr>
          <a:xfrm>
            <a:off x="7882217" y="2280224"/>
            <a:ext cx="2963312" cy="2779963"/>
          </a:xfrm>
          <a:prstGeom prst="roundRect">
            <a:avLst>
              <a:gd name="adj" fmla="val 7309"/>
            </a:avLst>
          </a:prstGeom>
          <a:solidFill>
            <a:srgbClr val="00FFFF">
              <a:alpha val="5000"/>
            </a:srgbClr>
          </a:solidFill>
          <a:ln w="10160">
            <a:solidFill>
              <a:srgbClr val="00FFFF">
                <a:alpha val="15000"/>
              </a:srgbClr>
            </a:solidFill>
            <a:prstDash val="solid"/>
          </a:ln>
        </p:spPr>
      </p:sp>
      <p:sp>
        <p:nvSpPr>
          <p:cNvPr id="5" name="Text 3"/>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Tourism's Economic Power: A Global Perspective
</a:t>
            </a:r>
            <a:endParaRPr lang="en-US" sz="2900" dirty="0"/>
          </a:p>
        </p:txBody>
      </p:sp>
      <p:sp>
        <p:nvSpPr>
          <p:cNvPr id="6" name="Text 4"/>
          <p:cNvSpPr/>
          <p:nvPr/>
        </p:nvSpPr>
        <p:spPr>
          <a:xfrm>
            <a:off x="2262131" y="2518981"/>
            <a:ext cx="1131224" cy="754361"/>
          </a:xfrm>
          <a:prstGeom prst="rect">
            <a:avLst/>
          </a:prstGeom>
          <a:noFill/>
          <a:ln/>
        </p:spPr>
        <p:txBody>
          <a:bodyPr wrap="square" lIns="0" tIns="0" rIns="0" bIns="0" rtlCol="0" anchor="t"/>
          <a:lstStyle/>
          <a:p>
            <a:pPr marL="0" indent="0" algn="ctr">
              <a:lnSpc>
                <a:spcPct val="110000"/>
              </a:lnSpc>
              <a:buNone/>
            </a:pPr>
            <a:r>
              <a:rPr lang="en-US" sz="4900" b="1" dirty="0">
                <a:solidFill>
                  <a:srgbClr val="00FFFF"/>
                </a:solidFill>
                <a:latin typeface="Calibri" pitchFamily="34" charset="0"/>
                <a:ea typeface="Calibri" pitchFamily="34" charset="-122"/>
                <a:cs typeface="Calibri" pitchFamily="34" charset="-120"/>
              </a:rPr>
              <a:t>$8T
</a:t>
            </a:r>
            <a:endParaRPr lang="en-US" sz="4900" dirty="0"/>
          </a:p>
        </p:txBody>
      </p:sp>
      <p:sp>
        <p:nvSpPr>
          <p:cNvPr id="7" name="Text 5"/>
          <p:cNvSpPr/>
          <p:nvPr/>
        </p:nvSpPr>
        <p:spPr>
          <a:xfrm>
            <a:off x="1534122" y="3374934"/>
            <a:ext cx="2587243" cy="571486"/>
          </a:xfrm>
          <a:prstGeom prst="rect">
            <a:avLst/>
          </a:prstGeom>
          <a:noFill/>
          <a:ln/>
        </p:spPr>
        <p:txBody>
          <a:bodyPr wrap="square" lIns="0" tIns="0" rIns="0" bIns="0" rtlCol="0" anchor="t"/>
          <a:lstStyle/>
          <a:p>
            <a:pPr marL="0" indent="0" algn="ctr">
              <a:lnSpc>
                <a:spcPct val="125000"/>
              </a:lnSpc>
              <a:buNone/>
            </a:pPr>
            <a:r>
              <a:rPr lang="en-US" sz="1600" b="1" dirty="0">
                <a:solidFill>
                  <a:srgbClr val="FFD700"/>
                </a:solidFill>
                <a:latin typeface="Calibri" pitchFamily="34" charset="0"/>
                <a:ea typeface="Calibri" pitchFamily="34" charset="-122"/>
                <a:cs typeface="Calibri" pitchFamily="34" charset="-120"/>
              </a:rPr>
              <a:t>Global Economic Contribution
</a:t>
            </a:r>
            <a:endParaRPr lang="en-US" sz="1600" dirty="0"/>
          </a:p>
        </p:txBody>
      </p:sp>
      <p:sp>
        <p:nvSpPr>
          <p:cNvPr id="8" name="Text 6"/>
          <p:cNvSpPr/>
          <p:nvPr/>
        </p:nvSpPr>
        <p:spPr>
          <a:xfrm>
            <a:off x="1534122" y="4048024"/>
            <a:ext cx="2587243" cy="773411"/>
          </a:xfrm>
          <a:prstGeom prst="rect">
            <a:avLst/>
          </a:prstGeom>
          <a:noFill/>
          <a:ln/>
        </p:spPr>
        <p:txBody>
          <a:bodyPr wrap="square" lIns="0" tIns="0" rIns="0" bIns="0" rtlCol="0" anchor="t"/>
          <a:lstStyle/>
          <a:p>
            <a:pPr marL="0" indent="0" algn="ctr">
              <a:lnSpc>
                <a:spcPct val="145000"/>
              </a:lnSpc>
              <a:buNone/>
            </a:pPr>
            <a:r>
              <a:rPr lang="en-US" sz="1300" dirty="0">
                <a:solidFill>
                  <a:srgbClr val="E0E0E0"/>
                </a:solidFill>
                <a:latin typeface="Calibri" pitchFamily="34" charset="0"/>
                <a:ea typeface="Calibri" pitchFamily="34" charset="-122"/>
                <a:cs typeface="Calibri" pitchFamily="34" charset="-120"/>
              </a:rPr>
              <a:t>Tourism contributes over $8 trillion to the global economy.
</a:t>
            </a:r>
            <a:endParaRPr lang="en-US" sz="1300" dirty="0"/>
          </a:p>
        </p:txBody>
      </p:sp>
      <p:sp>
        <p:nvSpPr>
          <p:cNvPr id="9" name="Text 7"/>
          <p:cNvSpPr/>
          <p:nvPr/>
        </p:nvSpPr>
        <p:spPr>
          <a:xfrm>
            <a:off x="5530077" y="2790755"/>
            <a:ext cx="1131224" cy="754361"/>
          </a:xfrm>
          <a:prstGeom prst="rect">
            <a:avLst/>
          </a:prstGeom>
          <a:noFill/>
          <a:ln/>
        </p:spPr>
        <p:txBody>
          <a:bodyPr wrap="square" lIns="0" tIns="0" rIns="0" bIns="0" rtlCol="0" anchor="t"/>
          <a:lstStyle/>
          <a:p>
            <a:pPr marL="0" indent="0" algn="ctr">
              <a:lnSpc>
                <a:spcPct val="110000"/>
              </a:lnSpc>
              <a:buNone/>
            </a:pPr>
            <a:r>
              <a:rPr lang="en-US" sz="4900" b="1" dirty="0">
                <a:solidFill>
                  <a:srgbClr val="8B5CF6"/>
                </a:solidFill>
                <a:latin typeface="Calibri" pitchFamily="34" charset="0"/>
                <a:ea typeface="Calibri" pitchFamily="34" charset="-122"/>
                <a:cs typeface="Calibri" pitchFamily="34" charset="-120"/>
              </a:rPr>
              <a:t>10%
</a:t>
            </a:r>
            <a:endParaRPr lang="en-US" sz="4900" dirty="0"/>
          </a:p>
        </p:txBody>
      </p:sp>
      <p:sp>
        <p:nvSpPr>
          <p:cNvPr id="10" name="Text 8"/>
          <p:cNvSpPr/>
          <p:nvPr/>
        </p:nvSpPr>
        <p:spPr>
          <a:xfrm>
            <a:off x="4901760" y="3646719"/>
            <a:ext cx="2388017" cy="285743"/>
          </a:xfrm>
          <a:prstGeom prst="rect">
            <a:avLst/>
          </a:prstGeom>
          <a:noFill/>
          <a:ln/>
        </p:spPr>
        <p:txBody>
          <a:bodyPr wrap="square" lIns="0" tIns="0" rIns="0" bIns="0" rtlCol="0" anchor="t"/>
          <a:lstStyle/>
          <a:p>
            <a:pPr marL="0" indent="0" algn="ctr">
              <a:lnSpc>
                <a:spcPct val="125000"/>
              </a:lnSpc>
              <a:buNone/>
            </a:pPr>
            <a:r>
              <a:rPr lang="en-US" sz="1600" b="1" dirty="0">
                <a:solidFill>
                  <a:srgbClr val="FFD700"/>
                </a:solidFill>
                <a:latin typeface="Calibri" pitchFamily="34" charset="0"/>
                <a:ea typeface="Calibri" pitchFamily="34" charset="-122"/>
                <a:cs typeface="Calibri" pitchFamily="34" charset="-120"/>
              </a:rPr>
              <a:t>Share of Global GDP
</a:t>
            </a:r>
            <a:endParaRPr lang="en-US" sz="1600" dirty="0"/>
          </a:p>
        </p:txBody>
      </p:sp>
      <p:sp>
        <p:nvSpPr>
          <p:cNvPr id="11" name="Text 9"/>
          <p:cNvSpPr/>
          <p:nvPr/>
        </p:nvSpPr>
        <p:spPr>
          <a:xfrm>
            <a:off x="4802067" y="4034056"/>
            <a:ext cx="2587402" cy="515613"/>
          </a:xfrm>
          <a:prstGeom prst="rect">
            <a:avLst/>
          </a:prstGeom>
          <a:noFill/>
          <a:ln/>
        </p:spPr>
        <p:txBody>
          <a:bodyPr wrap="square" lIns="0" tIns="0" rIns="0" bIns="0" rtlCol="0" anchor="t"/>
          <a:lstStyle/>
          <a:p>
            <a:pPr marL="0" indent="0" algn="ctr">
              <a:lnSpc>
                <a:spcPct val="145000"/>
              </a:lnSpc>
              <a:buNone/>
            </a:pPr>
            <a:r>
              <a:rPr lang="en-US" sz="1300" dirty="0">
                <a:solidFill>
                  <a:srgbClr val="E0E0E0"/>
                </a:solidFill>
                <a:latin typeface="Calibri" pitchFamily="34" charset="0"/>
                <a:ea typeface="Calibri" pitchFamily="34" charset="-122"/>
                <a:cs typeface="Calibri" pitchFamily="34" charset="-120"/>
              </a:rPr>
              <a:t>Tourism accounts for 10% of the world's GDP.
</a:t>
            </a:r>
            <a:endParaRPr lang="en-US" sz="1300" dirty="0"/>
          </a:p>
        </p:txBody>
      </p:sp>
      <p:sp>
        <p:nvSpPr>
          <p:cNvPr id="12" name="Text 10"/>
          <p:cNvSpPr/>
          <p:nvPr/>
        </p:nvSpPr>
        <p:spPr>
          <a:xfrm>
            <a:off x="8609749" y="2518981"/>
            <a:ext cx="1508246" cy="754361"/>
          </a:xfrm>
          <a:prstGeom prst="rect">
            <a:avLst/>
          </a:prstGeom>
          <a:noFill/>
          <a:ln/>
        </p:spPr>
        <p:txBody>
          <a:bodyPr wrap="square" lIns="0" tIns="0" rIns="0" bIns="0" rtlCol="0" anchor="t"/>
          <a:lstStyle/>
          <a:p>
            <a:pPr marL="0" indent="0" algn="ctr">
              <a:lnSpc>
                <a:spcPct val="110000"/>
              </a:lnSpc>
              <a:buNone/>
            </a:pPr>
            <a:r>
              <a:rPr lang="en-US" sz="4900" b="1" dirty="0">
                <a:solidFill>
                  <a:srgbClr val="00FFFF"/>
                </a:solidFill>
                <a:latin typeface="Calibri" pitchFamily="34" charset="0"/>
                <a:ea typeface="Calibri" pitchFamily="34" charset="-122"/>
                <a:cs typeface="Calibri" pitchFamily="34" charset="-120"/>
              </a:rPr>
              <a:t>1.4B
</a:t>
            </a:r>
            <a:endParaRPr lang="en-US" sz="4900" dirty="0"/>
          </a:p>
        </p:txBody>
      </p:sp>
      <p:sp>
        <p:nvSpPr>
          <p:cNvPr id="13" name="Text 11"/>
          <p:cNvSpPr/>
          <p:nvPr/>
        </p:nvSpPr>
        <p:spPr>
          <a:xfrm>
            <a:off x="8070171" y="3374934"/>
            <a:ext cx="2587402" cy="571486"/>
          </a:xfrm>
          <a:prstGeom prst="rect">
            <a:avLst/>
          </a:prstGeom>
          <a:noFill/>
          <a:ln/>
        </p:spPr>
        <p:txBody>
          <a:bodyPr wrap="square" lIns="0" tIns="0" rIns="0" bIns="0" rtlCol="0" anchor="t"/>
          <a:lstStyle/>
          <a:p>
            <a:pPr marL="0" indent="0" algn="ctr">
              <a:lnSpc>
                <a:spcPct val="125000"/>
              </a:lnSpc>
              <a:buNone/>
            </a:pPr>
            <a:r>
              <a:rPr lang="en-US" sz="1600" b="1" dirty="0">
                <a:solidFill>
                  <a:srgbClr val="FFD700"/>
                </a:solidFill>
                <a:latin typeface="Calibri" pitchFamily="34" charset="0"/>
                <a:ea typeface="Calibri" pitchFamily="34" charset="-122"/>
                <a:cs typeface="Calibri" pitchFamily="34" charset="-120"/>
              </a:rPr>
              <a:t>International Arrivals
</a:t>
            </a:r>
            <a:endParaRPr lang="en-US" sz="1600" dirty="0"/>
          </a:p>
        </p:txBody>
      </p:sp>
      <p:sp>
        <p:nvSpPr>
          <p:cNvPr id="14" name="Text 12"/>
          <p:cNvSpPr/>
          <p:nvPr/>
        </p:nvSpPr>
        <p:spPr>
          <a:xfrm>
            <a:off x="8070171" y="4048024"/>
            <a:ext cx="2587402" cy="773411"/>
          </a:xfrm>
          <a:prstGeom prst="rect">
            <a:avLst/>
          </a:prstGeom>
          <a:noFill/>
          <a:ln/>
        </p:spPr>
        <p:txBody>
          <a:bodyPr wrap="square" lIns="0" tIns="0" rIns="0" bIns="0" rtlCol="0" anchor="t"/>
          <a:lstStyle/>
          <a:p>
            <a:pPr marL="0" indent="0" algn="ctr">
              <a:lnSpc>
                <a:spcPct val="145000"/>
              </a:lnSpc>
              <a:buNone/>
            </a:pPr>
            <a:r>
              <a:rPr lang="en-US" sz="1300" dirty="0">
                <a:solidFill>
                  <a:srgbClr val="E0E0E0"/>
                </a:solidFill>
                <a:latin typeface="Calibri" pitchFamily="34" charset="0"/>
                <a:ea typeface="Calibri" pitchFamily="34" charset="-122"/>
                <a:cs typeface="Calibri" pitchFamily="34" charset="-120"/>
              </a:rPr>
              <a:t>Reaching 1.4 billion international tourist arrivals in 2019.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269968" y="2095448"/>
            <a:ext cx="9651759" cy="3403515"/>
          </a:xfrm>
          <a:prstGeom prst="roundRect">
            <a:avLst>
              <a:gd name="adj" fmla="val 6716"/>
            </a:avLst>
          </a:prstGeom>
          <a:solidFill>
            <a:srgbClr val="FFFFFF">
              <a:alpha val="6000"/>
            </a:srgbClr>
          </a:solidFill>
          <a:ln w="12700">
            <a:solidFill>
              <a:srgbClr val="FFFFFF"/>
            </a:solidFill>
            <a:prstDash val="solid"/>
          </a:ln>
        </p:spPr>
      </p:sp>
      <p:sp>
        <p:nvSpPr>
          <p:cNvPr id="3" name="Text 1"/>
          <p:cNvSpPr/>
          <p:nvPr/>
        </p:nvSpPr>
        <p:spPr>
          <a:xfrm>
            <a:off x="5333867" y="1435064"/>
            <a:ext cx="1523962" cy="1142971"/>
          </a:xfrm>
          <a:prstGeom prst="rect">
            <a:avLst/>
          </a:prstGeom>
          <a:noFill/>
          <a:ln/>
        </p:spPr>
        <p:txBody>
          <a:bodyPr wrap="square" lIns="0" tIns="0" rIns="0" bIns="0" rtlCol="0" anchor="t"/>
          <a:lstStyle/>
          <a:p>
            <a:pPr marL="0" indent="0" algn="ctr">
              <a:lnSpc>
                <a:spcPct val="130000"/>
              </a:lnSpc>
              <a:buNone/>
            </a:pPr>
            <a:r>
              <a:rPr lang="en-US" sz="8600" b="1" dirty="0">
                <a:solidFill>
                  <a:srgbClr val="00FFFF"/>
                </a:solidFill>
                <a:latin typeface="Calibri" pitchFamily="34" charset="0"/>
                <a:ea typeface="Calibri" pitchFamily="34" charset="-122"/>
                <a:cs typeface="Calibri" pitchFamily="34" charset="-120"/>
              </a:rPr>
              <a:t>“
</a:t>
            </a:r>
            <a:endParaRPr lang="en-US" sz="8600" dirty="0"/>
          </a:p>
        </p:txBody>
      </p:sp>
      <p:sp>
        <p:nvSpPr>
          <p:cNvPr id="4" name="Text 2"/>
          <p:cNvSpPr/>
          <p:nvPr/>
        </p:nvSpPr>
        <p:spPr>
          <a:xfrm>
            <a:off x="1523962" y="2476438"/>
            <a:ext cx="9143771" cy="1498563"/>
          </a:xfrm>
          <a:prstGeom prst="rect">
            <a:avLst/>
          </a:prstGeom>
          <a:noFill/>
          <a:ln/>
        </p:spPr>
        <p:txBody>
          <a:bodyPr wrap="square" lIns="0" tIns="0" rIns="0" bIns="0" rtlCol="0" anchor="t"/>
          <a:lstStyle/>
          <a:p>
            <a:pPr marL="0" indent="0" algn="ctr">
              <a:lnSpc>
                <a:spcPct val="130000"/>
              </a:lnSpc>
              <a:buNone/>
            </a:pPr>
            <a:r>
              <a:rPr lang="en-US" sz="2500" dirty="0">
                <a:solidFill>
                  <a:srgbClr val="00FFFF"/>
                </a:solidFill>
                <a:latin typeface="Calibri" pitchFamily="34" charset="0"/>
                <a:ea typeface="Calibri" pitchFamily="34" charset="-122"/>
                <a:cs typeface="Calibri" pitchFamily="34" charset="-120"/>
              </a:rPr>
              <a:t>Travel is the only thing you buy that makes you richer.
</a:t>
            </a:r>
            <a:endParaRPr lang="en-US" sz="2500" dirty="0"/>
          </a:p>
        </p:txBody>
      </p:sp>
      <p:sp>
        <p:nvSpPr>
          <p:cNvPr id="5" name="Shape 3"/>
          <p:cNvSpPr/>
          <p:nvPr/>
        </p:nvSpPr>
        <p:spPr>
          <a:xfrm>
            <a:off x="5841854" y="4178196"/>
            <a:ext cx="507987" cy="50799"/>
          </a:xfrm>
          <a:prstGeom prst="rect">
            <a:avLst/>
          </a:prstGeom>
          <a:solidFill>
            <a:srgbClr val="00FFFF"/>
          </a:solidFill>
          <a:ln/>
        </p:spPr>
      </p:sp>
      <p:sp>
        <p:nvSpPr>
          <p:cNvPr id="6" name="Text 4"/>
          <p:cNvSpPr/>
          <p:nvPr/>
        </p:nvSpPr>
        <p:spPr>
          <a:xfrm>
            <a:off x="1523962" y="4432189"/>
            <a:ext cx="9143771" cy="330192"/>
          </a:xfrm>
          <a:prstGeom prst="rect">
            <a:avLst/>
          </a:prstGeom>
          <a:noFill/>
          <a:ln/>
        </p:spPr>
        <p:txBody>
          <a:bodyPr wrap="square" lIns="0" tIns="0" rIns="0" bIns="0" rtlCol="0" anchor="t"/>
          <a:lstStyle/>
          <a:p>
            <a:pPr marL="0" indent="0" algn="ctr">
              <a:lnSpc>
                <a:spcPct val="130000"/>
              </a:lnSpc>
              <a:buNone/>
            </a:pPr>
            <a:r>
              <a:rPr lang="en-US" sz="1400" b="1" dirty="0">
                <a:solidFill>
                  <a:srgbClr val="FFD700"/>
                </a:solidFill>
                <a:latin typeface="Calibri" pitchFamily="34" charset="0"/>
                <a:ea typeface="Calibri" pitchFamily="34" charset="-122"/>
                <a:cs typeface="Calibri" pitchFamily="34" charset="-120"/>
              </a:rPr>
              <a:t>Unknown
</a:t>
            </a:r>
            <a:endParaRPr lang="en-US" sz="1400" dirty="0"/>
          </a:p>
        </p:txBody>
      </p:sp>
      <p:sp>
        <p:nvSpPr>
          <p:cNvPr id="7" name="Text 5"/>
          <p:cNvSpPr/>
          <p:nvPr/>
        </p:nvSpPr>
        <p:spPr>
          <a:xfrm>
            <a:off x="1523962" y="4813180"/>
            <a:ext cx="9143771" cy="380990"/>
          </a:xfrm>
          <a:prstGeom prst="rect">
            <a:avLst/>
          </a:prstGeom>
          <a:noFill/>
          <a:ln/>
        </p:spPr>
        <p:txBody>
          <a:bodyPr wrap="square" lIns="0" tIns="0" rIns="0" bIns="0" rtlCol="0" anchor="t"/>
          <a:lstStyle/>
          <a:p>
            <a:pPr marL="0" indent="0" algn="ctr">
              <a:lnSpc>
                <a:spcPct val="130000"/>
              </a:lnSpc>
              <a:buNone/>
            </a:pPr>
            <a:r>
              <a:rPr lang="en-US" sz="1200" dirty="0">
                <a:solidFill>
                  <a:srgbClr val="B0B0B0"/>
                </a:solidFill>
                <a:latin typeface="Calibri" pitchFamily="34" charset="0"/>
                <a:ea typeface="Calibri" pitchFamily="34" charset="-122"/>
                <a:cs typeface="Calibri" pitchFamily="34" charset="-120"/>
              </a:rPr>
              <a:t>This quote emphasizes the value of experiences over material goods, highlighting the transformative power of travel and encouraging exploration and cultural appreciation.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4882393" y="2210861"/>
            <a:ext cx="2426909" cy="407337"/>
          </a:xfrm>
          <a:prstGeom prst="rect">
            <a:avLst/>
          </a:prstGeom>
          <a:noFill/>
          <a:ln/>
        </p:spPr>
        <p:txBody>
          <a:bodyPr wrap="square" lIns="0" tIns="0" rIns="0" bIns="0" rtlCol="0" anchor="t"/>
          <a:lstStyle/>
          <a:p>
            <a:pPr marL="0" indent="0" algn="ctr">
              <a:lnSpc>
                <a:spcPct val="118832"/>
              </a:lnSpc>
              <a:buNone/>
            </a:pPr>
            <a:r>
              <a:rPr lang="en-US" sz="2400" b="1" dirty="0">
                <a:solidFill>
                  <a:srgbClr val="FFD700"/>
                </a:solidFill>
                <a:latin typeface="Calibri" pitchFamily="34" charset="0"/>
                <a:ea typeface="Calibri" pitchFamily="34" charset="-122"/>
                <a:cs typeface="Calibri" pitchFamily="34" charset="-120"/>
              </a:rPr>
              <a:t>Key Takeaways
</a:t>
            </a:r>
            <a:endParaRPr lang="en-US" sz="2400" dirty="0"/>
          </a:p>
        </p:txBody>
      </p:sp>
      <p:sp>
        <p:nvSpPr>
          <p:cNvPr id="3" name="Text 1"/>
          <p:cNvSpPr/>
          <p:nvPr/>
        </p:nvSpPr>
        <p:spPr>
          <a:xfrm>
            <a:off x="1848439" y="3127141"/>
            <a:ext cx="8494817" cy="2154654"/>
          </a:xfrm>
          <a:prstGeom prst="rect">
            <a:avLst/>
          </a:prstGeom>
          <a:noFill/>
          <a:ln/>
        </p:spPr>
        <p:txBody>
          <a:bodyPr wrap="square" lIns="0" tIns="0" rIns="0" bIns="0" rtlCol="0" anchor="t"/>
          <a:lstStyle/>
          <a:p>
            <a:pPr marL="0" indent="0" algn="ctr">
              <a:lnSpc>
                <a:spcPct val="161611"/>
              </a:lnSpc>
              <a:buNone/>
            </a:pPr>
            <a:r>
              <a:rPr lang="en-US" sz="1400" dirty="0">
                <a:solidFill>
                  <a:srgbClr val="E0E0E0"/>
                </a:solidFill>
                <a:latin typeface="Calibri" pitchFamily="34" charset="0"/>
                <a:ea typeface="Calibri" pitchFamily="34" charset="-122"/>
                <a:cs typeface="Calibri" pitchFamily="34" charset="-120"/>
              </a:rPr>
              <a:t>This presentation highlighted the multifaceted nature of tourism, emphasizing its geographical elements and diverse types, including heritage, cultural, medical, homestay, and ecotourism. Understanding these concepts is crucial for effective tourism management. Recommendations include promoting sustainable practices and enhancing local community involvement. As we move forward, embracing innovation and adaptability will be essential for the growth and resilience of the tourism sector in a rapidly changing world.
</a:t>
            </a:r>
            <a:endParaRPr lang="en-US" sz="1400" dirty="0"/>
          </a:p>
        </p:txBody>
      </p:sp>
      <p:sp>
        <p:nvSpPr>
          <p:cNvPr id="4" name="Shape 2"/>
          <p:cNvSpPr/>
          <p:nvPr/>
        </p:nvSpPr>
        <p:spPr>
          <a:xfrm>
            <a:off x="5778991" y="2844406"/>
            <a:ext cx="633714" cy="56519"/>
          </a:xfrm>
          <a:prstGeom prst="ellipse">
            <a:avLst/>
          </a:prstGeom>
          <a:solidFill>
            <a:srgbClr val="00FFFF"/>
          </a:solidFill>
          <a:ln/>
        </p:spPr>
      </p:sp>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2</TotalTime>
  <Words>1189</Words>
  <Application>Microsoft Office PowerPoint</Application>
  <PresentationFormat>Widescreen</PresentationFormat>
  <Paragraphs>116</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Calibri Light</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2026-08-24T14:19:10Z</dcterms:created>
  <dcterms:modified xsi:type="dcterms:W3CDTF">2026-09-04T14:27:42Z</dcterms:modified>
</cp:coreProperties>
</file>