
<file path=[Content_Types].xml><?xml version="1.0" encoding="utf-8"?>
<Types xmlns="http://schemas.openxmlformats.org/package/2006/content-types">
  <Default Extension="xml" ContentType="application/vnd.openxmlformats-officedocument.extended-properties+xml"/>
  <Default Extension="svg" ContentType="image/svg+xml"/>
  <Default Extension="png" ContentType="image/png"/>
  <Default Extension="jpeg" ContentType="image/jpeg"/>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61795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1.xml" Id="rId2" /><Relationship Type="http://schemas.openxmlformats.org/officeDocument/2006/relationships/slideLayout" Target="/ppt/slideLayouts/slideLayout1.xml" Id="rId1" /><Relationship Type="http://schemas.openxmlformats.org/officeDocument/2006/relationships/image" Target="/ppt/media/image2.png" Id="rId4" /></Relationships>
</file>

<file path=ppt/slides/_rels/slide2.xml.rels>&#65279;<?xml version="1.0" encoding="utf-8"?><Relationships xmlns="http://schemas.openxmlformats.org/package/2006/relationships"><Relationship Type="http://schemas.openxmlformats.org/officeDocument/2006/relationships/image" Target="/ppt/media/image8.png" Id="rId8" /><Relationship Type="http://schemas.openxmlformats.org/officeDocument/2006/relationships/image" Target="/ppt/media/image3.png" Id="rId3" /><Relationship Type="http://schemas.openxmlformats.org/officeDocument/2006/relationships/image" Target="/ppt/media/image7.png" Id="rId7" /><Relationship Type="http://schemas.openxmlformats.org/officeDocument/2006/relationships/image" Target="/ppt/media/image12.png" Id="rId12" /><Relationship Type="http://schemas.openxmlformats.org/officeDocument/2006/relationships/notesSlide" Target="/ppt/notesSlides/notesSlide2.xml" Id="rId2" /><Relationship Type="http://schemas.openxmlformats.org/officeDocument/2006/relationships/slideLayout" Target="/ppt/slideLayouts/slideLayout1.xml" Id="rId1" /><Relationship Type="http://schemas.openxmlformats.org/officeDocument/2006/relationships/image" Target="/ppt/media/image6.png" Id="rId6" /><Relationship Type="http://schemas.openxmlformats.org/officeDocument/2006/relationships/image" Target="/ppt/media/image11.jpeg" Id="rId11" /><Relationship Type="http://schemas.openxmlformats.org/officeDocument/2006/relationships/image" Target="/ppt/media/image5.png" Id="rId5" /><Relationship Type="http://schemas.openxmlformats.org/officeDocument/2006/relationships/image" Target="/ppt/media/image10.png" Id="rId10" /><Relationship Type="http://schemas.openxmlformats.org/officeDocument/2006/relationships/image" Target="/ppt/media/image4.png" Id="rId4" /><Relationship Type="http://schemas.openxmlformats.org/officeDocument/2006/relationships/image" Target="/ppt/media/image9.png" Id="rId9" /></Relationships>
</file>

<file path=ppt/slides/_rels/slide3.xml.rels>&#65279;<?xml version="1.0" encoding="utf-8"?><Relationships xmlns="http://schemas.openxmlformats.org/package/2006/relationships"><Relationship Type="http://schemas.openxmlformats.org/officeDocument/2006/relationships/image" Target="/ppt/media/image17.svg" Id="rId8" /><Relationship Type="http://schemas.openxmlformats.org/officeDocument/2006/relationships/image" Target="/ppt/media/image22.jpeg" Id="rId13" /><Relationship Type="http://schemas.openxmlformats.org/officeDocument/2006/relationships/image" Target="/ppt/media/image4.png" Id="rId3" /><Relationship Type="http://schemas.openxmlformats.org/officeDocument/2006/relationships/image" Target="/ppt/media/image16.png" Id="rId7" /><Relationship Type="http://schemas.openxmlformats.org/officeDocument/2006/relationships/image" Target="/ppt/media/image21.svg" Id="rId12" /><Relationship Type="http://schemas.openxmlformats.org/officeDocument/2006/relationships/notesSlide" Target="/ppt/notesSlides/notesSlide3.xml" Id="rId2" /><Relationship Type="http://schemas.openxmlformats.org/officeDocument/2006/relationships/slideLayout" Target="/ppt/slideLayouts/slideLayout1.xml" Id="rId1" /><Relationship Type="http://schemas.openxmlformats.org/officeDocument/2006/relationships/image" Target="/ppt/media/image15.svg" Id="rId6" /><Relationship Type="http://schemas.openxmlformats.org/officeDocument/2006/relationships/image" Target="/ppt/media/image20.png" Id="rId11" /><Relationship Type="http://schemas.openxmlformats.org/officeDocument/2006/relationships/image" Target="/ppt/media/image14.png" Id="rId5" /><Relationship Type="http://schemas.openxmlformats.org/officeDocument/2006/relationships/image" Target="/ppt/media/image19.svg" Id="rId10" /><Relationship Type="http://schemas.openxmlformats.org/officeDocument/2006/relationships/image" Target="/ppt/media/image13.png" Id="rId4" /><Relationship Type="http://schemas.openxmlformats.org/officeDocument/2006/relationships/image" Target="/ppt/media/image18.png" Id="rId9" /></Relationships>
</file>

<file path=ppt/slides/_rels/slide4.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24.svg" Id="rId6" /><Relationship Type="http://schemas.openxmlformats.org/officeDocument/2006/relationships/image" Target="/ppt/media/image23.png" Id="rId5" /><Relationship Type="http://schemas.openxmlformats.org/officeDocument/2006/relationships/image" Target="/ppt/media/image13.png" Id="rId4" /></Relationships>
</file>

<file path=ppt/slides/_rels/slide5.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5.xml" Id="rId2" /><Relationship Type="http://schemas.openxmlformats.org/officeDocument/2006/relationships/slideLayout" Target="/ppt/slideLayouts/slideLayout1.xml" Id="rId1" /><Relationship Type="http://schemas.openxmlformats.org/officeDocument/2006/relationships/image" Target="/ppt/media/image26.png" Id="rId5" /><Relationship Type="http://schemas.openxmlformats.org/officeDocument/2006/relationships/image" Target="/ppt/media/image25.png" Id="rId4" /></Relationships>
</file>

<file path=ppt/slides/_rels/slide6.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6.xml" Id="rId2" /><Relationship Type="http://schemas.openxmlformats.org/officeDocument/2006/relationships/slideLayout" Target="/ppt/slideLayouts/slideLayout1.xml" Id="rId1" /><Relationship Type="http://schemas.openxmlformats.org/officeDocument/2006/relationships/image" Target="/ppt/media/image28.png" Id="rId5" /><Relationship Type="http://schemas.openxmlformats.org/officeDocument/2006/relationships/image" Target="/ppt/media/image27.png" Id="rId4" /></Relationships>
</file>

<file path=ppt/slides/_rels/slide7.xml.rels>&#65279;<?xml version="1.0" encoding="utf-8"?><Relationships xmlns="http://schemas.openxmlformats.org/package/2006/relationships"><Relationship Type="http://schemas.openxmlformats.org/officeDocument/2006/relationships/image" Target="/ppt/media/image32.svg" Id="rId8" /><Relationship Type="http://schemas.openxmlformats.org/officeDocument/2006/relationships/image" Target="/ppt/media/image4.png" Id="rId3" /><Relationship Type="http://schemas.openxmlformats.org/officeDocument/2006/relationships/image" Target="/ppt/media/image31.png" Id="rId7"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30.svg" Id="rId6" /><Relationship Type="http://schemas.openxmlformats.org/officeDocument/2006/relationships/image" Target="/ppt/media/image35.jpeg" Id="rId11" /><Relationship Type="http://schemas.openxmlformats.org/officeDocument/2006/relationships/image" Target="/ppt/media/image29.png" Id="rId5" /><Relationship Type="http://schemas.openxmlformats.org/officeDocument/2006/relationships/image" Target="/ppt/media/image34.svg" Id="rId10" /><Relationship Type="http://schemas.openxmlformats.org/officeDocument/2006/relationships/image" Target="/ppt/media/image13.png" Id="rId4" /><Relationship Type="http://schemas.openxmlformats.org/officeDocument/2006/relationships/image" Target="/ppt/media/image33.png" Id="rId9" /></Relationships>
</file>

<file path=ppt/slides/_rels/slide8.xml.rels>&#65279;<?xml version="1.0" encoding="utf-8"?><Relationships xmlns="http://schemas.openxmlformats.org/package/2006/relationships"><Relationship Type="http://schemas.openxmlformats.org/officeDocument/2006/relationships/image" Target="/ppt/media/image36.png" Id="rId3" /><Relationship Type="http://schemas.openxmlformats.org/officeDocument/2006/relationships/notesSlide" Target="/ppt/notesSlides/notesSlide8.xml" Id="rId2" /><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9.xml" Id="rId2" /><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0.xml" Id="rId2" /><Relationship Type="http://schemas.openxmlformats.org/officeDocument/2006/relationships/slideLayout" Target="/ppt/slideLayouts/slideLayout1.xml" Id="rId1" /><Relationship Type="http://schemas.openxmlformats.org/officeDocument/2006/relationships/image" Target="/ppt/media/image38.jpeg" Id="rId5" /><Relationship Type="http://schemas.openxmlformats.org/officeDocument/2006/relationships/image" Target="/ppt/media/image37.png" Id="rId4" /></Relationships>
</file>

<file path=ppt/slides/_rels/slide11.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1.xml" Id="rId2" /><Relationship Type="http://schemas.openxmlformats.org/officeDocument/2006/relationships/slideLayout" Target="/ppt/slideLayouts/slideLayout1.xml" Id="rId1" /><Relationship Type="http://schemas.openxmlformats.org/officeDocument/2006/relationships/image" Target="/ppt/media/image8.png" Id="rId5" /><Relationship Type="http://schemas.openxmlformats.org/officeDocument/2006/relationships/image" Target="/ppt/media/image39.png" Id="rId4" /></Relationships>
</file>

<file path=ppt/slides/_rels/slide12.xml.rels>&#65279;<?xml version="1.0" encoding="utf-8"?><Relationships xmlns="http://schemas.openxmlformats.org/package/2006/relationships"><Relationship Type="http://schemas.openxmlformats.org/officeDocument/2006/relationships/image" Target="/ppt/media/image43.svg" Id="rId8" /><Relationship Type="http://schemas.openxmlformats.org/officeDocument/2006/relationships/image" Target="/ppt/media/image4.png" Id="rId3" /><Relationship Type="http://schemas.openxmlformats.org/officeDocument/2006/relationships/image" Target="/ppt/media/image42.png" Id="rId7" /><Relationship Type="http://schemas.openxmlformats.org/officeDocument/2006/relationships/image" Target="/ppt/media/image47.svg" Id="rId12" /><Relationship Type="http://schemas.openxmlformats.org/officeDocument/2006/relationships/notesSlide" Target="/ppt/notesSlides/notesSlide12.xml" Id="rId2" /><Relationship Type="http://schemas.openxmlformats.org/officeDocument/2006/relationships/slideLayout" Target="/ppt/slideLayouts/slideLayout1.xml" Id="rId1" /><Relationship Type="http://schemas.openxmlformats.org/officeDocument/2006/relationships/image" Target="/ppt/media/image41.svg" Id="rId6" /><Relationship Type="http://schemas.openxmlformats.org/officeDocument/2006/relationships/image" Target="/ppt/media/image46.png" Id="rId11" /><Relationship Type="http://schemas.openxmlformats.org/officeDocument/2006/relationships/image" Target="/ppt/media/image40.png" Id="rId5" /><Relationship Type="http://schemas.openxmlformats.org/officeDocument/2006/relationships/image" Target="/ppt/media/image45.svg" Id="rId10" /><Relationship Type="http://schemas.openxmlformats.org/officeDocument/2006/relationships/image" Target="/ppt/media/image13.png" Id="rId4" /><Relationship Type="http://schemas.openxmlformats.org/officeDocument/2006/relationships/image" Target="/ppt/media/image44.png" Id="rId9" /></Relationships>
</file>

<file path=ppt/slides/_rels/slide13.xml.rels>&#65279;<?xml version="1.0" encoding="utf-8"?><Relationships xmlns="http://schemas.openxmlformats.org/package/2006/relationships"><Relationship Type="http://schemas.openxmlformats.org/officeDocument/2006/relationships/image" Target="/ppt/media/image4.png" Id="rId3" /><Relationship Type="http://schemas.openxmlformats.org/officeDocument/2006/relationships/notesSlide" Target="/ppt/notesSlides/notesSlide13.xml" Id="rId2" /><Relationship Type="http://schemas.openxmlformats.org/officeDocument/2006/relationships/slideLayout" Target="/ppt/slideLayouts/slideLayout1.xml" Id="rId1" /><Relationship Type="http://schemas.openxmlformats.org/officeDocument/2006/relationships/image" Target="/ppt/media/image50.png" Id="rId6" /><Relationship Type="http://schemas.openxmlformats.org/officeDocument/2006/relationships/image" Target="/ppt/media/image49.png" Id="rId5" /><Relationship Type="http://schemas.openxmlformats.org/officeDocument/2006/relationships/image" Target="/ppt/media/image48.png" Id="rId4"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D5016"/>
        </a:solidFill>
        <a:effectLst/>
      </p:bgPr>
    </p:bg>
    <p:spTree>
      <p:nvGrpSpPr>
        <p:cNvPr id="1" name=""/>
        <p:cNvGrpSpPr/>
        <p:nvPr/>
      </p:nvGrpSpPr>
      <p:grpSpPr>
        <a:xfrm>
          <a:off x="0" y="0"/>
          <a:ext cx="0" cy="0"/>
          <a:chOff x="0" y="0"/>
          <a:chExt cx="0" cy="0"/>
        </a:xfrm>
      </p:grpSpPr>
      <p:sp>
        <p:nvSpPr>
          <p:cNvPr id="2" name="Shape 0"/>
          <p:cNvSpPr/>
          <p:nvPr/>
        </p:nvSpPr>
        <p:spPr>
          <a:xfrm>
            <a:off x="1269968" y="1269968"/>
            <a:ext cx="101597" cy="101597"/>
          </a:xfrm>
          <a:prstGeom prst="ellipse">
            <a:avLst/>
          </a:prstGeom>
          <a:solidFill>
            <a:srgbClr val="FFE066">
              <a:alpha val="70000"/>
            </a:srgbClr>
          </a:solidFill>
          <a:ln/>
        </p:spPr>
      </p:sp>
      <p:sp>
        <p:nvSpPr>
          <p:cNvPr id="3" name="Shape 1"/>
          <p:cNvSpPr/>
          <p:nvPr/>
        </p:nvSpPr>
        <p:spPr>
          <a:xfrm>
            <a:off x="10794730" y="5333867"/>
            <a:ext cx="101597" cy="101597"/>
          </a:xfrm>
          <a:prstGeom prst="ellipse">
            <a:avLst/>
          </a:prstGeom>
          <a:solidFill>
            <a:srgbClr val="FF6B6B">
              <a:alpha val="70000"/>
            </a:srgbClr>
          </a:solidFill>
          <a:ln/>
        </p:spPr>
      </p:sp>
      <p:sp>
        <p:nvSpPr>
          <p:cNvPr id="4" name="Shape 2"/>
          <p:cNvSpPr/>
          <p:nvPr/>
        </p:nvSpPr>
        <p:spPr>
          <a:xfrm>
            <a:off x="1650959" y="5460863"/>
            <a:ext cx="76198" cy="76198"/>
          </a:xfrm>
          <a:prstGeom prst="ellipse">
            <a:avLst/>
          </a:prstGeom>
          <a:solidFill>
            <a:srgbClr val="4ECDC4">
              <a:alpha val="65000"/>
            </a:srgbClr>
          </a:solidFill>
          <a:ln/>
        </p:spPr>
      </p:sp>
      <p:sp>
        <p:nvSpPr>
          <p:cNvPr id="5" name="Shape 3"/>
          <p:cNvSpPr/>
          <p:nvPr/>
        </p:nvSpPr>
        <p:spPr>
          <a:xfrm>
            <a:off x="10413740" y="1206470"/>
            <a:ext cx="76198" cy="76198"/>
          </a:xfrm>
          <a:prstGeom prst="ellipse">
            <a:avLst/>
          </a:prstGeom>
          <a:solidFill>
            <a:srgbClr val="FFFFFF">
              <a:alpha val="60000"/>
            </a:srgbClr>
          </a:solidFill>
          <a:ln/>
        </p:spPr>
      </p:sp>
      <p:pic>
        <p:nvPicPr>
          <p:cNvPr id="6" name="Image 0" descr="preencoded.png"/>
          <p:cNvPicPr>
            <a:picLocks noChangeAspect="1"/>
          </p:cNvPicPr>
          <p:nvPr/>
        </p:nvPicPr>
        <p:blipFill>
          <a:blip r:embed="rId3"/>
          <a:srcRect/>
          <a:stretch/>
        </p:blipFill>
        <p:spPr>
          <a:xfrm>
            <a:off x="2539937" y="1142971"/>
            <a:ext cx="7111822" cy="38099"/>
          </a:xfrm>
          <a:prstGeom prst="rect">
            <a:avLst/>
          </a:prstGeom>
        </p:spPr>
      </p:pic>
      <p:pic>
        <p:nvPicPr>
          <p:cNvPr id="7" name="Image 1" descr="preencoded.png"/>
          <p:cNvPicPr>
            <a:picLocks noChangeAspect="1"/>
          </p:cNvPicPr>
          <p:nvPr/>
        </p:nvPicPr>
        <p:blipFill>
          <a:blip r:embed="rId4"/>
          <a:srcRect/>
          <a:stretch/>
        </p:blipFill>
        <p:spPr>
          <a:xfrm>
            <a:off x="2539937" y="5333867"/>
            <a:ext cx="7111822" cy="38099"/>
          </a:xfrm>
          <a:prstGeom prst="rect">
            <a:avLst/>
          </a:prstGeom>
        </p:spPr>
      </p:pic>
      <p:sp>
        <p:nvSpPr>
          <p:cNvPr id="8" name="Text 4"/>
          <p:cNvSpPr/>
          <p:nvPr/>
        </p:nvSpPr>
        <p:spPr>
          <a:xfrm>
            <a:off x="1015975" y="1904952"/>
            <a:ext cx="9905752" cy="1523962"/>
          </a:xfrm>
          <a:prstGeom prst="rect">
            <a:avLst/>
          </a:prstGeom>
          <a:noFill/>
          <a:ln/>
        </p:spPr>
        <p:txBody>
          <a:bodyPr wrap="square" lIns="0" tIns="0" rIns="0" bIns="0" rtlCol="0" anchor="t"/>
          <a:lstStyle/>
          <a:p>
            <a:pPr marL="0" indent="0" algn="l">
              <a:lnSpc>
                <a:spcPct val="130000"/>
              </a:lnSpc>
              <a:buNone/>
            </a:pPr>
            <a:r>
              <a:rPr lang="en-US" sz="4100" b="1" dirty="0">
                <a:solidFill>
                  <a:srgbClr val="FFFFFF"/>
                </a:solidFill>
                <a:latin typeface="Segoe Print" pitchFamily="34" charset="0"/>
                <a:ea typeface="Segoe Print" pitchFamily="34" charset="-122"/>
                <a:cs typeface="Segoe Print" pitchFamily="34" charset="-120"/>
              </a:rPr>
              <a:t>Exploring Geographic Paradigms</a:t>
            </a:r>
          </a:p>
          <a:p>
            <a:pPr marL="0" indent="0" algn="l">
              <a:lnSpc>
                <a:spcPct val="130000"/>
              </a:lnSpc>
              <a:buNone/>
            </a:pPr>
            <a:r>
              <a:rPr lang="en-US" sz="1400" b="1" i="1" dirty="0">
                <a:solidFill>
                  <a:srgbClr val="FFFFFF"/>
                </a:solidFill>
                <a:latin typeface="Segoe Print" pitchFamily="34" charset="0"/>
                <a:ea typeface="Segoe Print" pitchFamily="34" charset="-122"/>
                <a:cs typeface="Segoe Print" pitchFamily="34" charset="-120"/>
              </a:rPr>
              <a:t>DR RANJITA ROY SARKAR , ASSISTANT PROFESSOR, DEPARTMENT OF GEOGRAPHY, KGTM</a:t>
            </a:r>
            <a:r>
              <a:rPr lang="en-US" sz="4100" dirty="0">
                <a:solidFill>
                  <a:srgbClr val="FFFFFF"/>
                </a:solidFill>
                <a:latin typeface="Segoe Print" pitchFamily="34" charset="0"/>
                <a:ea typeface="Segoe Print" pitchFamily="34" charset="-122"/>
                <a:cs typeface="Segoe Print" pitchFamily="34" charset="-120"/>
              </a:rPr>
              <a:t>
</a:t>
            </a:r>
            <a:endParaRPr lang="en-US" sz="4100" dirty="0"/>
          </a:p>
        </p:txBody>
      </p:sp>
      <p:sp>
        <p:nvSpPr>
          <p:cNvPr id="12" name="Shape 8"/>
          <p:cNvSpPr/>
          <p:nvPr/>
        </p:nvSpPr>
        <p:spPr>
          <a:xfrm>
            <a:off x="1015975" y="1600160"/>
            <a:ext cx="711182" cy="63498"/>
          </a:xfrm>
          <a:prstGeom prst="rect">
            <a:avLst/>
          </a:prstGeom>
          <a:solidFill>
            <a:srgbClr val="FFE066"/>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0" y="0"/>
            <a:ext cx="12145975" cy="6812280"/>
          </a:xfrm>
          <a:prstGeom prst="rect">
            <a:avLst/>
          </a:prstGeom>
        </p:spPr>
      </p:pic>
      <p:pic>
        <p:nvPicPr>
          <p:cNvPr id="4" name="Image 2" descr="preencoded.png"/>
          <p:cNvPicPr>
            <a:picLocks noChangeAspect="1"/>
          </p:cNvPicPr>
          <p:nvPr/>
        </p:nvPicPr>
        <p:blipFill>
          <a:blip r:embed="rId5"/>
          <a:stretch>
            <a:fillRect/>
          </a:stretch>
        </p:blipFill>
        <p:spPr>
          <a:xfrm>
            <a:off x="8889778" y="5714857"/>
            <a:ext cx="2285943" cy="761981"/>
          </a:xfrm>
          <a:prstGeom prst="rect">
            <a:avLst/>
          </a:prstGeom>
        </p:spPr>
      </p:pic>
      <p:pic>
        <p:nvPicPr>
          <p:cNvPr id="5" name="Image 3" descr="preencoded.png"/>
          <p:cNvPicPr>
            <a:picLocks noChangeAspect="1"/>
          </p:cNvPicPr>
          <p:nvPr/>
        </p:nvPicPr>
        <p:blipFill>
          <a:blip r:embed="rId6"/>
          <a:stretch>
            <a:fillRect/>
          </a:stretch>
        </p:blipFill>
        <p:spPr>
          <a:xfrm>
            <a:off x="9524762" y="380990"/>
            <a:ext cx="1904952" cy="634984"/>
          </a:xfrm>
          <a:prstGeom prst="rect">
            <a:avLst/>
          </a:prstGeom>
        </p:spPr>
      </p:pic>
      <p:pic>
        <p:nvPicPr>
          <p:cNvPr id="6" name="Image 4" descr="preencoded.png"/>
          <p:cNvPicPr>
            <a:picLocks noChangeAspect="1"/>
          </p:cNvPicPr>
          <p:nvPr/>
        </p:nvPicPr>
        <p:blipFill>
          <a:blip r:embed="rId7"/>
          <a:stretch>
            <a:fillRect/>
          </a:stretch>
        </p:blipFill>
        <p:spPr>
          <a:xfrm>
            <a:off x="1015975" y="3022524"/>
            <a:ext cx="6172046" cy="380990"/>
          </a:xfrm>
          <a:prstGeom prst="rect">
            <a:avLst/>
          </a:prstGeom>
        </p:spPr>
      </p:pic>
      <p:pic>
        <p:nvPicPr>
          <p:cNvPr id="7" name="Image 5" descr="preencoded.png"/>
          <p:cNvPicPr>
            <a:picLocks noChangeAspect="1"/>
          </p:cNvPicPr>
          <p:nvPr/>
        </p:nvPicPr>
        <p:blipFill>
          <a:blip r:embed="rId8"/>
          <a:stretch>
            <a:fillRect/>
          </a:stretch>
        </p:blipFill>
        <p:spPr>
          <a:xfrm>
            <a:off x="304792" y="419090"/>
            <a:ext cx="507987" cy="698483"/>
          </a:xfrm>
          <a:prstGeom prst="rect">
            <a:avLst/>
          </a:prstGeom>
        </p:spPr>
      </p:pic>
      <p:pic>
        <p:nvPicPr>
          <p:cNvPr id="8" name="Image 6" descr="preencoded.png"/>
          <p:cNvPicPr>
            <a:picLocks noChangeAspect="1"/>
          </p:cNvPicPr>
          <p:nvPr/>
        </p:nvPicPr>
        <p:blipFill>
          <a:blip r:embed="rId9"/>
          <a:stretch>
            <a:fillRect/>
          </a:stretch>
        </p:blipFill>
        <p:spPr>
          <a:xfrm>
            <a:off x="7111822" y="2285943"/>
            <a:ext cx="444489" cy="444489"/>
          </a:xfrm>
          <a:prstGeom prst="rect">
            <a:avLst/>
          </a:prstGeom>
        </p:spPr>
      </p:pic>
      <p:pic>
        <p:nvPicPr>
          <p:cNvPr id="9" name="Image 7" descr="preencoded.png"/>
          <p:cNvPicPr>
            <a:picLocks noChangeAspect="1"/>
          </p:cNvPicPr>
          <p:nvPr/>
        </p:nvPicPr>
        <p:blipFill>
          <a:blip r:embed="rId10"/>
          <a:stretch>
            <a:fillRect/>
          </a:stretch>
        </p:blipFill>
        <p:spPr>
          <a:xfrm>
            <a:off x="6730832" y="1650959"/>
            <a:ext cx="634984" cy="634984"/>
          </a:xfrm>
          <a:prstGeom prst="rect">
            <a:avLst/>
          </a:prstGeom>
        </p:spPr>
      </p:pic>
      <p:pic>
        <p:nvPicPr>
          <p:cNvPr id="10" name="Image 8" descr="preencoded.png"/>
          <p:cNvPicPr>
            <a:picLocks noChangeAspect="1"/>
          </p:cNvPicPr>
          <p:nvPr/>
        </p:nvPicPr>
        <p:blipFill>
          <a:blip r:embed="rId11"/>
          <a:srcRect/>
          <a:stretch/>
        </p:blipFill>
        <p:spPr>
          <a:xfrm>
            <a:off x="7873803" y="1269968"/>
            <a:ext cx="3555911" cy="4317892"/>
          </a:xfrm>
          <a:prstGeom prst="rect">
            <a:avLst/>
          </a:prstGeom>
        </p:spPr>
      </p:pic>
      <p:pic>
        <p:nvPicPr>
          <p:cNvPr id="11" name="Image 9" descr="preencoded.png"/>
          <p:cNvPicPr>
            <a:picLocks noChangeAspect="1"/>
          </p:cNvPicPr>
          <p:nvPr/>
        </p:nvPicPr>
        <p:blipFill>
          <a:blip r:embed="rId12"/>
          <a:stretch>
            <a:fillRect/>
          </a:stretch>
        </p:blipFill>
        <p:spPr>
          <a:xfrm>
            <a:off x="380990" y="6286343"/>
            <a:ext cx="2285943" cy="444489"/>
          </a:xfrm>
          <a:prstGeom prst="rect">
            <a:avLst/>
          </a:prstGeom>
        </p:spPr>
      </p:pic>
      <p:sp>
        <p:nvSpPr>
          <p:cNvPr id="12" name="Text 0"/>
          <p:cNvSpPr/>
          <p:nvPr/>
        </p:nvSpPr>
        <p:spPr>
          <a:xfrm>
            <a:off x="1015975" y="1803355"/>
            <a:ext cx="6248244" cy="1193770"/>
          </a:xfrm>
          <a:prstGeom prst="rect">
            <a:avLst/>
          </a:prstGeom>
          <a:noFill/>
          <a:ln/>
        </p:spPr>
        <p:txBody>
          <a:bodyPr wrap="square" lIns="0" tIns="0" rIns="0" bIns="0" rtlCol="0" anchor="t"/>
          <a:lstStyle/>
          <a:p>
            <a:pPr marL="0" indent="0" algn="l">
              <a:lnSpc>
                <a:spcPct val="120000"/>
              </a:lnSpc>
              <a:buNone/>
            </a:pPr>
            <a:r>
              <a:rPr lang="en-US" sz="3200" b="1" dirty="0">
                <a:solidFill>
                  <a:srgbClr val="FFFFFF"/>
                </a:solidFill>
                <a:latin typeface="Segoe Print" pitchFamily="34" charset="0"/>
                <a:ea typeface="Segoe Print" pitchFamily="34" charset="-122"/>
                <a:cs typeface="Segoe Print" pitchFamily="34" charset="-120"/>
              </a:rPr>
              <a:t>Exploring Geographic Paradigms
</a:t>
            </a:r>
            <a:endParaRPr lang="en-US" sz="3200" dirty="0"/>
          </a:p>
        </p:txBody>
      </p:sp>
      <p:sp>
        <p:nvSpPr>
          <p:cNvPr id="13" name="Text 1"/>
          <p:cNvSpPr/>
          <p:nvPr/>
        </p:nvSpPr>
        <p:spPr>
          <a:xfrm>
            <a:off x="1015975" y="3276518"/>
            <a:ext cx="6248244" cy="2692333"/>
          </a:xfrm>
          <a:prstGeom prst="rect">
            <a:avLst/>
          </a:prstGeom>
          <a:noFill/>
          <a:ln/>
        </p:spPr>
        <p:txBody>
          <a:bodyPr wrap="square" lIns="0" tIns="0" rIns="0" bIns="0" rtlCol="0" anchor="t"/>
          <a:lstStyle/>
          <a:p>
            <a:pPr marL="0" indent="0" algn="l">
              <a:lnSpc>
                <a:spcPct val="150000"/>
              </a:lnSpc>
              <a:buNone/>
            </a:pPr>
            <a:r>
              <a:rPr lang="en-US" sz="1300" dirty="0">
                <a:solidFill>
                  <a:srgbClr val="D4D4D4"/>
                </a:solidFill>
                <a:latin typeface="Comic Sans MS" pitchFamily="34" charset="0"/>
                <a:ea typeface="Comic Sans MS" pitchFamily="34" charset="-122"/>
                <a:cs typeface="Comic Sans MS" pitchFamily="34" charset="-120"/>
              </a:rPr>
              <a:t>This presentation delves into key geographic theories, including Environmental Determinism and Possibilism, as well as the evolution of thought through Systematic and Regional approaches. We will also examine the impact of the Quantitative Revolution, alongside contemporary perspectives such as Feminism and Post Modernism. Each paradigm offers unique insights into human-environment interactions and spatial analysis, shaping our understanding of geography today. Join me, Dr. Ranjita Roy Sarkar, as we navigate these critical concepts.
</a:t>
            </a:r>
            <a:endParaRPr lang="en-US" sz="1300" dirty="0"/>
          </a:p>
        </p:txBody>
      </p:sp>
      <p:sp>
        <p:nvSpPr>
          <p:cNvPr id="14" name="Shape 2"/>
          <p:cNvSpPr/>
          <p:nvPr/>
        </p:nvSpPr>
        <p:spPr>
          <a:xfrm>
            <a:off x="1015975" y="1498563"/>
            <a:ext cx="711182" cy="63498"/>
          </a:xfrm>
          <a:prstGeom prst="rect">
            <a:avLst/>
          </a:prstGeom>
          <a:solidFill>
            <a:srgbClr val="FFE066"/>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10670115" y="6553036"/>
            <a:ext cx="1445383"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406390" y="990575"/>
            <a:ext cx="3809905" cy="190495"/>
          </a:xfrm>
          <a:prstGeom prst="rect">
            <a:avLst/>
          </a:prstGeom>
        </p:spPr>
      </p:pic>
      <p:sp>
        <p:nvSpPr>
          <p:cNvPr id="5" name="Text 1"/>
          <p:cNvSpPr/>
          <p:nvPr/>
        </p:nvSpPr>
        <p:spPr>
          <a:xfrm>
            <a:off x="599425" y="1860502"/>
            <a:ext cx="3552101" cy="253994"/>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Shaping Human Behavior
</a:t>
            </a:r>
            <a:endParaRPr lang="en-US" sz="1400" dirty="0"/>
          </a:p>
        </p:txBody>
      </p:sp>
      <p:sp>
        <p:nvSpPr>
          <p:cNvPr id="6" name="Text 2"/>
          <p:cNvSpPr/>
          <p:nvPr/>
        </p:nvSpPr>
        <p:spPr>
          <a:xfrm>
            <a:off x="599425" y="216529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Environmental determinism posits that the physical environment significantly influences human behavior and societal development, shaping cultural practices and social structures.
</a:t>
            </a:r>
            <a:endParaRPr lang="en-US" sz="1300" dirty="0"/>
          </a:p>
        </p:txBody>
      </p:sp>
      <p:sp>
        <p:nvSpPr>
          <p:cNvPr id="7" name="Text 3"/>
          <p:cNvSpPr/>
          <p:nvPr/>
        </p:nvSpPr>
        <p:spPr>
          <a:xfrm>
            <a:off x="4771270" y="1860502"/>
            <a:ext cx="3552101" cy="253994"/>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Cultural Distribution
</a:t>
            </a:r>
            <a:endParaRPr lang="en-US" sz="1400" dirty="0"/>
          </a:p>
        </p:txBody>
      </p:sp>
      <p:sp>
        <p:nvSpPr>
          <p:cNvPr id="8" name="Text 4"/>
          <p:cNvSpPr/>
          <p:nvPr/>
        </p:nvSpPr>
        <p:spPr>
          <a:xfrm>
            <a:off x="4771270" y="216529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This theory explains how geographical factors, such as climate and terrain, affect the distribution of cultures and societies across different regions of the world.
</a:t>
            </a:r>
            <a:endParaRPr lang="en-US" sz="1300" dirty="0"/>
          </a:p>
        </p:txBody>
      </p:sp>
      <p:sp>
        <p:nvSpPr>
          <p:cNvPr id="9" name="Text 5"/>
          <p:cNvSpPr/>
          <p:nvPr/>
        </p:nvSpPr>
        <p:spPr>
          <a:xfrm>
            <a:off x="599425" y="4282332"/>
            <a:ext cx="3552101"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Agricultural Practices
</a:t>
            </a:r>
            <a:endParaRPr lang="en-US" sz="1400" dirty="0"/>
          </a:p>
        </p:txBody>
      </p:sp>
      <p:sp>
        <p:nvSpPr>
          <p:cNvPr id="10" name="Text 6"/>
          <p:cNvSpPr/>
          <p:nvPr/>
        </p:nvSpPr>
        <p:spPr>
          <a:xfrm>
            <a:off x="599425" y="458712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For instance, regions with fertile soil and favorable climates tend to have more intensive agricultural practices, demonstrating the environment's role in shaping economic activities.
</a:t>
            </a:r>
            <a:endParaRPr lang="en-US" sz="1300" dirty="0"/>
          </a:p>
        </p:txBody>
      </p:sp>
      <p:sp>
        <p:nvSpPr>
          <p:cNvPr id="11" name="Text 7"/>
          <p:cNvSpPr/>
          <p:nvPr/>
        </p:nvSpPr>
        <p:spPr>
          <a:xfrm>
            <a:off x="4771270" y="4282332"/>
            <a:ext cx="3552101"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Criticism of Oversimplification
</a:t>
            </a:r>
            <a:endParaRPr lang="en-US" sz="1400" dirty="0"/>
          </a:p>
        </p:txBody>
      </p:sp>
      <p:sp>
        <p:nvSpPr>
          <p:cNvPr id="12" name="Text 8"/>
          <p:cNvSpPr/>
          <p:nvPr/>
        </p:nvSpPr>
        <p:spPr>
          <a:xfrm>
            <a:off x="4771270" y="4587124"/>
            <a:ext cx="3552101" cy="128901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Critics argue that environmental determinism oversimplifies the complex interactions between humans and their environments, neglecting cultural, social, and technological factors.
</a:t>
            </a:r>
            <a:endParaRPr lang="en-US" sz="1300" dirty="0"/>
          </a:p>
        </p:txBody>
      </p:sp>
      <p:sp>
        <p:nvSpPr>
          <p:cNvPr id="13" name="Text 9"/>
          <p:cNvSpPr/>
          <p:nvPr/>
        </p:nvSpPr>
        <p:spPr>
          <a:xfrm>
            <a:off x="10746313" y="6578435"/>
            <a:ext cx="1292986" cy="177798"/>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Segoe Print" pitchFamily="34" charset="0"/>
                <a:ea typeface="Segoe Print" pitchFamily="34" charset="-122"/>
                <a:cs typeface="Segoe Print" pitchFamily="34" charset="-120"/>
              </a:rPr>
              <a:t>Photo by Marija Zaric
</a:t>
            </a:r>
            <a:endParaRPr lang="en-US" sz="900" dirty="0"/>
          </a:p>
        </p:txBody>
      </p:sp>
      <p:sp>
        <p:nvSpPr>
          <p:cNvPr id="14" name="Text 10"/>
          <p:cNvSpPr/>
          <p:nvPr/>
        </p:nvSpPr>
        <p:spPr>
          <a:xfrm>
            <a:off x="380990" y="808970"/>
            <a:ext cx="8140496" cy="396230"/>
          </a:xfrm>
          <a:prstGeom prst="rect">
            <a:avLst/>
          </a:prstGeom>
          <a:noFill/>
          <a:ln/>
        </p:spPr>
        <p:txBody>
          <a:bodyPr wrap="square" lIns="0" tIns="0" rIns="0" bIns="0" rtlCol="0" anchor="t"/>
          <a:lstStyle/>
          <a:p>
            <a:pPr marL="0" indent="0">
              <a:lnSpc>
                <a:spcPct val="120000"/>
              </a:lnSpc>
              <a:buNone/>
            </a:pPr>
            <a:r>
              <a:rPr lang="en-US" sz="2300" b="1" dirty="0">
                <a:solidFill>
                  <a:srgbClr val="FFFFFF"/>
                </a:solidFill>
                <a:latin typeface="Segoe Print" pitchFamily="34" charset="0"/>
                <a:ea typeface="Segoe Print" pitchFamily="34" charset="-122"/>
                <a:cs typeface="Segoe Print" pitchFamily="34" charset="-120"/>
              </a:rPr>
              <a:t>Environmental Determinism
</a:t>
            </a:r>
            <a:endParaRPr lang="en-US" sz="2300" dirty="0"/>
          </a:p>
        </p:txBody>
      </p:sp>
      <p:pic>
        <p:nvPicPr>
          <p:cNvPr id="15"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9265" y="1545552"/>
            <a:ext cx="228594" cy="228594"/>
          </a:xfrm>
          <a:prstGeom prst="rect">
            <a:avLst/>
          </a:prstGeom>
        </p:spPr>
      </p:pic>
      <p:pic>
        <p:nvPicPr>
          <p:cNvPr id="16"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61110" y="1545552"/>
            <a:ext cx="228594" cy="228594"/>
          </a:xfrm>
          <a:prstGeom prst="rect">
            <a:avLst/>
          </a:prstGeom>
        </p:spPr>
      </p:pic>
      <p:pic>
        <p:nvPicPr>
          <p:cNvPr id="17"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89265" y="3967380"/>
            <a:ext cx="228594" cy="228594"/>
          </a:xfrm>
          <a:prstGeom prst="rect">
            <a:avLst/>
          </a:prstGeom>
        </p:spPr>
      </p:pic>
      <p:pic>
        <p:nvPicPr>
          <p:cNvPr id="18"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761110" y="3967380"/>
            <a:ext cx="228594" cy="228594"/>
          </a:xfrm>
          <a:prstGeom prst="rect">
            <a:avLst/>
          </a:prstGeom>
        </p:spPr>
      </p:pic>
      <p:pic>
        <p:nvPicPr>
          <p:cNvPr id="19" name="Image 6" descr="preencoded.png"/>
          <p:cNvPicPr>
            <a:picLocks noChangeAspect="1"/>
          </p:cNvPicPr>
          <p:nvPr/>
        </p:nvPicPr>
        <p:blipFill>
          <a:blip r:embed="rId13"/>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558786" y="1142971"/>
            <a:ext cx="3809905" cy="190495"/>
          </a:xfrm>
          <a:prstGeom prst="rect">
            <a:avLst/>
          </a:prstGeom>
        </p:spPr>
      </p:pic>
      <p:sp>
        <p:nvSpPr>
          <p:cNvPr id="4" name="Text 0"/>
          <p:cNvSpPr/>
          <p:nvPr/>
        </p:nvSpPr>
        <p:spPr>
          <a:xfrm>
            <a:off x="558786" y="355591"/>
            <a:ext cx="10159746" cy="761981"/>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Segoe Print" pitchFamily="34" charset="0"/>
                <a:ea typeface="Segoe Print" pitchFamily="34" charset="-122"/>
                <a:cs typeface="Segoe Print" pitchFamily="34" charset="-120"/>
              </a:rPr>
              <a:t>Possibilism: A Contrasting Perspective
</a:t>
            </a:r>
            <a:endParaRPr lang="en-US" sz="2900" dirty="0"/>
          </a:p>
        </p:txBody>
      </p:sp>
      <p:sp>
        <p:nvSpPr>
          <p:cNvPr id="5" name="Text 1"/>
          <p:cNvSpPr/>
          <p:nvPr/>
        </p:nvSpPr>
        <p:spPr>
          <a:xfrm>
            <a:off x="1229329" y="1732234"/>
            <a:ext cx="10190225" cy="253996"/>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Human Adaptation
</a:t>
            </a:r>
            <a:endParaRPr lang="en-US" sz="1400" dirty="0"/>
          </a:p>
        </p:txBody>
      </p:sp>
      <p:sp>
        <p:nvSpPr>
          <p:cNvPr id="6" name="Text 2"/>
          <p:cNvSpPr/>
          <p:nvPr/>
        </p:nvSpPr>
        <p:spPr>
          <a:xfrm>
            <a:off x="1229329" y="2037026"/>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Possibilism asserts that humans can adapt to their environment, utilizing available resources creatively to overcome geographical limitations and thrive in diverse settings.
</a:t>
            </a:r>
            <a:endParaRPr lang="en-US" sz="1300" dirty="0"/>
          </a:p>
        </p:txBody>
      </p:sp>
      <p:sp>
        <p:nvSpPr>
          <p:cNvPr id="7" name="Text 3"/>
          <p:cNvSpPr/>
          <p:nvPr/>
        </p:nvSpPr>
        <p:spPr>
          <a:xfrm>
            <a:off x="1229329" y="2801550"/>
            <a:ext cx="10190225"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Cultural Influence
</a:t>
            </a:r>
            <a:endParaRPr lang="en-US" sz="1400" dirty="0"/>
          </a:p>
        </p:txBody>
      </p:sp>
      <p:sp>
        <p:nvSpPr>
          <p:cNvPr id="8" name="Text 4"/>
          <p:cNvSpPr/>
          <p:nvPr/>
        </p:nvSpPr>
        <p:spPr>
          <a:xfrm>
            <a:off x="1229329" y="3106343"/>
            <a:ext cx="10190225" cy="515604"/>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This perspective emphasizes the role of cultural and technological factors in shaping societies, highlighting how innovation can transform environmental challenges into opportunities.
</a:t>
            </a:r>
            <a:endParaRPr lang="en-US" sz="1300" dirty="0"/>
          </a:p>
        </p:txBody>
      </p:sp>
      <p:sp>
        <p:nvSpPr>
          <p:cNvPr id="9" name="Text 5"/>
          <p:cNvSpPr/>
          <p:nvPr/>
        </p:nvSpPr>
        <p:spPr>
          <a:xfrm>
            <a:off x="1229329" y="3870862"/>
            <a:ext cx="10190225"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Urban Development Examples
</a:t>
            </a:r>
            <a:endParaRPr lang="en-US" sz="1400" dirty="0"/>
          </a:p>
        </p:txBody>
      </p:sp>
      <p:sp>
        <p:nvSpPr>
          <p:cNvPr id="10" name="Text 6"/>
          <p:cNvSpPr/>
          <p:nvPr/>
        </p:nvSpPr>
        <p:spPr>
          <a:xfrm>
            <a:off x="1229329" y="4175654"/>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Examples include urban development in arid regions, such as Dubai, where advanced technology and planning have enabled thriving cities in challenging environments.
</a:t>
            </a:r>
            <a:endParaRPr lang="en-US" sz="1300" dirty="0"/>
          </a:p>
        </p:txBody>
      </p:sp>
      <p:sp>
        <p:nvSpPr>
          <p:cNvPr id="11" name="Text 7"/>
          <p:cNvSpPr/>
          <p:nvPr/>
        </p:nvSpPr>
        <p:spPr>
          <a:xfrm>
            <a:off x="1229329" y="4940173"/>
            <a:ext cx="10190225" cy="253996"/>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Human Agency
</a:t>
            </a:r>
            <a:endParaRPr lang="en-US" sz="1400" dirty="0"/>
          </a:p>
        </p:txBody>
      </p:sp>
      <p:sp>
        <p:nvSpPr>
          <p:cNvPr id="12" name="Text 8"/>
          <p:cNvSpPr/>
          <p:nvPr/>
        </p:nvSpPr>
        <p:spPr>
          <a:xfrm>
            <a:off x="1229329" y="5244968"/>
            <a:ext cx="10190225" cy="515609"/>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Possibilism recognizes human agency in modifying environmental conditions, showcasing how societies can alter landscapes through infrastructure and sustainable practices.
</a:t>
            </a:r>
            <a:endParaRPr lang="en-US" sz="1300" dirty="0"/>
          </a:p>
        </p:txBody>
      </p:sp>
      <p:pic>
        <p:nvPicPr>
          <p:cNvPr id="13"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1" y="1747476"/>
            <a:ext cx="279393" cy="279393"/>
          </a:xfrm>
          <a:prstGeom prst="rect">
            <a:avLst/>
          </a:prstGeom>
        </p:spPr>
      </p:pic>
      <p:pic>
        <p:nvPicPr>
          <p:cNvPr id="14" name="Image 3"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2" y="2816789"/>
            <a:ext cx="279390" cy="279390"/>
          </a:xfrm>
          <a:prstGeom prst="rect">
            <a:avLst/>
          </a:prstGeom>
        </p:spPr>
      </p:pic>
      <p:pic>
        <p:nvPicPr>
          <p:cNvPr id="15" name="Image 4"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1" y="3886104"/>
            <a:ext cx="279393" cy="279393"/>
          </a:xfrm>
          <a:prstGeom prst="rect">
            <a:avLst/>
          </a:prstGeom>
        </p:spPr>
      </p:pic>
      <p:pic>
        <p:nvPicPr>
          <p:cNvPr id="16" name="Image 5"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981" y="4955415"/>
            <a:ext cx="279393" cy="2793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1015975" y="1295368"/>
            <a:ext cx="3809905" cy="190495"/>
          </a:xfrm>
          <a:prstGeom prst="rect">
            <a:avLst/>
          </a:prstGeom>
        </p:spPr>
      </p:pic>
      <p:pic>
        <p:nvPicPr>
          <p:cNvPr id="4" name="Image 2" descr="preencoded.png"/>
          <p:cNvPicPr>
            <a:picLocks noChangeAspect="1"/>
          </p:cNvPicPr>
          <p:nvPr/>
        </p:nvPicPr>
        <p:blipFill>
          <a:blip r:embed="rId5"/>
          <a:srcRect/>
          <a:stretch/>
        </p:blipFill>
        <p:spPr>
          <a:xfrm>
            <a:off x="6070448" y="1650959"/>
            <a:ext cx="50799" cy="4571886"/>
          </a:xfrm>
          <a:prstGeom prst="rect">
            <a:avLst/>
          </a:prstGeom>
        </p:spPr>
      </p:pic>
      <p:sp>
        <p:nvSpPr>
          <p:cNvPr id="5" name="Text 0"/>
          <p:cNvSpPr/>
          <p:nvPr/>
        </p:nvSpPr>
        <p:spPr>
          <a:xfrm>
            <a:off x="1015975" y="634984"/>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Comparative Analysis of Systematic and Regional Geography
</a:t>
            </a:r>
            <a:endParaRPr lang="en-US" sz="2900" dirty="0"/>
          </a:p>
        </p:txBody>
      </p:sp>
      <p:sp>
        <p:nvSpPr>
          <p:cNvPr id="6" name="Text 1"/>
          <p:cNvSpPr/>
          <p:nvPr/>
        </p:nvSpPr>
        <p:spPr>
          <a:xfrm>
            <a:off x="761981" y="1777952"/>
            <a:ext cx="5079873" cy="317493"/>
          </a:xfrm>
          <a:prstGeom prst="rect">
            <a:avLst/>
          </a:prstGeom>
          <a:noFill/>
          <a:ln/>
        </p:spPr>
        <p:txBody>
          <a:bodyPr wrap="square" lIns="0" tIns="0" rIns="0" bIns="0" rtlCol="0" anchor="t"/>
          <a:lstStyle/>
          <a:p>
            <a:pPr marL="0" indent="0" algn="l">
              <a:lnSpc>
                <a:spcPct val="125000"/>
              </a:lnSpc>
              <a:buNone/>
            </a:pPr>
            <a:r>
              <a:rPr lang="en-US" sz="1800" b="1" dirty="0">
                <a:solidFill>
                  <a:srgbClr val="FFE066"/>
                </a:solidFill>
                <a:latin typeface="Segoe Print" pitchFamily="34" charset="0"/>
                <a:ea typeface="Segoe Print" pitchFamily="34" charset="-122"/>
                <a:cs typeface="Segoe Print" pitchFamily="34" charset="-120"/>
              </a:rPr>
              <a:t>Systematic Geography
</a:t>
            </a:r>
            <a:endParaRPr lang="en-US" sz="1800" dirty="0"/>
          </a:p>
        </p:txBody>
      </p:sp>
      <p:sp>
        <p:nvSpPr>
          <p:cNvPr id="7" name="Text 2"/>
          <p:cNvSpPr/>
          <p:nvPr/>
        </p:nvSpPr>
        <p:spPr>
          <a:xfrm>
            <a:off x="1003275" y="2247844"/>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Focuses on specific themes such as climate, landforms, or human activities.
</a:t>
            </a:r>
            <a:endParaRPr lang="en-US" sz="1400" dirty="0"/>
          </a:p>
        </p:txBody>
      </p:sp>
      <p:sp>
        <p:nvSpPr>
          <p:cNvPr id="8" name="Text 3"/>
          <p:cNvSpPr/>
          <p:nvPr/>
        </p:nvSpPr>
        <p:spPr>
          <a:xfrm>
            <a:off x="1003275" y="2971726"/>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Utilizes a thematic approach to analyze geographical phenomena.
</a:t>
            </a:r>
            <a:endParaRPr lang="en-US" sz="1400" dirty="0"/>
          </a:p>
        </p:txBody>
      </p:sp>
      <p:sp>
        <p:nvSpPr>
          <p:cNvPr id="9" name="Text 4"/>
          <p:cNvSpPr/>
          <p:nvPr/>
        </p:nvSpPr>
        <p:spPr>
          <a:xfrm>
            <a:off x="1003275" y="3695608"/>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Emphasizes the interrelationships between different geographical elements.
</a:t>
            </a:r>
            <a:endParaRPr lang="en-US" sz="1400" dirty="0"/>
          </a:p>
        </p:txBody>
      </p:sp>
      <p:sp>
        <p:nvSpPr>
          <p:cNvPr id="10" name="Text 5"/>
          <p:cNvSpPr/>
          <p:nvPr/>
        </p:nvSpPr>
        <p:spPr>
          <a:xfrm>
            <a:off x="1003275" y="4419490"/>
            <a:ext cx="4823181" cy="285743"/>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Often employs quantitative methods for data analysis.
</a:t>
            </a:r>
            <a:endParaRPr lang="en-US" sz="1400" dirty="0"/>
          </a:p>
        </p:txBody>
      </p:sp>
      <p:sp>
        <p:nvSpPr>
          <p:cNvPr id="11" name="Text 6"/>
          <p:cNvSpPr/>
          <p:nvPr/>
        </p:nvSpPr>
        <p:spPr>
          <a:xfrm>
            <a:off x="1003275" y="4857629"/>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Case studies highlight systematic themes across various regions.
</a:t>
            </a:r>
            <a:endParaRPr lang="en-US" sz="1400" dirty="0"/>
          </a:p>
        </p:txBody>
      </p:sp>
      <p:sp>
        <p:nvSpPr>
          <p:cNvPr id="12" name="Text 7"/>
          <p:cNvSpPr/>
          <p:nvPr/>
        </p:nvSpPr>
        <p:spPr>
          <a:xfrm>
            <a:off x="6349841" y="1777952"/>
            <a:ext cx="5079874" cy="317493"/>
          </a:xfrm>
          <a:prstGeom prst="rect">
            <a:avLst/>
          </a:prstGeom>
          <a:noFill/>
          <a:ln/>
        </p:spPr>
        <p:txBody>
          <a:bodyPr wrap="square" lIns="0" tIns="0" rIns="0" bIns="0" rtlCol="0" anchor="t"/>
          <a:lstStyle/>
          <a:p>
            <a:pPr marL="0" indent="0" algn="l">
              <a:lnSpc>
                <a:spcPct val="125000"/>
              </a:lnSpc>
              <a:buNone/>
            </a:pPr>
            <a:r>
              <a:rPr lang="en-US" sz="1800" b="1" dirty="0">
                <a:solidFill>
                  <a:srgbClr val="8B5CF6"/>
                </a:solidFill>
                <a:latin typeface="Segoe Print" pitchFamily="34" charset="0"/>
                <a:ea typeface="Segoe Print" pitchFamily="34" charset="-122"/>
                <a:cs typeface="Segoe Print" pitchFamily="34" charset="-120"/>
              </a:rPr>
              <a:t>Regional Geography
</a:t>
            </a:r>
            <a:endParaRPr lang="en-US" sz="1800" dirty="0"/>
          </a:p>
        </p:txBody>
      </p:sp>
      <p:sp>
        <p:nvSpPr>
          <p:cNvPr id="13" name="Text 8"/>
          <p:cNvSpPr/>
          <p:nvPr/>
        </p:nvSpPr>
        <p:spPr>
          <a:xfrm>
            <a:off x="6591135" y="2247844"/>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Studies specific locations and their unique characteristics.
</a:t>
            </a:r>
            <a:endParaRPr lang="en-US" sz="1400" dirty="0"/>
          </a:p>
        </p:txBody>
      </p:sp>
      <p:sp>
        <p:nvSpPr>
          <p:cNvPr id="14" name="Text 9"/>
          <p:cNvSpPr/>
          <p:nvPr/>
        </p:nvSpPr>
        <p:spPr>
          <a:xfrm>
            <a:off x="6591135" y="2971726"/>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Emphasizes the spatial distribution of phenomena within a region.
</a:t>
            </a:r>
            <a:endParaRPr lang="en-US" sz="1400" dirty="0"/>
          </a:p>
        </p:txBody>
      </p:sp>
      <p:sp>
        <p:nvSpPr>
          <p:cNvPr id="15" name="Text 10"/>
          <p:cNvSpPr/>
          <p:nvPr/>
        </p:nvSpPr>
        <p:spPr>
          <a:xfrm>
            <a:off x="6591135" y="3695608"/>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Incorporates qualitative methods to understand local contexts.
</a:t>
            </a:r>
            <a:endParaRPr lang="en-US" sz="1400" dirty="0"/>
          </a:p>
        </p:txBody>
      </p:sp>
      <p:sp>
        <p:nvSpPr>
          <p:cNvPr id="16" name="Text 11"/>
          <p:cNvSpPr/>
          <p:nvPr/>
        </p:nvSpPr>
        <p:spPr>
          <a:xfrm>
            <a:off x="6591135" y="4419490"/>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Focuses on the cultural, economic, and physical aspects of regions.
</a:t>
            </a:r>
            <a:endParaRPr lang="en-US" sz="1400" dirty="0"/>
          </a:p>
        </p:txBody>
      </p:sp>
      <p:sp>
        <p:nvSpPr>
          <p:cNvPr id="17" name="Text 12"/>
          <p:cNvSpPr/>
          <p:nvPr/>
        </p:nvSpPr>
        <p:spPr>
          <a:xfrm>
            <a:off x="6591135" y="5143371"/>
            <a:ext cx="4838579" cy="571486"/>
          </a:xfrm>
          <a:prstGeom prst="rect">
            <a:avLst/>
          </a:prstGeom>
          <a:noFill/>
          <a:ln/>
        </p:spPr>
        <p:txBody>
          <a:bodyPr wrap="square" lIns="0" tIns="0" rIns="0" bIns="0" rtlCol="0" anchor="t"/>
          <a:lstStyle/>
          <a:p>
            <a:pPr marL="0" indent="0" algn="l">
              <a:lnSpc>
                <a:spcPct val="150000"/>
              </a:lnSpc>
              <a:buNone/>
            </a:pPr>
            <a:r>
              <a:rPr lang="en-US" sz="1400" dirty="0">
                <a:solidFill>
                  <a:srgbClr val="FFFFFF"/>
                </a:solidFill>
                <a:latin typeface="Segoe Print" pitchFamily="34" charset="0"/>
                <a:ea typeface="Segoe Print" pitchFamily="34" charset="-122"/>
                <a:cs typeface="Segoe Print" pitchFamily="34" charset="-120"/>
              </a:rPr>
              <a:t>Case studies illustrate how systematic themes manifest in different regions.
</a:t>
            </a:r>
            <a:endParaRPr lang="en-US" sz="1400" dirty="0"/>
          </a:p>
        </p:txBody>
      </p:sp>
      <p:sp>
        <p:nvSpPr>
          <p:cNvPr id="18" name="Shape 13"/>
          <p:cNvSpPr/>
          <p:nvPr/>
        </p:nvSpPr>
        <p:spPr>
          <a:xfrm>
            <a:off x="761981" y="2349438"/>
            <a:ext cx="88898" cy="88899"/>
          </a:xfrm>
          <a:prstGeom prst="ellipse">
            <a:avLst/>
          </a:prstGeom>
          <a:solidFill>
            <a:srgbClr val="FFE066"/>
          </a:solidFill>
          <a:ln/>
        </p:spPr>
      </p:sp>
      <p:sp>
        <p:nvSpPr>
          <p:cNvPr id="19" name="Shape 14"/>
          <p:cNvSpPr/>
          <p:nvPr/>
        </p:nvSpPr>
        <p:spPr>
          <a:xfrm>
            <a:off x="761981" y="3073320"/>
            <a:ext cx="88898" cy="88899"/>
          </a:xfrm>
          <a:prstGeom prst="ellipse">
            <a:avLst/>
          </a:prstGeom>
          <a:solidFill>
            <a:srgbClr val="FFE066"/>
          </a:solidFill>
          <a:ln/>
        </p:spPr>
      </p:sp>
      <p:sp>
        <p:nvSpPr>
          <p:cNvPr id="20" name="Shape 15"/>
          <p:cNvSpPr/>
          <p:nvPr/>
        </p:nvSpPr>
        <p:spPr>
          <a:xfrm>
            <a:off x="761981" y="3797202"/>
            <a:ext cx="88898" cy="88899"/>
          </a:xfrm>
          <a:prstGeom prst="ellipse">
            <a:avLst/>
          </a:prstGeom>
          <a:solidFill>
            <a:srgbClr val="FFE066"/>
          </a:solidFill>
          <a:ln/>
        </p:spPr>
      </p:sp>
      <p:sp>
        <p:nvSpPr>
          <p:cNvPr id="21" name="Shape 16"/>
          <p:cNvSpPr/>
          <p:nvPr/>
        </p:nvSpPr>
        <p:spPr>
          <a:xfrm>
            <a:off x="761981" y="4521083"/>
            <a:ext cx="88898" cy="88899"/>
          </a:xfrm>
          <a:prstGeom prst="ellipse">
            <a:avLst/>
          </a:prstGeom>
          <a:solidFill>
            <a:srgbClr val="FFE066"/>
          </a:solidFill>
          <a:ln/>
        </p:spPr>
      </p:sp>
      <p:sp>
        <p:nvSpPr>
          <p:cNvPr id="22" name="Shape 17"/>
          <p:cNvSpPr/>
          <p:nvPr/>
        </p:nvSpPr>
        <p:spPr>
          <a:xfrm>
            <a:off x="761981" y="4959222"/>
            <a:ext cx="88898" cy="88899"/>
          </a:xfrm>
          <a:prstGeom prst="ellipse">
            <a:avLst/>
          </a:prstGeom>
          <a:solidFill>
            <a:srgbClr val="FFE066"/>
          </a:solidFill>
          <a:ln/>
        </p:spPr>
      </p:sp>
      <p:sp>
        <p:nvSpPr>
          <p:cNvPr id="23" name="Shape 18"/>
          <p:cNvSpPr/>
          <p:nvPr/>
        </p:nvSpPr>
        <p:spPr>
          <a:xfrm>
            <a:off x="6349841" y="2349438"/>
            <a:ext cx="88898" cy="88899"/>
          </a:xfrm>
          <a:prstGeom prst="ellipse">
            <a:avLst/>
          </a:prstGeom>
          <a:solidFill>
            <a:srgbClr val="8B5CF6"/>
          </a:solidFill>
          <a:ln/>
        </p:spPr>
      </p:sp>
      <p:sp>
        <p:nvSpPr>
          <p:cNvPr id="24" name="Shape 19"/>
          <p:cNvSpPr/>
          <p:nvPr/>
        </p:nvSpPr>
        <p:spPr>
          <a:xfrm>
            <a:off x="6349841" y="3073320"/>
            <a:ext cx="88898" cy="88899"/>
          </a:xfrm>
          <a:prstGeom prst="ellipse">
            <a:avLst/>
          </a:prstGeom>
          <a:solidFill>
            <a:srgbClr val="8B5CF6"/>
          </a:solidFill>
          <a:ln/>
        </p:spPr>
      </p:sp>
      <p:sp>
        <p:nvSpPr>
          <p:cNvPr id="25" name="Shape 20"/>
          <p:cNvSpPr/>
          <p:nvPr/>
        </p:nvSpPr>
        <p:spPr>
          <a:xfrm>
            <a:off x="6349841" y="3797202"/>
            <a:ext cx="88898" cy="88899"/>
          </a:xfrm>
          <a:prstGeom prst="ellipse">
            <a:avLst/>
          </a:prstGeom>
          <a:solidFill>
            <a:srgbClr val="8B5CF6"/>
          </a:solidFill>
          <a:ln/>
        </p:spPr>
      </p:sp>
      <p:sp>
        <p:nvSpPr>
          <p:cNvPr id="26" name="Shape 21"/>
          <p:cNvSpPr/>
          <p:nvPr/>
        </p:nvSpPr>
        <p:spPr>
          <a:xfrm>
            <a:off x="6349841" y="4521083"/>
            <a:ext cx="88898" cy="88899"/>
          </a:xfrm>
          <a:prstGeom prst="ellipse">
            <a:avLst/>
          </a:prstGeom>
          <a:solidFill>
            <a:srgbClr val="8B5CF6"/>
          </a:solidFill>
          <a:ln/>
        </p:spPr>
      </p:sp>
      <p:sp>
        <p:nvSpPr>
          <p:cNvPr id="27" name="Shape 22"/>
          <p:cNvSpPr/>
          <p:nvPr/>
        </p:nvSpPr>
        <p:spPr>
          <a:xfrm>
            <a:off x="6349841" y="5244965"/>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61981" y="2303090"/>
            <a:ext cx="5181470" cy="2886636"/>
          </a:xfrm>
          <a:prstGeom prst="roundRect">
            <a:avLst>
              <a:gd name="adj" fmla="val 6159"/>
            </a:avLst>
          </a:prstGeom>
          <a:solidFill>
            <a:srgbClr val="FFE066">
              <a:alpha val="8000"/>
            </a:srgbClr>
          </a:solidFill>
          <a:ln w="10160">
            <a:solidFill>
              <a:srgbClr val="FFE066">
                <a:alpha val="20000"/>
              </a:srgbClr>
            </a:solidFill>
            <a:prstDash val="solid"/>
          </a:ln>
        </p:spPr>
      </p:sp>
      <p:sp>
        <p:nvSpPr>
          <p:cNvPr id="4" name="Shape 1"/>
          <p:cNvSpPr/>
          <p:nvPr/>
        </p:nvSpPr>
        <p:spPr>
          <a:xfrm>
            <a:off x="6248244" y="2303090"/>
            <a:ext cx="5181470" cy="2886636"/>
          </a:xfrm>
          <a:prstGeom prst="roundRect">
            <a:avLst>
              <a:gd name="adj" fmla="val 6159"/>
            </a:avLst>
          </a:prstGeom>
          <a:solidFill>
            <a:srgbClr val="8B5CF6">
              <a:alpha val="8000"/>
            </a:srgbClr>
          </a:solidFill>
          <a:ln w="10160">
            <a:solidFill>
              <a:srgbClr val="8B5CF6">
                <a:alpha val="20000"/>
              </a:srgbClr>
            </a:solidFill>
            <a:prstDash val="solid"/>
          </a:ln>
        </p:spPr>
      </p:sp>
      <p:pic>
        <p:nvPicPr>
          <p:cNvPr id="5" name="Image 1" descr="preencoded.png"/>
          <p:cNvPicPr>
            <a:picLocks noChangeAspect="1"/>
          </p:cNvPicPr>
          <p:nvPr/>
        </p:nvPicPr>
        <p:blipFill>
          <a:blip r:embed="rId4"/>
          <a:srcRect/>
          <a:stretch/>
        </p:blipFill>
        <p:spPr>
          <a:xfrm>
            <a:off x="6070448" y="1396965"/>
            <a:ext cx="50799" cy="4825879"/>
          </a:xfrm>
          <a:prstGeom prst="rect">
            <a:avLst/>
          </a:prstGeom>
        </p:spPr>
      </p:pic>
      <p:pic>
        <p:nvPicPr>
          <p:cNvPr id="6" name="Image 2" descr="preencoded.png"/>
          <p:cNvPicPr>
            <a:picLocks noChangeAspect="1"/>
          </p:cNvPicPr>
          <p:nvPr/>
        </p:nvPicPr>
        <p:blipFill>
          <a:blip r:embed="rId5"/>
          <a:stretch>
            <a:fillRect/>
          </a:stretch>
        </p:blipFill>
        <p:spPr>
          <a:xfrm>
            <a:off x="5587860" y="3555911"/>
            <a:ext cx="1015975" cy="1015975"/>
          </a:xfrm>
          <a:prstGeom prst="rect">
            <a:avLst/>
          </a:prstGeom>
        </p:spPr>
      </p:pic>
      <p:sp>
        <p:nvSpPr>
          <p:cNvPr id="7" name="Text 2"/>
          <p:cNvSpPr/>
          <p:nvPr/>
        </p:nvSpPr>
        <p:spPr>
          <a:xfrm>
            <a:off x="1015975" y="507987"/>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Quantitative Revolution vs. Qualitative Approaches
</a:t>
            </a:r>
            <a:endParaRPr lang="en-US" sz="2900" dirty="0"/>
          </a:p>
        </p:txBody>
      </p:sp>
      <p:sp>
        <p:nvSpPr>
          <p:cNvPr id="8" name="Text 3"/>
          <p:cNvSpPr/>
          <p:nvPr/>
        </p:nvSpPr>
        <p:spPr>
          <a:xfrm>
            <a:off x="1000735" y="2516445"/>
            <a:ext cx="4703962" cy="320032"/>
          </a:xfrm>
          <a:prstGeom prst="rect">
            <a:avLst/>
          </a:prstGeom>
          <a:noFill/>
          <a:ln/>
        </p:spPr>
        <p:txBody>
          <a:bodyPr wrap="square" lIns="0" tIns="0" rIns="0" bIns="0" rtlCol="0" anchor="t"/>
          <a:lstStyle/>
          <a:p>
            <a:pPr marL="0" indent="0" algn="l">
              <a:lnSpc>
                <a:spcPct val="120000"/>
              </a:lnSpc>
              <a:buNone/>
            </a:pPr>
            <a:r>
              <a:rPr lang="en-US" sz="1900" b="1" dirty="0">
                <a:solidFill>
                  <a:srgbClr val="FFE066"/>
                </a:solidFill>
                <a:latin typeface="Segoe Print" pitchFamily="34" charset="0"/>
                <a:ea typeface="Segoe Print" pitchFamily="34" charset="-122"/>
                <a:cs typeface="Segoe Print" pitchFamily="34" charset="-120"/>
              </a:rPr>
              <a:t>Quantitative Revolution
</a:t>
            </a:r>
            <a:endParaRPr lang="en-US" sz="1900" dirty="0"/>
          </a:p>
        </p:txBody>
      </p:sp>
      <p:sp>
        <p:nvSpPr>
          <p:cNvPr id="9" name="Text 4"/>
          <p:cNvSpPr/>
          <p:nvPr/>
        </p:nvSpPr>
        <p:spPr>
          <a:xfrm>
            <a:off x="1254728" y="2988872"/>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Emphasizes statistical and mathematical techniques for data analysis.
</a:t>
            </a:r>
            <a:endParaRPr lang="en-US" sz="1400" dirty="0"/>
          </a:p>
        </p:txBody>
      </p:sp>
      <p:sp>
        <p:nvSpPr>
          <p:cNvPr id="10" name="Text 5"/>
          <p:cNvSpPr/>
          <p:nvPr/>
        </p:nvSpPr>
        <p:spPr>
          <a:xfrm>
            <a:off x="1254728" y="3693705"/>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Utilizes large datasets to identify patterns and trends.
</a:t>
            </a:r>
            <a:endParaRPr lang="en-US" sz="1400" dirty="0"/>
          </a:p>
        </p:txBody>
      </p:sp>
      <p:sp>
        <p:nvSpPr>
          <p:cNvPr id="11" name="Text 6"/>
          <p:cNvSpPr/>
          <p:nvPr/>
        </p:nvSpPr>
        <p:spPr>
          <a:xfrm>
            <a:off x="1254728" y="4398537"/>
            <a:ext cx="4449969"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Focuses on objectivity and replicability in research findings.
</a:t>
            </a:r>
            <a:endParaRPr lang="en-US" sz="1400" dirty="0"/>
          </a:p>
        </p:txBody>
      </p:sp>
      <p:sp>
        <p:nvSpPr>
          <p:cNvPr id="12" name="Text 7"/>
          <p:cNvSpPr/>
          <p:nvPr/>
        </p:nvSpPr>
        <p:spPr>
          <a:xfrm>
            <a:off x="6486998" y="2516445"/>
            <a:ext cx="4703962" cy="320032"/>
          </a:xfrm>
          <a:prstGeom prst="rect">
            <a:avLst/>
          </a:prstGeom>
          <a:noFill/>
          <a:ln/>
        </p:spPr>
        <p:txBody>
          <a:bodyPr wrap="square" lIns="0" tIns="0" rIns="0" bIns="0" rtlCol="0" anchor="t"/>
          <a:lstStyle/>
          <a:p>
            <a:pPr marL="0" indent="0" algn="l">
              <a:lnSpc>
                <a:spcPct val="120000"/>
              </a:lnSpc>
              <a:buNone/>
            </a:pPr>
            <a:r>
              <a:rPr lang="en-US" sz="1900" b="1" dirty="0">
                <a:solidFill>
                  <a:srgbClr val="8B5CF6"/>
                </a:solidFill>
                <a:latin typeface="Segoe Print" pitchFamily="34" charset="0"/>
                <a:ea typeface="Segoe Print" pitchFamily="34" charset="-122"/>
                <a:cs typeface="Segoe Print" pitchFamily="34" charset="-120"/>
              </a:rPr>
              <a:t>Qualitative Approaches
</a:t>
            </a:r>
            <a:endParaRPr lang="en-US" sz="1900" dirty="0"/>
          </a:p>
        </p:txBody>
      </p:sp>
      <p:sp>
        <p:nvSpPr>
          <p:cNvPr id="13" name="Text 8"/>
          <p:cNvSpPr/>
          <p:nvPr/>
        </p:nvSpPr>
        <p:spPr>
          <a:xfrm>
            <a:off x="6740991" y="2988872"/>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Focuses on subjective interpretation and understanding of context.
</a:t>
            </a:r>
            <a:endParaRPr lang="en-US" sz="1400" dirty="0"/>
          </a:p>
        </p:txBody>
      </p:sp>
      <p:sp>
        <p:nvSpPr>
          <p:cNvPr id="14" name="Text 9"/>
          <p:cNvSpPr/>
          <p:nvPr/>
        </p:nvSpPr>
        <p:spPr>
          <a:xfrm>
            <a:off x="6740991" y="3693705"/>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Utilizes interviews, observations, and case studies for data collection.
</a:t>
            </a:r>
            <a:endParaRPr lang="en-US" sz="1400" dirty="0"/>
          </a:p>
        </p:txBody>
      </p:sp>
      <p:sp>
        <p:nvSpPr>
          <p:cNvPr id="15" name="Text 10"/>
          <p:cNvSpPr/>
          <p:nvPr/>
        </p:nvSpPr>
        <p:spPr>
          <a:xfrm>
            <a:off x="6740991" y="4398537"/>
            <a:ext cx="4449968" cy="552436"/>
          </a:xfrm>
          <a:prstGeom prst="rect">
            <a:avLst/>
          </a:prstGeom>
          <a:noFill/>
          <a:ln/>
        </p:spPr>
        <p:txBody>
          <a:bodyPr wrap="square" lIns="0" tIns="0" rIns="0" bIns="0" rtlCol="0" anchor="t"/>
          <a:lstStyle/>
          <a:p>
            <a:pPr marL="0" indent="0" algn="l">
              <a:lnSpc>
                <a:spcPct val="145000"/>
              </a:lnSpc>
              <a:buNone/>
            </a:pPr>
            <a:r>
              <a:rPr lang="en-US" sz="1400" dirty="0">
                <a:solidFill>
                  <a:srgbClr val="FFFFFF"/>
                </a:solidFill>
                <a:latin typeface="Segoe Print" pitchFamily="34" charset="0"/>
                <a:ea typeface="Segoe Print" pitchFamily="34" charset="-122"/>
                <a:cs typeface="Segoe Print" pitchFamily="34" charset="-120"/>
              </a:rPr>
              <a:t>Emphasizes the richness of human experience and cultural factors.
</a:t>
            </a:r>
            <a:endParaRPr lang="en-US" sz="1400" dirty="0"/>
          </a:p>
        </p:txBody>
      </p:sp>
      <p:sp>
        <p:nvSpPr>
          <p:cNvPr id="16" name="Shape 11"/>
          <p:cNvSpPr/>
          <p:nvPr/>
        </p:nvSpPr>
        <p:spPr>
          <a:xfrm>
            <a:off x="1000735" y="3077768"/>
            <a:ext cx="101597" cy="101596"/>
          </a:xfrm>
          <a:prstGeom prst="ellipse">
            <a:avLst/>
          </a:prstGeom>
          <a:solidFill>
            <a:srgbClr val="FFE066"/>
          </a:solidFill>
          <a:ln/>
        </p:spPr>
      </p:sp>
      <p:sp>
        <p:nvSpPr>
          <p:cNvPr id="17" name="Shape 12"/>
          <p:cNvSpPr/>
          <p:nvPr/>
        </p:nvSpPr>
        <p:spPr>
          <a:xfrm>
            <a:off x="1000735" y="3782601"/>
            <a:ext cx="101597" cy="101596"/>
          </a:xfrm>
          <a:prstGeom prst="ellipse">
            <a:avLst/>
          </a:prstGeom>
          <a:solidFill>
            <a:srgbClr val="FFE066"/>
          </a:solidFill>
          <a:ln/>
        </p:spPr>
      </p:sp>
      <p:sp>
        <p:nvSpPr>
          <p:cNvPr id="18" name="Shape 13"/>
          <p:cNvSpPr/>
          <p:nvPr/>
        </p:nvSpPr>
        <p:spPr>
          <a:xfrm>
            <a:off x="1000735" y="4487433"/>
            <a:ext cx="101597" cy="101596"/>
          </a:xfrm>
          <a:prstGeom prst="ellipse">
            <a:avLst/>
          </a:prstGeom>
          <a:solidFill>
            <a:srgbClr val="FFE066"/>
          </a:solidFill>
          <a:ln/>
        </p:spPr>
      </p:sp>
      <p:sp>
        <p:nvSpPr>
          <p:cNvPr id="19" name="Shape 14"/>
          <p:cNvSpPr/>
          <p:nvPr/>
        </p:nvSpPr>
        <p:spPr>
          <a:xfrm>
            <a:off x="6486998" y="3077768"/>
            <a:ext cx="101598" cy="101596"/>
          </a:xfrm>
          <a:prstGeom prst="ellipse">
            <a:avLst/>
          </a:prstGeom>
          <a:solidFill>
            <a:srgbClr val="8B5CF6"/>
          </a:solidFill>
          <a:ln/>
        </p:spPr>
      </p:sp>
      <p:sp>
        <p:nvSpPr>
          <p:cNvPr id="20" name="Shape 15"/>
          <p:cNvSpPr/>
          <p:nvPr/>
        </p:nvSpPr>
        <p:spPr>
          <a:xfrm>
            <a:off x="6486998" y="3782601"/>
            <a:ext cx="101598" cy="101596"/>
          </a:xfrm>
          <a:prstGeom prst="ellipse">
            <a:avLst/>
          </a:prstGeom>
          <a:solidFill>
            <a:srgbClr val="8B5CF6"/>
          </a:solidFill>
          <a:ln/>
        </p:spPr>
      </p:sp>
      <p:sp>
        <p:nvSpPr>
          <p:cNvPr id="21" name="Shape 16"/>
          <p:cNvSpPr/>
          <p:nvPr/>
        </p:nvSpPr>
        <p:spPr>
          <a:xfrm>
            <a:off x="6486998" y="4487433"/>
            <a:ext cx="101598" cy="101596"/>
          </a:xfrm>
          <a:prstGeom prst="ellipse">
            <a:avLst/>
          </a:prstGeom>
          <a:solidFill>
            <a:srgbClr val="8B5CF6"/>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289617" y="6553036"/>
            <a:ext cx="1643339"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406390" y="990575"/>
            <a:ext cx="3809905" cy="190495"/>
          </a:xfrm>
          <a:prstGeom prst="rect">
            <a:avLst/>
          </a:prstGeom>
        </p:spPr>
      </p:pic>
      <p:sp>
        <p:nvSpPr>
          <p:cNvPr id="5" name="Text 1"/>
          <p:cNvSpPr/>
          <p:nvPr/>
        </p:nvSpPr>
        <p:spPr>
          <a:xfrm>
            <a:off x="1280128" y="2046548"/>
            <a:ext cx="5415144" cy="253996"/>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Gender and Spatial Relations
</a:t>
            </a:r>
            <a:endParaRPr lang="en-US" sz="1400" dirty="0"/>
          </a:p>
        </p:txBody>
      </p:sp>
      <p:sp>
        <p:nvSpPr>
          <p:cNvPr id="6" name="Text 2"/>
          <p:cNvSpPr/>
          <p:nvPr/>
        </p:nvSpPr>
        <p:spPr>
          <a:xfrm>
            <a:off x="1280128" y="2351341"/>
            <a:ext cx="5415144" cy="773411"/>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Feminist geography explores how gender shapes spatial dynamics, influencing access to resources and opportunities, thereby redefining traditional geographical frameworks.
</a:t>
            </a:r>
            <a:endParaRPr lang="en-US" sz="1300" dirty="0"/>
          </a:p>
        </p:txBody>
      </p:sp>
      <p:sp>
        <p:nvSpPr>
          <p:cNvPr id="7" name="Text 3"/>
          <p:cNvSpPr/>
          <p:nvPr/>
        </p:nvSpPr>
        <p:spPr>
          <a:xfrm>
            <a:off x="1280128" y="3348273"/>
            <a:ext cx="5415144"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Challenging Geographical Narratives
</a:t>
            </a:r>
            <a:endParaRPr lang="en-US" sz="1400" dirty="0"/>
          </a:p>
        </p:txBody>
      </p:sp>
      <p:sp>
        <p:nvSpPr>
          <p:cNvPr id="8" name="Text 4"/>
          <p:cNvSpPr/>
          <p:nvPr/>
        </p:nvSpPr>
        <p:spPr>
          <a:xfrm>
            <a:off x="1280128" y="3653065"/>
            <a:ext cx="5415144" cy="773411"/>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This field critiques conventional geographical narratives, exposing biases that often marginalize women's experiences and contributions in spatial analysis and planning.
</a:t>
            </a:r>
            <a:endParaRPr lang="en-US" sz="1300" dirty="0"/>
          </a:p>
        </p:txBody>
      </p:sp>
      <p:sp>
        <p:nvSpPr>
          <p:cNvPr id="9" name="Text 5"/>
          <p:cNvSpPr/>
          <p:nvPr/>
        </p:nvSpPr>
        <p:spPr>
          <a:xfrm>
            <a:off x="1280128" y="4649987"/>
            <a:ext cx="5415144" cy="253992"/>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Highlighting Women's Contributions
</a:t>
            </a:r>
            <a:endParaRPr lang="en-US" sz="1400" dirty="0"/>
          </a:p>
        </p:txBody>
      </p:sp>
      <p:sp>
        <p:nvSpPr>
          <p:cNvPr id="10" name="Text 6"/>
          <p:cNvSpPr/>
          <p:nvPr/>
        </p:nvSpPr>
        <p:spPr>
          <a:xfrm>
            <a:off x="1280128" y="4954779"/>
            <a:ext cx="5415144" cy="773411"/>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Feminist geography emphasizes the importance of women's roles in shaping environments, advocating for their recognition in both historical and contemporary geographical contexts.
</a:t>
            </a:r>
            <a:endParaRPr lang="en-US" sz="1300" dirty="0"/>
          </a:p>
        </p:txBody>
      </p:sp>
      <p:sp>
        <p:nvSpPr>
          <p:cNvPr id="11" name="Text 7"/>
          <p:cNvSpPr/>
          <p:nvPr/>
        </p:nvSpPr>
        <p:spPr>
          <a:xfrm>
            <a:off x="7365815" y="6578437"/>
            <a:ext cx="1490943" cy="177790"/>
          </a:xfrm>
          <a:prstGeom prst="rect">
            <a:avLst/>
          </a:prstGeom>
          <a:noFill/>
          <a:ln/>
        </p:spPr>
        <p:txBody>
          <a:bodyPr wrap="square" lIns="0" tIns="0" rIns="0" bIns="0" rtlCol="0" anchor="t"/>
          <a:lstStyle/>
          <a:p>
            <a:pPr marL="0" indent="0">
              <a:lnSpc>
                <a:spcPct val="140000"/>
              </a:lnSpc>
              <a:buNone/>
            </a:pPr>
            <a:r>
              <a:rPr lang="en-US" sz="900" dirty="0">
                <a:solidFill>
                  <a:srgbClr val="FFFFFF"/>
                </a:solidFill>
                <a:latin typeface="Segoe Print" pitchFamily="34" charset="0"/>
                <a:ea typeface="Segoe Print" pitchFamily="34" charset="-122"/>
                <a:cs typeface="Segoe Print" pitchFamily="34" charset="-120"/>
              </a:rPr>
              <a:t>Photo by Markus Winkler
</a:t>
            </a:r>
            <a:endParaRPr lang="en-US" sz="900" dirty="0"/>
          </a:p>
        </p:txBody>
      </p:sp>
      <p:sp>
        <p:nvSpPr>
          <p:cNvPr id="12" name="Text 8"/>
          <p:cNvSpPr/>
          <p:nvPr/>
        </p:nvSpPr>
        <p:spPr>
          <a:xfrm>
            <a:off x="711182" y="1119478"/>
            <a:ext cx="5994250" cy="396230"/>
          </a:xfrm>
          <a:prstGeom prst="rect">
            <a:avLst/>
          </a:prstGeom>
          <a:noFill/>
          <a:ln/>
        </p:spPr>
        <p:txBody>
          <a:bodyPr wrap="square" lIns="0" tIns="0" rIns="0" bIns="0" rtlCol="0" anchor="t"/>
          <a:lstStyle/>
          <a:p>
            <a:pPr marL="0" indent="0">
              <a:lnSpc>
                <a:spcPct val="120000"/>
              </a:lnSpc>
              <a:buNone/>
            </a:pPr>
            <a:r>
              <a:rPr lang="en-US" sz="2300" b="1" dirty="0">
                <a:solidFill>
                  <a:srgbClr val="FFFFFF"/>
                </a:solidFill>
                <a:latin typeface="Segoe Print" pitchFamily="34" charset="0"/>
                <a:ea typeface="Segoe Print" pitchFamily="34" charset="-122"/>
                <a:cs typeface="Segoe Print" pitchFamily="34" charset="-120"/>
              </a:rPr>
              <a:t>Feminism in Geography
</a:t>
            </a:r>
            <a:endParaRPr lang="en-US" sz="2300" dirty="0"/>
          </a:p>
        </p:txBody>
      </p:sp>
      <p:sp>
        <p:nvSpPr>
          <p:cNvPr id="13" name="Shape 9"/>
          <p:cNvSpPr/>
          <p:nvPr/>
        </p:nvSpPr>
        <p:spPr>
          <a:xfrm>
            <a:off x="711182" y="1744302"/>
            <a:ext cx="660384" cy="63497"/>
          </a:xfrm>
          <a:prstGeom prst="ellipse">
            <a:avLst/>
          </a:prstGeom>
          <a:solidFill>
            <a:srgbClr val="FFE066"/>
          </a:solidFill>
          <a:ln/>
        </p:spPr>
      </p:sp>
      <p:sp>
        <p:nvSpPr>
          <p:cNvPr id="14" name="Shape 10"/>
          <p:cNvSpPr/>
          <p:nvPr/>
        </p:nvSpPr>
        <p:spPr>
          <a:xfrm>
            <a:off x="711182" y="2049094"/>
            <a:ext cx="380990" cy="380990"/>
          </a:xfrm>
          <a:prstGeom prst="ellipse">
            <a:avLst/>
          </a:prstGeom>
          <a:solidFill>
            <a:srgbClr val="FFE066">
              <a:alpha val="12000"/>
            </a:srgbClr>
          </a:solidFill>
          <a:ln/>
        </p:spPr>
      </p:sp>
      <p:pic>
        <p:nvPicPr>
          <p:cNvPr id="15"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0080" y="2137991"/>
            <a:ext cx="203195" cy="203195"/>
          </a:xfrm>
          <a:prstGeom prst="rect">
            <a:avLst/>
          </a:prstGeom>
        </p:spPr>
      </p:pic>
      <p:sp>
        <p:nvSpPr>
          <p:cNvPr id="16" name="Shape 11"/>
          <p:cNvSpPr/>
          <p:nvPr/>
        </p:nvSpPr>
        <p:spPr>
          <a:xfrm>
            <a:off x="711182" y="3350808"/>
            <a:ext cx="380990" cy="380990"/>
          </a:xfrm>
          <a:prstGeom prst="ellipse">
            <a:avLst/>
          </a:prstGeom>
          <a:solidFill>
            <a:srgbClr val="FFE066">
              <a:alpha val="12000"/>
            </a:srgbClr>
          </a:solidFill>
          <a:ln/>
        </p:spPr>
      </p:sp>
      <p:pic>
        <p:nvPicPr>
          <p:cNvPr id="17"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0081" y="3439709"/>
            <a:ext cx="203192" cy="203192"/>
          </a:xfrm>
          <a:prstGeom prst="rect">
            <a:avLst/>
          </a:prstGeom>
        </p:spPr>
      </p:pic>
      <p:sp>
        <p:nvSpPr>
          <p:cNvPr id="18" name="Shape 12"/>
          <p:cNvSpPr/>
          <p:nvPr/>
        </p:nvSpPr>
        <p:spPr>
          <a:xfrm>
            <a:off x="711182" y="4652527"/>
            <a:ext cx="380990" cy="380990"/>
          </a:xfrm>
          <a:prstGeom prst="ellipse">
            <a:avLst/>
          </a:prstGeom>
          <a:solidFill>
            <a:srgbClr val="FFE066">
              <a:alpha val="12000"/>
            </a:srgbClr>
          </a:solidFill>
          <a:ln/>
        </p:spPr>
      </p:sp>
      <p:pic>
        <p:nvPicPr>
          <p:cNvPr id="19"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00080" y="4741424"/>
            <a:ext cx="203195" cy="203195"/>
          </a:xfrm>
          <a:prstGeom prst="rect">
            <a:avLst/>
          </a:prstGeom>
        </p:spPr>
      </p:pic>
      <p:sp>
        <p:nvSpPr>
          <p:cNvPr id="20" name="Shape 13"/>
          <p:cNvSpPr/>
          <p:nvPr/>
        </p:nvSpPr>
        <p:spPr>
          <a:xfrm>
            <a:off x="7137222" y="0"/>
            <a:ext cx="76198" cy="6812280"/>
          </a:xfrm>
          <a:prstGeom prst="rect">
            <a:avLst/>
          </a:prstGeom>
          <a:solidFill>
            <a:srgbClr val="FFE066"/>
          </a:solidFill>
          <a:ln/>
        </p:spPr>
      </p:sp>
      <p:pic>
        <p:nvPicPr>
          <p:cNvPr id="21" name="Image 5"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D5016"/>
        </a:solidFill>
        <a:effectLst/>
      </p:bgPr>
    </p:bg>
    <p:spTree>
      <p:nvGrpSpPr>
        <p:cNvPr id="1" name=""/>
        <p:cNvGrpSpPr/>
        <p:nvPr/>
      </p:nvGrpSpPr>
      <p:grpSpPr>
        <a:xfrm>
          <a:off x="0" y="0"/>
          <a:ext cx="0" cy="0"/>
          <a:chOff x="0" y="0"/>
          <a:chExt cx="0" cy="0"/>
        </a:xfrm>
      </p:grpSpPr>
      <p:sp>
        <p:nvSpPr>
          <p:cNvPr id="2" name="Text 0"/>
          <p:cNvSpPr/>
          <p:nvPr/>
        </p:nvSpPr>
        <p:spPr>
          <a:xfrm>
            <a:off x="1015975" y="1269968"/>
            <a:ext cx="10159746" cy="660383"/>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Calibri" pitchFamily="34" charset="0"/>
                <a:ea typeface="Calibri" pitchFamily="34" charset="-122"/>
                <a:cs typeface="Calibri" pitchFamily="34" charset="-120"/>
              </a:rPr>
              <a:t>Postmodernism in Geography
</a:t>
            </a:r>
            <a:endParaRPr lang="en-US" sz="2900" dirty="0"/>
          </a:p>
        </p:txBody>
      </p:sp>
      <p:pic>
        <p:nvPicPr>
          <p:cNvPr id="3" name="Image 0" descr="preencoded.png"/>
          <p:cNvPicPr>
            <a:picLocks noChangeAspect="1"/>
          </p:cNvPicPr>
          <p:nvPr/>
        </p:nvPicPr>
        <p:blipFill>
          <a:blip r:embed="rId3"/>
          <a:srcRect/>
          <a:stretch/>
        </p:blipFill>
        <p:spPr>
          <a:xfrm>
            <a:off x="1523962" y="2511997"/>
            <a:ext cx="9143771" cy="31546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1346166" y="2409127"/>
            <a:ext cx="2963153" cy="2522157"/>
          </a:xfrm>
          <a:prstGeom prst="roundRect">
            <a:avLst>
              <a:gd name="adj" fmla="val 8056"/>
            </a:avLst>
          </a:prstGeom>
          <a:solidFill>
            <a:srgbClr val="FFE066">
              <a:alpha val="5000"/>
            </a:srgbClr>
          </a:solidFill>
          <a:ln w="10160">
            <a:solidFill>
              <a:srgbClr val="FFE066">
                <a:alpha val="15000"/>
              </a:srgbClr>
            </a:solidFill>
            <a:prstDash val="solid"/>
          </a:ln>
        </p:spPr>
      </p:sp>
      <p:sp>
        <p:nvSpPr>
          <p:cNvPr id="4" name="Shape 1"/>
          <p:cNvSpPr/>
          <p:nvPr/>
        </p:nvSpPr>
        <p:spPr>
          <a:xfrm>
            <a:off x="4614112" y="2409127"/>
            <a:ext cx="2963312" cy="2522157"/>
          </a:xfrm>
          <a:prstGeom prst="roundRect">
            <a:avLst>
              <a:gd name="adj" fmla="val 8056"/>
            </a:avLst>
          </a:prstGeom>
          <a:solidFill>
            <a:srgbClr val="8B5CF6">
              <a:alpha val="5000"/>
            </a:srgbClr>
          </a:solidFill>
          <a:ln w="10160">
            <a:solidFill>
              <a:srgbClr val="8B5CF6">
                <a:alpha val="15000"/>
              </a:srgbClr>
            </a:solidFill>
            <a:prstDash val="solid"/>
          </a:ln>
        </p:spPr>
      </p:sp>
      <p:sp>
        <p:nvSpPr>
          <p:cNvPr id="5" name="Shape 2"/>
          <p:cNvSpPr/>
          <p:nvPr/>
        </p:nvSpPr>
        <p:spPr>
          <a:xfrm>
            <a:off x="7882217" y="2409127"/>
            <a:ext cx="2963312" cy="2522157"/>
          </a:xfrm>
          <a:prstGeom prst="roundRect">
            <a:avLst>
              <a:gd name="adj" fmla="val 8056"/>
            </a:avLst>
          </a:prstGeom>
          <a:solidFill>
            <a:srgbClr val="FFE066">
              <a:alpha val="5000"/>
            </a:srgbClr>
          </a:solidFill>
          <a:ln w="10160">
            <a:solidFill>
              <a:srgbClr val="FFE066">
                <a:alpha val="15000"/>
              </a:srgbClr>
            </a:solidFill>
            <a:prstDash val="solid"/>
          </a:ln>
        </p:spPr>
      </p:sp>
      <p:sp>
        <p:nvSpPr>
          <p:cNvPr id="6" name="Text 3"/>
          <p:cNvSpPr/>
          <p:nvPr/>
        </p:nvSpPr>
        <p:spPr>
          <a:xfrm>
            <a:off x="1015975" y="761981"/>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Geography's Profound Impact on Society
</a:t>
            </a:r>
            <a:endParaRPr lang="en-US" sz="2900" dirty="0"/>
          </a:p>
        </p:txBody>
      </p:sp>
      <p:sp>
        <p:nvSpPr>
          <p:cNvPr id="7" name="Text 4"/>
          <p:cNvSpPr/>
          <p:nvPr/>
        </p:nvSpPr>
        <p:spPr>
          <a:xfrm>
            <a:off x="1918605" y="2661857"/>
            <a:ext cx="1818277" cy="754361"/>
          </a:xfrm>
          <a:prstGeom prst="rect">
            <a:avLst/>
          </a:prstGeom>
          <a:noFill/>
          <a:ln/>
        </p:spPr>
        <p:txBody>
          <a:bodyPr wrap="square" lIns="0" tIns="0" rIns="0" bIns="0" rtlCol="0" anchor="t"/>
          <a:lstStyle/>
          <a:p>
            <a:pPr marL="0" indent="0" algn="ctr">
              <a:lnSpc>
                <a:spcPct val="110000"/>
              </a:lnSpc>
              <a:buNone/>
            </a:pPr>
            <a:r>
              <a:rPr lang="en-US" sz="4900" b="1" dirty="0">
                <a:solidFill>
                  <a:srgbClr val="FFE066"/>
                </a:solidFill>
                <a:latin typeface="Segoe Print" pitchFamily="34" charset="0"/>
                <a:ea typeface="Segoe Print" pitchFamily="34" charset="-122"/>
                <a:cs typeface="Segoe Print" pitchFamily="34" charset="-120"/>
              </a:rPr>
              <a:t>60%+
</a:t>
            </a:r>
            <a:endParaRPr lang="en-US" sz="4900" dirty="0"/>
          </a:p>
        </p:txBody>
      </p:sp>
      <p:sp>
        <p:nvSpPr>
          <p:cNvPr id="8" name="Text 5"/>
          <p:cNvSpPr/>
          <p:nvPr/>
        </p:nvSpPr>
        <p:spPr>
          <a:xfrm>
            <a:off x="1905587" y="3517810"/>
            <a:ext cx="1844153" cy="285743"/>
          </a:xfrm>
          <a:prstGeom prst="rect">
            <a:avLst/>
          </a:prstGeom>
          <a:noFill/>
          <a:ln/>
        </p:spPr>
        <p:txBody>
          <a:bodyPr wrap="square" lIns="0" tIns="0" rIns="0" bIns="0" rtlCol="0" anchor="t"/>
          <a:lstStyle/>
          <a:p>
            <a:pPr marL="0" indent="0" algn="ctr">
              <a:lnSpc>
                <a:spcPct val="125000"/>
              </a:lnSpc>
              <a:buNone/>
            </a:pPr>
            <a:r>
              <a:rPr lang="en-US" sz="1600" b="1" dirty="0">
                <a:solidFill>
                  <a:srgbClr val="FFFFFF"/>
                </a:solidFill>
                <a:latin typeface="Segoe Print" pitchFamily="34" charset="0"/>
                <a:ea typeface="Segoe Print" pitchFamily="34" charset="-122"/>
                <a:cs typeface="Segoe Print" pitchFamily="34" charset="-120"/>
              </a:rPr>
              <a:t>Urban Population
</a:t>
            </a:r>
            <a:endParaRPr lang="en-US" sz="1600" dirty="0"/>
          </a:p>
        </p:txBody>
      </p:sp>
      <p:sp>
        <p:nvSpPr>
          <p:cNvPr id="9" name="Text 6"/>
          <p:cNvSpPr/>
          <p:nvPr/>
        </p:nvSpPr>
        <p:spPr>
          <a:xfrm>
            <a:off x="1534122" y="3905152"/>
            <a:ext cx="2587243" cy="773411"/>
          </a:xfrm>
          <a:prstGeom prst="rect">
            <a:avLst/>
          </a:prstGeom>
          <a:noFill/>
          <a:ln/>
        </p:spPr>
        <p:txBody>
          <a:bodyPr wrap="square" lIns="0" tIns="0" rIns="0" bIns="0" rtlCol="0" anchor="t"/>
          <a:lstStyle/>
          <a:p>
            <a:pPr marL="0" indent="0" algn="ctr">
              <a:lnSpc>
                <a:spcPct val="145000"/>
              </a:lnSpc>
              <a:buNone/>
            </a:pPr>
            <a:r>
              <a:rPr lang="en-US" sz="1300" dirty="0">
                <a:solidFill>
                  <a:srgbClr val="D4D4D4"/>
                </a:solidFill>
                <a:latin typeface="Segoe Print" pitchFamily="34" charset="0"/>
                <a:ea typeface="Segoe Print" pitchFamily="34" charset="-122"/>
                <a:cs typeface="Segoe Print" pitchFamily="34" charset="-120"/>
              </a:rPr>
              <a:t>Over 60% of the global population now resides in urban areas (UN, 2022).
</a:t>
            </a:r>
            <a:endParaRPr lang="en-US" sz="1300" dirty="0"/>
          </a:p>
        </p:txBody>
      </p:sp>
      <p:sp>
        <p:nvSpPr>
          <p:cNvPr id="10" name="Text 7"/>
          <p:cNvSpPr/>
          <p:nvPr/>
        </p:nvSpPr>
        <p:spPr>
          <a:xfrm>
            <a:off x="5395777" y="2661857"/>
            <a:ext cx="1399822" cy="754361"/>
          </a:xfrm>
          <a:prstGeom prst="rect">
            <a:avLst/>
          </a:prstGeom>
          <a:noFill/>
          <a:ln/>
        </p:spPr>
        <p:txBody>
          <a:bodyPr wrap="square" lIns="0" tIns="0" rIns="0" bIns="0" rtlCol="0" anchor="t"/>
          <a:lstStyle/>
          <a:p>
            <a:pPr marL="0" indent="0" algn="ctr">
              <a:lnSpc>
                <a:spcPct val="110000"/>
              </a:lnSpc>
              <a:buNone/>
            </a:pPr>
            <a:r>
              <a:rPr lang="en-US" sz="4900" b="1" dirty="0">
                <a:solidFill>
                  <a:srgbClr val="8B5CF6"/>
                </a:solidFill>
                <a:latin typeface="Segoe Print" pitchFamily="34" charset="0"/>
                <a:ea typeface="Segoe Print" pitchFamily="34" charset="-122"/>
                <a:cs typeface="Segoe Print" pitchFamily="34" charset="-120"/>
              </a:rPr>
              <a:t>75%
</a:t>
            </a:r>
            <a:endParaRPr lang="en-US" sz="4900" dirty="0"/>
          </a:p>
        </p:txBody>
      </p:sp>
      <p:sp>
        <p:nvSpPr>
          <p:cNvPr id="11" name="Text 8"/>
          <p:cNvSpPr/>
          <p:nvPr/>
        </p:nvSpPr>
        <p:spPr>
          <a:xfrm>
            <a:off x="5035266" y="3517810"/>
            <a:ext cx="2121006" cy="285743"/>
          </a:xfrm>
          <a:prstGeom prst="rect">
            <a:avLst/>
          </a:prstGeom>
          <a:noFill/>
          <a:ln/>
        </p:spPr>
        <p:txBody>
          <a:bodyPr wrap="square" lIns="0" tIns="0" rIns="0" bIns="0" rtlCol="0" anchor="t"/>
          <a:lstStyle/>
          <a:p>
            <a:pPr marL="0" indent="0" algn="ctr">
              <a:lnSpc>
                <a:spcPct val="125000"/>
              </a:lnSpc>
              <a:buNone/>
            </a:pPr>
            <a:r>
              <a:rPr lang="en-US" sz="1600" b="1" dirty="0">
                <a:solidFill>
                  <a:srgbClr val="FFFFFF"/>
                </a:solidFill>
                <a:latin typeface="Segoe Print" pitchFamily="34" charset="0"/>
                <a:ea typeface="Segoe Print" pitchFamily="34" charset="-122"/>
                <a:cs typeface="Segoe Print" pitchFamily="34" charset="-120"/>
              </a:rPr>
              <a:t>Economic Activities
</a:t>
            </a:r>
            <a:endParaRPr lang="en-US" sz="1600" dirty="0"/>
          </a:p>
        </p:txBody>
      </p:sp>
      <p:sp>
        <p:nvSpPr>
          <p:cNvPr id="12" name="Text 9"/>
          <p:cNvSpPr/>
          <p:nvPr/>
        </p:nvSpPr>
        <p:spPr>
          <a:xfrm>
            <a:off x="4802067" y="3905152"/>
            <a:ext cx="2587402" cy="773411"/>
          </a:xfrm>
          <a:prstGeom prst="rect">
            <a:avLst/>
          </a:prstGeom>
          <a:noFill/>
          <a:ln/>
        </p:spPr>
        <p:txBody>
          <a:bodyPr wrap="square" lIns="0" tIns="0" rIns="0" bIns="0" rtlCol="0" anchor="t"/>
          <a:lstStyle/>
          <a:p>
            <a:pPr marL="0" indent="0" algn="ctr">
              <a:lnSpc>
                <a:spcPct val="145000"/>
              </a:lnSpc>
              <a:buNone/>
            </a:pPr>
            <a:r>
              <a:rPr lang="en-US" sz="1300" dirty="0">
                <a:solidFill>
                  <a:srgbClr val="D4D4D4"/>
                </a:solidFill>
                <a:latin typeface="Segoe Print" pitchFamily="34" charset="0"/>
                <a:ea typeface="Segoe Print" pitchFamily="34" charset="-122"/>
                <a:cs typeface="Segoe Print" pitchFamily="34" charset="-120"/>
              </a:rPr>
              <a:t>Geographical factors influence 75% of economic activities worldwide.
</a:t>
            </a:r>
            <a:endParaRPr lang="en-US" sz="1300" dirty="0"/>
          </a:p>
        </p:txBody>
      </p:sp>
      <p:sp>
        <p:nvSpPr>
          <p:cNvPr id="13" name="Text 10"/>
          <p:cNvSpPr/>
          <p:nvPr/>
        </p:nvSpPr>
        <p:spPr>
          <a:xfrm>
            <a:off x="8729127" y="2647884"/>
            <a:ext cx="1269492" cy="754361"/>
          </a:xfrm>
          <a:prstGeom prst="rect">
            <a:avLst/>
          </a:prstGeom>
          <a:noFill/>
          <a:ln/>
        </p:spPr>
        <p:txBody>
          <a:bodyPr wrap="square" lIns="0" tIns="0" rIns="0" bIns="0" rtlCol="0" anchor="t"/>
          <a:lstStyle/>
          <a:p>
            <a:pPr marL="0" indent="0" algn="ctr">
              <a:lnSpc>
                <a:spcPct val="110000"/>
              </a:lnSpc>
              <a:buNone/>
            </a:pPr>
            <a:r>
              <a:rPr lang="en-US" sz="4900" b="1" dirty="0">
                <a:solidFill>
                  <a:srgbClr val="FFE066"/>
                </a:solidFill>
                <a:latin typeface="Segoe Print" pitchFamily="34" charset="0"/>
                <a:ea typeface="Segoe Print" pitchFamily="34" charset="-122"/>
                <a:cs typeface="Segoe Print" pitchFamily="34" charset="-120"/>
              </a:rPr>
              <a:t>1B+
</a:t>
            </a:r>
            <a:endParaRPr lang="en-US" sz="4900" dirty="0"/>
          </a:p>
        </p:txBody>
      </p:sp>
      <p:sp>
        <p:nvSpPr>
          <p:cNvPr id="14" name="Text 11"/>
          <p:cNvSpPr/>
          <p:nvPr/>
        </p:nvSpPr>
        <p:spPr>
          <a:xfrm>
            <a:off x="8070171" y="3503847"/>
            <a:ext cx="2587402" cy="571486"/>
          </a:xfrm>
          <a:prstGeom prst="rect">
            <a:avLst/>
          </a:prstGeom>
          <a:noFill/>
          <a:ln/>
        </p:spPr>
        <p:txBody>
          <a:bodyPr wrap="square" lIns="0" tIns="0" rIns="0" bIns="0" rtlCol="0" anchor="t"/>
          <a:lstStyle/>
          <a:p>
            <a:pPr marL="0" indent="0" algn="ctr">
              <a:lnSpc>
                <a:spcPct val="125000"/>
              </a:lnSpc>
              <a:buNone/>
            </a:pPr>
            <a:r>
              <a:rPr lang="en-US" sz="1600" b="1" dirty="0">
                <a:solidFill>
                  <a:srgbClr val="FFFFFF"/>
                </a:solidFill>
                <a:latin typeface="Segoe Print" pitchFamily="34" charset="0"/>
                <a:ea typeface="Segoe Print" pitchFamily="34" charset="-122"/>
                <a:cs typeface="Segoe Print" pitchFamily="34" charset="-120"/>
              </a:rPr>
              <a:t>Affected by Climate Change
</a:t>
            </a:r>
            <a:endParaRPr lang="en-US" sz="1600" dirty="0"/>
          </a:p>
        </p:txBody>
      </p:sp>
      <p:sp>
        <p:nvSpPr>
          <p:cNvPr id="15" name="Text 12"/>
          <p:cNvSpPr/>
          <p:nvPr/>
        </p:nvSpPr>
        <p:spPr>
          <a:xfrm>
            <a:off x="8070171" y="4176927"/>
            <a:ext cx="2587402" cy="515613"/>
          </a:xfrm>
          <a:prstGeom prst="rect">
            <a:avLst/>
          </a:prstGeom>
          <a:noFill/>
          <a:ln/>
        </p:spPr>
        <p:txBody>
          <a:bodyPr wrap="square" lIns="0" tIns="0" rIns="0" bIns="0" rtlCol="0" anchor="t"/>
          <a:lstStyle/>
          <a:p>
            <a:pPr marL="0" indent="0" algn="ctr">
              <a:lnSpc>
                <a:spcPct val="145000"/>
              </a:lnSpc>
              <a:buNone/>
            </a:pPr>
            <a:r>
              <a:rPr lang="en-US" sz="1300" dirty="0">
                <a:solidFill>
                  <a:srgbClr val="D4D4D4"/>
                </a:solidFill>
                <a:latin typeface="Segoe Print" pitchFamily="34" charset="0"/>
                <a:ea typeface="Segoe Print" pitchFamily="34" charset="-122"/>
                <a:cs typeface="Segoe Print" pitchFamily="34" charset="-120"/>
              </a:rPr>
              <a:t>Climate change impacts over 1 billion people globally.
</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5918052" y="3187620"/>
            <a:ext cx="634984" cy="380990"/>
          </a:xfrm>
          <a:prstGeom prst="rect">
            <a:avLst/>
          </a:prstGeom>
        </p:spPr>
      </p:pic>
      <p:pic>
        <p:nvPicPr>
          <p:cNvPr id="4" name="Image 2" descr="preencoded.png"/>
          <p:cNvPicPr>
            <a:picLocks noChangeAspect="1"/>
          </p:cNvPicPr>
          <p:nvPr/>
        </p:nvPicPr>
        <p:blipFill>
          <a:blip r:embed="rId5"/>
          <a:stretch>
            <a:fillRect/>
          </a:stretch>
        </p:blipFill>
        <p:spPr>
          <a:xfrm>
            <a:off x="6603835" y="1820288"/>
            <a:ext cx="4825879" cy="3217253"/>
          </a:xfrm>
          <a:prstGeom prst="rect">
            <a:avLst/>
          </a:prstGeom>
        </p:spPr>
      </p:pic>
      <p:sp>
        <p:nvSpPr>
          <p:cNvPr id="5" name="Text 0"/>
          <p:cNvSpPr/>
          <p:nvPr/>
        </p:nvSpPr>
        <p:spPr>
          <a:xfrm>
            <a:off x="457189" y="419090"/>
            <a:ext cx="5994250" cy="1485863"/>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Segoe Print" pitchFamily="34" charset="0"/>
                <a:ea typeface="Segoe Print" pitchFamily="34" charset="-122"/>
                <a:cs typeface="Segoe Print" pitchFamily="34" charset="-120"/>
              </a:rPr>
              <a:t>Visual Representation of Key Concepts
</a:t>
            </a:r>
            <a:endParaRPr lang="en-US" sz="2900" dirty="0"/>
          </a:p>
        </p:txBody>
      </p:sp>
      <p:sp>
        <p:nvSpPr>
          <p:cNvPr id="6" name="Text 1"/>
          <p:cNvSpPr/>
          <p:nvPr/>
        </p:nvSpPr>
        <p:spPr>
          <a:xfrm>
            <a:off x="342891" y="2197045"/>
            <a:ext cx="5524362" cy="4444889"/>
          </a:xfrm>
          <a:prstGeom prst="rect">
            <a:avLst/>
          </a:prstGeom>
          <a:noFill/>
          <a:ln/>
        </p:spPr>
        <p:txBody>
          <a:bodyPr wrap="square" lIns="0" tIns="0" rIns="0" bIns="0" rtlCol="0" anchor="t"/>
          <a:lstStyle/>
          <a:p>
            <a:pPr marL="0" indent="0" algn="l">
              <a:lnSpc>
                <a:spcPct val="150000"/>
              </a:lnSpc>
              <a:buNone/>
            </a:pPr>
            <a:r>
              <a:rPr lang="en-US" sz="1300" dirty="0">
                <a:solidFill>
                  <a:srgbClr val="D4D4D4"/>
                </a:solidFill>
                <a:latin typeface="Comic Sans MS" pitchFamily="34" charset="0"/>
                <a:ea typeface="Comic Sans MS" pitchFamily="34" charset="-122"/>
                <a:cs typeface="Comic Sans MS" pitchFamily="34" charset="-120"/>
              </a:rPr>
              <a:t>This slide illustrates the interplay between Environmental Determinism and Possibilism, highlighting their impact on geographical thought. Key takeaway: understanding these frameworks enhances our grasp of spatial analysis.
</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sp>
        <p:nvSpPr>
          <p:cNvPr id="3" name="Shape 0"/>
          <p:cNvSpPr/>
          <p:nvPr/>
        </p:nvSpPr>
        <p:spPr>
          <a:xfrm>
            <a:off x="761981" y="1515553"/>
            <a:ext cx="10667733" cy="1005968"/>
          </a:xfrm>
          <a:prstGeom prst="roundRect">
            <a:avLst>
              <a:gd name="adj" fmla="val 17674"/>
            </a:avLst>
          </a:prstGeom>
          <a:solidFill>
            <a:srgbClr val="000000">
              <a:alpha val="0"/>
            </a:srgbClr>
          </a:solidFill>
          <a:ln w="10160">
            <a:solidFill>
              <a:srgbClr val="FFFFFF">
                <a:alpha val="18000"/>
              </a:srgbClr>
            </a:solidFill>
            <a:prstDash val="solid"/>
          </a:ln>
        </p:spPr>
      </p:sp>
      <p:sp>
        <p:nvSpPr>
          <p:cNvPr id="4" name="Shape 1"/>
          <p:cNvSpPr/>
          <p:nvPr/>
        </p:nvSpPr>
        <p:spPr>
          <a:xfrm>
            <a:off x="761981" y="2667412"/>
            <a:ext cx="10667733" cy="1005976"/>
          </a:xfrm>
          <a:prstGeom prst="roundRect">
            <a:avLst>
              <a:gd name="adj" fmla="val 17674"/>
            </a:avLst>
          </a:prstGeom>
          <a:solidFill>
            <a:srgbClr val="000000">
              <a:alpha val="0"/>
            </a:srgbClr>
          </a:solidFill>
          <a:ln w="10160">
            <a:solidFill>
              <a:srgbClr val="FFFFFF">
                <a:alpha val="18000"/>
              </a:srgbClr>
            </a:solidFill>
            <a:prstDash val="solid"/>
          </a:ln>
        </p:spPr>
      </p:sp>
      <p:sp>
        <p:nvSpPr>
          <p:cNvPr id="5" name="Shape 2"/>
          <p:cNvSpPr/>
          <p:nvPr/>
        </p:nvSpPr>
        <p:spPr>
          <a:xfrm>
            <a:off x="761981" y="3819270"/>
            <a:ext cx="10667733" cy="1005976"/>
          </a:xfrm>
          <a:prstGeom prst="roundRect">
            <a:avLst>
              <a:gd name="adj" fmla="val 17674"/>
            </a:avLst>
          </a:prstGeom>
          <a:solidFill>
            <a:srgbClr val="000000">
              <a:alpha val="0"/>
            </a:srgbClr>
          </a:solidFill>
          <a:ln w="10160">
            <a:solidFill>
              <a:srgbClr val="FFFFFF">
                <a:alpha val="18000"/>
              </a:srgbClr>
            </a:solidFill>
            <a:prstDash val="solid"/>
          </a:ln>
        </p:spPr>
      </p:sp>
      <p:sp>
        <p:nvSpPr>
          <p:cNvPr id="6" name="Shape 3"/>
          <p:cNvSpPr/>
          <p:nvPr/>
        </p:nvSpPr>
        <p:spPr>
          <a:xfrm>
            <a:off x="761981" y="4971139"/>
            <a:ext cx="10667733" cy="1005968"/>
          </a:xfrm>
          <a:prstGeom prst="roundRect">
            <a:avLst>
              <a:gd name="adj" fmla="val 17674"/>
            </a:avLst>
          </a:prstGeom>
          <a:solidFill>
            <a:srgbClr val="000000">
              <a:alpha val="0"/>
            </a:srgbClr>
          </a:solidFill>
          <a:ln w="10160">
            <a:solidFill>
              <a:srgbClr val="FFFFFF">
                <a:alpha val="18000"/>
              </a:srgbClr>
            </a:solidFill>
            <a:prstDash val="solid"/>
          </a:ln>
        </p:spPr>
      </p:sp>
      <p:pic>
        <p:nvPicPr>
          <p:cNvPr id="7" name="Image 1" descr="preencoded.png"/>
          <p:cNvPicPr>
            <a:picLocks noChangeAspect="1"/>
          </p:cNvPicPr>
          <p:nvPr/>
        </p:nvPicPr>
        <p:blipFill>
          <a:blip r:embed="rId4"/>
          <a:stretch>
            <a:fillRect/>
          </a:stretch>
        </p:blipFill>
        <p:spPr>
          <a:xfrm>
            <a:off x="507987" y="507987"/>
            <a:ext cx="634984" cy="634984"/>
          </a:xfrm>
          <a:prstGeom prst="rect">
            <a:avLst/>
          </a:prstGeom>
        </p:spPr>
      </p:pic>
      <p:pic>
        <p:nvPicPr>
          <p:cNvPr id="8" name="Image 2" descr="preencoded.png"/>
          <p:cNvPicPr>
            <a:picLocks noChangeAspect="1"/>
          </p:cNvPicPr>
          <p:nvPr/>
        </p:nvPicPr>
        <p:blipFill>
          <a:blip r:embed="rId5"/>
          <a:stretch>
            <a:fillRect/>
          </a:stretch>
        </p:blipFill>
        <p:spPr>
          <a:xfrm>
            <a:off x="11302717" y="507987"/>
            <a:ext cx="507987" cy="698483"/>
          </a:xfrm>
          <a:prstGeom prst="rect">
            <a:avLst/>
          </a:prstGeom>
        </p:spPr>
      </p:pic>
      <p:sp>
        <p:nvSpPr>
          <p:cNvPr id="9" name="Text 4"/>
          <p:cNvSpPr/>
          <p:nvPr/>
        </p:nvSpPr>
        <p:spPr>
          <a:xfrm>
            <a:off x="1015975" y="634984"/>
            <a:ext cx="10159746" cy="634984"/>
          </a:xfrm>
          <a:prstGeom prst="rect">
            <a:avLst/>
          </a:prstGeom>
          <a:noFill/>
          <a:ln/>
        </p:spPr>
        <p:txBody>
          <a:bodyPr wrap="square" lIns="0" tIns="0" rIns="0" bIns="0" rtlCol="0" anchor="t"/>
          <a:lstStyle/>
          <a:p>
            <a:pPr marL="0" indent="0" algn="l">
              <a:lnSpc>
                <a:spcPct val="130000"/>
              </a:lnSpc>
              <a:buNone/>
            </a:pPr>
            <a:r>
              <a:rPr lang="en-US" sz="2900" b="1" dirty="0">
                <a:solidFill>
                  <a:srgbClr val="FFFFFF"/>
                </a:solidFill>
                <a:latin typeface="Segoe Print" pitchFamily="34" charset="0"/>
                <a:ea typeface="Segoe Print" pitchFamily="34" charset="-122"/>
                <a:cs typeface="Segoe Print" pitchFamily="34" charset="-120"/>
              </a:rPr>
              <a:t>Frequently Asked Questions
</a:t>
            </a:r>
            <a:endParaRPr lang="en-US" sz="2900" dirty="0"/>
          </a:p>
        </p:txBody>
      </p:sp>
      <p:sp>
        <p:nvSpPr>
          <p:cNvPr id="10" name="Text 5"/>
          <p:cNvSpPr/>
          <p:nvPr/>
        </p:nvSpPr>
        <p:spPr>
          <a:xfrm>
            <a:off x="1366168" y="1681758"/>
            <a:ext cx="9876385" cy="208431"/>
          </a:xfrm>
          <a:prstGeom prst="rect">
            <a:avLst/>
          </a:prstGeom>
          <a:noFill/>
          <a:ln/>
        </p:spPr>
        <p:txBody>
          <a:bodyPr wrap="square" lIns="0" tIns="0" rIns="0" bIns="0" rtlCol="0" anchor="t"/>
          <a:lstStyle/>
          <a:p>
            <a:pPr marL="0" indent="0">
              <a:lnSpc>
                <a:spcPct val="126354"/>
              </a:lnSpc>
              <a:buNone/>
            </a:pPr>
            <a:r>
              <a:rPr lang="en-US" sz="1200" b="1" dirty="0">
                <a:solidFill>
                  <a:srgbClr val="FFFFFF"/>
                </a:solidFill>
                <a:latin typeface="Segoe Print" pitchFamily="34" charset="0"/>
                <a:ea typeface="Segoe Print" pitchFamily="34" charset="-122"/>
                <a:cs typeface="Segoe Print" pitchFamily="34" charset="-120"/>
              </a:rPr>
              <a:t>What is the difference between determinism and possibilism?
</a:t>
            </a:r>
            <a:endParaRPr lang="en-US" sz="1200" dirty="0"/>
          </a:p>
        </p:txBody>
      </p:sp>
      <p:sp>
        <p:nvSpPr>
          <p:cNvPr id="11" name="Text 6"/>
          <p:cNvSpPr/>
          <p:nvPr/>
        </p:nvSpPr>
        <p:spPr>
          <a:xfrm>
            <a:off x="1366168" y="1931783"/>
            <a:ext cx="9876385" cy="423529"/>
          </a:xfrm>
          <a:prstGeom prst="rect">
            <a:avLst/>
          </a:prstGeom>
          <a:noFill/>
          <a:ln/>
        </p:spPr>
        <p:txBody>
          <a:bodyPr wrap="square" lIns="0" tIns="0" rIns="0" bIns="0" rtlCol="0" anchor="t"/>
          <a:lstStyle/>
          <a:p>
            <a:pPr marL="0" indent="0">
              <a:lnSpc>
                <a:spcPct val="151567"/>
              </a:lnSpc>
              <a:buNone/>
            </a:pPr>
            <a:r>
              <a:rPr lang="en-US" sz="1000" dirty="0">
                <a:solidFill>
                  <a:srgbClr val="D4D4D4"/>
                </a:solidFill>
                <a:latin typeface="Segoe Print" pitchFamily="34" charset="0"/>
                <a:ea typeface="Segoe Print" pitchFamily="34" charset="-122"/>
                <a:cs typeface="Segoe Print" pitchFamily="34" charset="-120"/>
              </a:rPr>
              <a:t>Determinism suggests that the environment shapes human behavior and societal development, while possibilism argues that humans have the agency to adapt and modify their environment.
</a:t>
            </a:r>
            <a:endParaRPr lang="en-US" sz="1000" dirty="0"/>
          </a:p>
        </p:txBody>
      </p:sp>
      <p:sp>
        <p:nvSpPr>
          <p:cNvPr id="12" name="Text 7"/>
          <p:cNvSpPr/>
          <p:nvPr/>
        </p:nvSpPr>
        <p:spPr>
          <a:xfrm>
            <a:off x="1366168" y="2833617"/>
            <a:ext cx="9876385" cy="208431"/>
          </a:xfrm>
          <a:prstGeom prst="rect">
            <a:avLst/>
          </a:prstGeom>
          <a:noFill/>
          <a:ln/>
        </p:spPr>
        <p:txBody>
          <a:bodyPr wrap="square" lIns="0" tIns="0" rIns="0" bIns="0" rtlCol="0" anchor="t"/>
          <a:lstStyle/>
          <a:p>
            <a:pPr marL="0" indent="0">
              <a:lnSpc>
                <a:spcPct val="126354"/>
              </a:lnSpc>
              <a:buNone/>
            </a:pPr>
            <a:r>
              <a:rPr lang="en-US" sz="1200" b="1" dirty="0">
                <a:solidFill>
                  <a:srgbClr val="FFFFFF"/>
                </a:solidFill>
                <a:latin typeface="Segoe Print" pitchFamily="34" charset="0"/>
                <a:ea typeface="Segoe Print" pitchFamily="34" charset="-122"/>
                <a:cs typeface="Segoe Print" pitchFamily="34" charset="-120"/>
              </a:rPr>
              <a:t>How has feminism influenced geographical research?
</a:t>
            </a:r>
            <a:endParaRPr lang="en-US" sz="1200" dirty="0"/>
          </a:p>
        </p:txBody>
      </p:sp>
      <p:sp>
        <p:nvSpPr>
          <p:cNvPr id="13" name="Text 8"/>
          <p:cNvSpPr/>
          <p:nvPr/>
        </p:nvSpPr>
        <p:spPr>
          <a:xfrm>
            <a:off x="1366168" y="3083642"/>
            <a:ext cx="9876385" cy="423537"/>
          </a:xfrm>
          <a:prstGeom prst="rect">
            <a:avLst/>
          </a:prstGeom>
          <a:noFill/>
          <a:ln/>
        </p:spPr>
        <p:txBody>
          <a:bodyPr wrap="square" lIns="0" tIns="0" rIns="0" bIns="0" rtlCol="0" anchor="t"/>
          <a:lstStyle/>
          <a:p>
            <a:pPr marL="0" indent="0">
              <a:lnSpc>
                <a:spcPct val="151567"/>
              </a:lnSpc>
              <a:buNone/>
            </a:pPr>
            <a:r>
              <a:rPr lang="en-US" sz="1000" dirty="0">
                <a:solidFill>
                  <a:srgbClr val="D4D4D4"/>
                </a:solidFill>
                <a:latin typeface="Segoe Print" pitchFamily="34" charset="0"/>
                <a:ea typeface="Segoe Print" pitchFamily="34" charset="-122"/>
                <a:cs typeface="Segoe Print" pitchFamily="34" charset="-120"/>
              </a:rPr>
              <a:t>Feminism has introduced critical perspectives that challenge traditional male-centric narratives, emphasizing the importance of gender in spatial analysis and the experiences of marginalized groups.
</a:t>
            </a:r>
            <a:endParaRPr lang="en-US" sz="1000" dirty="0"/>
          </a:p>
        </p:txBody>
      </p:sp>
      <p:sp>
        <p:nvSpPr>
          <p:cNvPr id="14" name="Text 9"/>
          <p:cNvSpPr/>
          <p:nvPr/>
        </p:nvSpPr>
        <p:spPr>
          <a:xfrm>
            <a:off x="1366168" y="3985475"/>
            <a:ext cx="9876385" cy="208439"/>
          </a:xfrm>
          <a:prstGeom prst="rect">
            <a:avLst/>
          </a:prstGeom>
          <a:noFill/>
          <a:ln/>
        </p:spPr>
        <p:txBody>
          <a:bodyPr wrap="square" lIns="0" tIns="0" rIns="0" bIns="0" rtlCol="0" anchor="t"/>
          <a:lstStyle/>
          <a:p>
            <a:pPr marL="0" indent="0">
              <a:lnSpc>
                <a:spcPct val="126354"/>
              </a:lnSpc>
              <a:buNone/>
            </a:pPr>
            <a:r>
              <a:rPr lang="en-US" sz="1200" b="1" dirty="0">
                <a:solidFill>
                  <a:srgbClr val="FFFFFF"/>
                </a:solidFill>
                <a:latin typeface="Segoe Print" pitchFamily="34" charset="0"/>
                <a:ea typeface="Segoe Print" pitchFamily="34" charset="-122"/>
                <a:cs typeface="Segoe Print" pitchFamily="34" charset="-120"/>
              </a:rPr>
              <a:t>What are key examples of systematic vs. regional geography?
</a:t>
            </a:r>
            <a:endParaRPr lang="en-US" sz="1200" dirty="0"/>
          </a:p>
        </p:txBody>
      </p:sp>
      <p:sp>
        <p:nvSpPr>
          <p:cNvPr id="15" name="Text 10"/>
          <p:cNvSpPr/>
          <p:nvPr/>
        </p:nvSpPr>
        <p:spPr>
          <a:xfrm>
            <a:off x="1366168" y="4235500"/>
            <a:ext cx="9876385" cy="423537"/>
          </a:xfrm>
          <a:prstGeom prst="rect">
            <a:avLst/>
          </a:prstGeom>
          <a:noFill/>
          <a:ln/>
        </p:spPr>
        <p:txBody>
          <a:bodyPr wrap="square" lIns="0" tIns="0" rIns="0" bIns="0" rtlCol="0" anchor="t"/>
          <a:lstStyle/>
          <a:p>
            <a:pPr marL="0" indent="0">
              <a:lnSpc>
                <a:spcPct val="151567"/>
              </a:lnSpc>
              <a:buNone/>
            </a:pPr>
            <a:r>
              <a:rPr lang="en-US" sz="1000" dirty="0">
                <a:solidFill>
                  <a:srgbClr val="D4D4D4"/>
                </a:solidFill>
                <a:latin typeface="Segoe Print" pitchFamily="34" charset="0"/>
                <a:ea typeface="Segoe Print" pitchFamily="34" charset="-122"/>
                <a:cs typeface="Segoe Print" pitchFamily="34" charset="-120"/>
              </a:rPr>
              <a:t>Systematic geography focuses on specific themes like climate or urban development, while regional geography examines the unique characteristics and interactions of specific areas, such as cultural landscapes or economic systems.
</a:t>
            </a:r>
            <a:endParaRPr lang="en-US" sz="1000" dirty="0"/>
          </a:p>
        </p:txBody>
      </p:sp>
      <p:sp>
        <p:nvSpPr>
          <p:cNvPr id="16" name="Text 11"/>
          <p:cNvSpPr/>
          <p:nvPr/>
        </p:nvSpPr>
        <p:spPr>
          <a:xfrm>
            <a:off x="1366168" y="5137344"/>
            <a:ext cx="9876385" cy="208431"/>
          </a:xfrm>
          <a:prstGeom prst="rect">
            <a:avLst/>
          </a:prstGeom>
          <a:noFill/>
          <a:ln/>
        </p:spPr>
        <p:txBody>
          <a:bodyPr wrap="square" lIns="0" tIns="0" rIns="0" bIns="0" rtlCol="0" anchor="t"/>
          <a:lstStyle/>
          <a:p>
            <a:pPr marL="0" indent="0">
              <a:lnSpc>
                <a:spcPct val="126354"/>
              </a:lnSpc>
              <a:buNone/>
            </a:pPr>
            <a:r>
              <a:rPr lang="en-US" sz="1200" b="1" dirty="0">
                <a:solidFill>
                  <a:srgbClr val="FFFFFF"/>
                </a:solidFill>
                <a:latin typeface="Segoe Print" pitchFamily="34" charset="0"/>
                <a:ea typeface="Segoe Print" pitchFamily="34" charset="-122"/>
                <a:cs typeface="Segoe Print" pitchFamily="34" charset="-120"/>
              </a:rPr>
              <a:t>How does postmodernism challenge traditional geographical thought?
</a:t>
            </a:r>
            <a:endParaRPr lang="en-US" sz="1200" dirty="0"/>
          </a:p>
        </p:txBody>
      </p:sp>
      <p:sp>
        <p:nvSpPr>
          <p:cNvPr id="17" name="Text 12"/>
          <p:cNvSpPr/>
          <p:nvPr/>
        </p:nvSpPr>
        <p:spPr>
          <a:xfrm>
            <a:off x="1366168" y="5387369"/>
            <a:ext cx="9876385" cy="423529"/>
          </a:xfrm>
          <a:prstGeom prst="rect">
            <a:avLst/>
          </a:prstGeom>
          <a:noFill/>
          <a:ln/>
        </p:spPr>
        <p:txBody>
          <a:bodyPr wrap="square" lIns="0" tIns="0" rIns="0" bIns="0" rtlCol="0" anchor="t"/>
          <a:lstStyle/>
          <a:p>
            <a:pPr marL="0" indent="0">
              <a:lnSpc>
                <a:spcPct val="151567"/>
              </a:lnSpc>
              <a:buNone/>
            </a:pPr>
            <a:r>
              <a:rPr lang="en-US" sz="1000" dirty="0">
                <a:solidFill>
                  <a:srgbClr val="D4D4D4"/>
                </a:solidFill>
                <a:latin typeface="Segoe Print" pitchFamily="34" charset="0"/>
                <a:ea typeface="Segoe Print" pitchFamily="34" charset="-122"/>
                <a:cs typeface="Segoe Print" pitchFamily="34" charset="-120"/>
              </a:rPr>
              <a:t>Postmodernism critiques the objective claims of traditional geography, advocating for a more subjective understanding of space and place that considers diverse perspectives and experiences.
</a:t>
            </a:r>
            <a:endParaRPr lang="en-US" sz="1000" dirty="0"/>
          </a:p>
        </p:txBody>
      </p:sp>
      <p:sp>
        <p:nvSpPr>
          <p:cNvPr id="18" name="Shape 13"/>
          <p:cNvSpPr/>
          <p:nvPr/>
        </p:nvSpPr>
        <p:spPr>
          <a:xfrm>
            <a:off x="938983" y="1697002"/>
            <a:ext cx="271138" cy="271133"/>
          </a:xfrm>
          <a:prstGeom prst="ellipse">
            <a:avLst/>
          </a:prstGeom>
          <a:solidFill>
            <a:srgbClr val="FFE066"/>
          </a:solidFill>
          <a:ln/>
        </p:spPr>
      </p:sp>
      <p:sp>
        <p:nvSpPr>
          <p:cNvPr id="19" name="Text 14"/>
          <p:cNvSpPr/>
          <p:nvPr/>
        </p:nvSpPr>
        <p:spPr>
          <a:xfrm>
            <a:off x="938983" y="1697002"/>
            <a:ext cx="271138" cy="271133"/>
          </a:xfrm>
          <a:prstGeom prst="rect">
            <a:avLst/>
          </a:prstGeom>
          <a:solidFill>
            <a:srgbClr val="FFE066"/>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
        <p:nvSpPr>
          <p:cNvPr id="20" name="Shape 15"/>
          <p:cNvSpPr/>
          <p:nvPr/>
        </p:nvSpPr>
        <p:spPr>
          <a:xfrm>
            <a:off x="938983" y="2848861"/>
            <a:ext cx="271138" cy="271141"/>
          </a:xfrm>
          <a:prstGeom prst="ellipse">
            <a:avLst/>
          </a:prstGeom>
          <a:solidFill>
            <a:srgbClr val="FFE066"/>
          </a:solidFill>
          <a:ln/>
        </p:spPr>
      </p:sp>
      <p:sp>
        <p:nvSpPr>
          <p:cNvPr id="21" name="Text 16"/>
          <p:cNvSpPr/>
          <p:nvPr/>
        </p:nvSpPr>
        <p:spPr>
          <a:xfrm>
            <a:off x="938983" y="2848861"/>
            <a:ext cx="271138" cy="271141"/>
          </a:xfrm>
          <a:prstGeom prst="rect">
            <a:avLst/>
          </a:prstGeom>
          <a:solidFill>
            <a:srgbClr val="FFE066"/>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
        <p:nvSpPr>
          <p:cNvPr id="22" name="Shape 17"/>
          <p:cNvSpPr/>
          <p:nvPr/>
        </p:nvSpPr>
        <p:spPr>
          <a:xfrm>
            <a:off x="938983" y="4000719"/>
            <a:ext cx="271138" cy="271141"/>
          </a:xfrm>
          <a:prstGeom prst="ellipse">
            <a:avLst/>
          </a:prstGeom>
          <a:solidFill>
            <a:srgbClr val="FFE066"/>
          </a:solidFill>
          <a:ln/>
        </p:spPr>
      </p:sp>
      <p:sp>
        <p:nvSpPr>
          <p:cNvPr id="23" name="Text 18"/>
          <p:cNvSpPr/>
          <p:nvPr/>
        </p:nvSpPr>
        <p:spPr>
          <a:xfrm>
            <a:off x="938983" y="4000719"/>
            <a:ext cx="271138" cy="271141"/>
          </a:xfrm>
          <a:prstGeom prst="rect">
            <a:avLst/>
          </a:prstGeom>
          <a:solidFill>
            <a:srgbClr val="FFE066"/>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
        <p:nvSpPr>
          <p:cNvPr id="24" name="Shape 19"/>
          <p:cNvSpPr/>
          <p:nvPr/>
        </p:nvSpPr>
        <p:spPr>
          <a:xfrm>
            <a:off x="938983" y="5152588"/>
            <a:ext cx="271138" cy="271133"/>
          </a:xfrm>
          <a:prstGeom prst="ellipse">
            <a:avLst/>
          </a:prstGeom>
          <a:solidFill>
            <a:srgbClr val="FFE066"/>
          </a:solidFill>
          <a:ln/>
        </p:spPr>
      </p:sp>
      <p:sp>
        <p:nvSpPr>
          <p:cNvPr id="25" name="Text 20"/>
          <p:cNvSpPr/>
          <p:nvPr/>
        </p:nvSpPr>
        <p:spPr>
          <a:xfrm>
            <a:off x="938983" y="5152588"/>
            <a:ext cx="271138" cy="271133"/>
          </a:xfrm>
          <a:prstGeom prst="rect">
            <a:avLst/>
          </a:prstGeom>
          <a:solidFill>
            <a:srgbClr val="FFE066"/>
          </a:solidFill>
          <a:ln/>
        </p:spPr>
        <p:txBody>
          <a:bodyPr wrap="square" lIns="0" tIns="0" rIns="0" bIns="0" rtlCol="0" anchor="t"/>
          <a:lstStyle/>
          <a:p>
            <a:pPr marL="0" indent="0" algn="ctr">
              <a:lnSpc>
                <a:spcPct val="216667"/>
              </a:lnSpc>
              <a:buNone/>
            </a:pPr>
            <a:r>
              <a:rPr lang="en-US" sz="1100" b="1" dirty="0">
                <a:solidFill>
                  <a:srgbClr val="FFFFFF"/>
                </a:solidFill>
                <a:latin typeface="Calibri" pitchFamily="34" charset="0"/>
                <a:ea typeface="Calibri" pitchFamily="34" charset="-122"/>
                <a:cs typeface="Calibri" pitchFamily="34" charset="-120"/>
              </a:rPr>
              <a:t>?
</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558786" y="1142971"/>
            <a:ext cx="3809905" cy="190495"/>
          </a:xfrm>
          <a:prstGeom prst="rect">
            <a:avLst/>
          </a:prstGeom>
        </p:spPr>
      </p:pic>
      <p:sp>
        <p:nvSpPr>
          <p:cNvPr id="4" name="Text 0"/>
          <p:cNvSpPr/>
          <p:nvPr/>
        </p:nvSpPr>
        <p:spPr>
          <a:xfrm>
            <a:off x="558786" y="355591"/>
            <a:ext cx="10159746" cy="761981"/>
          </a:xfrm>
          <a:prstGeom prst="rect">
            <a:avLst/>
          </a:prstGeom>
          <a:noFill/>
          <a:ln/>
        </p:spPr>
        <p:txBody>
          <a:bodyPr wrap="square" lIns="0" tIns="0" rIns="0" bIns="0" rtlCol="0" anchor="t"/>
          <a:lstStyle/>
          <a:p>
            <a:pPr marL="0" indent="0" algn="l">
              <a:lnSpc>
                <a:spcPct val="120000"/>
              </a:lnSpc>
              <a:buNone/>
            </a:pPr>
            <a:r>
              <a:rPr lang="en-US" sz="2900" b="1" dirty="0">
                <a:solidFill>
                  <a:srgbClr val="FFFFFF"/>
                </a:solidFill>
                <a:latin typeface="Segoe Print" pitchFamily="34" charset="0"/>
                <a:ea typeface="Segoe Print" pitchFamily="34" charset="-122"/>
                <a:cs typeface="Segoe Print" pitchFamily="34" charset="-120"/>
              </a:rPr>
              <a:t>Future Directions in Geography
</a:t>
            </a:r>
            <a:endParaRPr lang="en-US" sz="2900" dirty="0"/>
          </a:p>
        </p:txBody>
      </p:sp>
      <p:sp>
        <p:nvSpPr>
          <p:cNvPr id="5" name="Text 1"/>
          <p:cNvSpPr/>
          <p:nvPr/>
        </p:nvSpPr>
        <p:spPr>
          <a:xfrm>
            <a:off x="1202342" y="1732242"/>
            <a:ext cx="10217212" cy="253988"/>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Interdisciplinary Approaches
</a:t>
            </a:r>
            <a:endParaRPr lang="en-US" sz="1400" dirty="0"/>
          </a:p>
        </p:txBody>
      </p:sp>
      <p:sp>
        <p:nvSpPr>
          <p:cNvPr id="6" name="Text 2"/>
          <p:cNvSpPr/>
          <p:nvPr/>
        </p:nvSpPr>
        <p:spPr>
          <a:xfrm>
            <a:off x="1202342" y="2037034"/>
            <a:ext cx="10217212" cy="515604"/>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Geography increasingly integrates with fields like sociology and environmental science, enhancing research depth. For instance, urban studies now incorporate social equity metrics.
</a:t>
            </a:r>
            <a:endParaRPr lang="en-US" sz="1300" dirty="0"/>
          </a:p>
        </p:txBody>
      </p:sp>
      <p:sp>
        <p:nvSpPr>
          <p:cNvPr id="7" name="Text 3"/>
          <p:cNvSpPr/>
          <p:nvPr/>
        </p:nvSpPr>
        <p:spPr>
          <a:xfrm>
            <a:off x="1224884" y="2801556"/>
            <a:ext cx="10194670" cy="253996"/>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Technological Advancements
</a:t>
            </a:r>
            <a:endParaRPr lang="en-US" sz="1400" dirty="0"/>
          </a:p>
        </p:txBody>
      </p:sp>
      <p:sp>
        <p:nvSpPr>
          <p:cNvPr id="8" name="Text 4"/>
          <p:cNvSpPr/>
          <p:nvPr/>
        </p:nvSpPr>
        <p:spPr>
          <a:xfrm>
            <a:off x="1224884" y="3106348"/>
            <a:ext cx="10194670" cy="515613"/>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Innovations like GIS and remote sensing are revolutionizing data collection and analysis, allowing geographers to visualize complex spatial relationships effectively.
</a:t>
            </a:r>
            <a:endParaRPr lang="en-US" sz="1300" dirty="0"/>
          </a:p>
        </p:txBody>
      </p:sp>
      <p:sp>
        <p:nvSpPr>
          <p:cNvPr id="9" name="Text 5"/>
          <p:cNvSpPr/>
          <p:nvPr/>
        </p:nvSpPr>
        <p:spPr>
          <a:xfrm>
            <a:off x="1211232" y="3870870"/>
            <a:ext cx="10208322" cy="253996"/>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Focus on Sustainability
</a:t>
            </a:r>
            <a:endParaRPr lang="en-US" sz="1400" dirty="0"/>
          </a:p>
        </p:txBody>
      </p:sp>
      <p:sp>
        <p:nvSpPr>
          <p:cNvPr id="10" name="Text 6"/>
          <p:cNvSpPr/>
          <p:nvPr/>
        </p:nvSpPr>
        <p:spPr>
          <a:xfrm>
            <a:off x="1211232" y="4175662"/>
            <a:ext cx="10208322" cy="515604"/>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Environmental sustainability is paramount, with studies emphasizing climate change impacts. Research shows that 70% of urban areas face significant climate risks by 2050.
</a:t>
            </a:r>
            <a:endParaRPr lang="en-US" sz="1300" dirty="0"/>
          </a:p>
        </p:txBody>
      </p:sp>
      <p:sp>
        <p:nvSpPr>
          <p:cNvPr id="11" name="Text 7"/>
          <p:cNvSpPr/>
          <p:nvPr/>
        </p:nvSpPr>
        <p:spPr>
          <a:xfrm>
            <a:off x="1201231" y="4940184"/>
            <a:ext cx="10218323" cy="253988"/>
          </a:xfrm>
          <a:prstGeom prst="rect">
            <a:avLst/>
          </a:prstGeom>
          <a:noFill/>
          <a:ln/>
        </p:spPr>
        <p:txBody>
          <a:bodyPr wrap="square" lIns="0" tIns="0" rIns="0" bIns="0" rtlCol="0" anchor="t"/>
          <a:lstStyle/>
          <a:p>
            <a:pPr marL="0" indent="0">
              <a:lnSpc>
                <a:spcPct val="125000"/>
              </a:lnSpc>
              <a:buNone/>
            </a:pPr>
            <a:r>
              <a:rPr lang="en-US" sz="1400" b="1" dirty="0">
                <a:solidFill>
                  <a:srgbClr val="FFFFFF"/>
                </a:solidFill>
                <a:latin typeface="Segoe Print" pitchFamily="34" charset="0"/>
                <a:ea typeface="Segoe Print" pitchFamily="34" charset="-122"/>
                <a:cs typeface="Segoe Print" pitchFamily="34" charset="-120"/>
              </a:rPr>
              <a:t>Impact of Globalization
</a:t>
            </a:r>
            <a:endParaRPr lang="en-US" sz="1400" dirty="0"/>
          </a:p>
        </p:txBody>
      </p:sp>
      <p:sp>
        <p:nvSpPr>
          <p:cNvPr id="12" name="Text 8"/>
          <p:cNvSpPr/>
          <p:nvPr/>
        </p:nvSpPr>
        <p:spPr>
          <a:xfrm>
            <a:off x="1201231" y="5244976"/>
            <a:ext cx="10218323" cy="515604"/>
          </a:xfrm>
          <a:prstGeom prst="rect">
            <a:avLst/>
          </a:prstGeom>
          <a:noFill/>
          <a:ln/>
        </p:spPr>
        <p:txBody>
          <a:bodyPr wrap="square" lIns="0" tIns="0" rIns="0" bIns="0" rtlCol="0" anchor="t"/>
          <a:lstStyle/>
          <a:p>
            <a:pPr marL="0" indent="0">
              <a:lnSpc>
                <a:spcPct val="145000"/>
              </a:lnSpc>
              <a:buNone/>
            </a:pPr>
            <a:r>
              <a:rPr lang="en-US" sz="1300" dirty="0">
                <a:solidFill>
                  <a:srgbClr val="D4D4D4"/>
                </a:solidFill>
                <a:latin typeface="Segoe Print" pitchFamily="34" charset="0"/>
                <a:ea typeface="Segoe Print" pitchFamily="34" charset="-122"/>
                <a:cs typeface="Segoe Print" pitchFamily="34" charset="-120"/>
              </a:rPr>
              <a:t>Globalization reshapes geographical perspectives, influencing migration patterns and economic landscapes. For example, 1.5 billion people are now living outside their birth countries.
</a:t>
            </a:r>
            <a:endParaRPr lang="en-US" sz="1300" dirty="0"/>
          </a:p>
        </p:txBody>
      </p:sp>
      <p:sp>
        <p:nvSpPr>
          <p:cNvPr id="13" name="Shape 9"/>
          <p:cNvSpPr/>
          <p:nvPr/>
        </p:nvSpPr>
        <p:spPr>
          <a:xfrm>
            <a:off x="723088" y="1722079"/>
            <a:ext cx="304792" cy="304792"/>
          </a:xfrm>
          <a:prstGeom prst="ellipse">
            <a:avLst/>
          </a:prstGeom>
          <a:solidFill>
            <a:srgbClr val="FFE066"/>
          </a:solidFill>
          <a:ln/>
        </p:spPr>
      </p:sp>
      <p:pic>
        <p:nvPicPr>
          <p:cNvPr id="1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2936" y="1791934"/>
            <a:ext cx="165096" cy="165096"/>
          </a:xfrm>
          <a:prstGeom prst="rect">
            <a:avLst/>
          </a:prstGeom>
        </p:spPr>
      </p:pic>
      <p:sp>
        <p:nvSpPr>
          <p:cNvPr id="15" name="Shape 10"/>
          <p:cNvSpPr/>
          <p:nvPr/>
        </p:nvSpPr>
        <p:spPr>
          <a:xfrm>
            <a:off x="862785" y="2026871"/>
            <a:ext cx="25400" cy="764524"/>
          </a:xfrm>
          <a:prstGeom prst="rect">
            <a:avLst/>
          </a:prstGeom>
          <a:solidFill>
            <a:srgbClr val="FFE066"/>
          </a:solidFill>
          <a:ln/>
        </p:spPr>
      </p:sp>
      <p:sp>
        <p:nvSpPr>
          <p:cNvPr id="16" name="Shape 11"/>
          <p:cNvSpPr/>
          <p:nvPr/>
        </p:nvSpPr>
        <p:spPr>
          <a:xfrm>
            <a:off x="734359" y="2791393"/>
            <a:ext cx="304792" cy="304792"/>
          </a:xfrm>
          <a:prstGeom prst="ellipse">
            <a:avLst/>
          </a:prstGeom>
          <a:solidFill>
            <a:srgbClr val="FFE066"/>
          </a:solidFill>
          <a:ln/>
        </p:spPr>
      </p:sp>
      <p:pic>
        <p:nvPicPr>
          <p:cNvPr id="17"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04209" y="2861245"/>
            <a:ext cx="165093" cy="165093"/>
          </a:xfrm>
          <a:prstGeom prst="rect">
            <a:avLst/>
          </a:prstGeom>
        </p:spPr>
      </p:pic>
      <p:sp>
        <p:nvSpPr>
          <p:cNvPr id="18" name="Shape 12"/>
          <p:cNvSpPr/>
          <p:nvPr/>
        </p:nvSpPr>
        <p:spPr>
          <a:xfrm>
            <a:off x="874056" y="3096185"/>
            <a:ext cx="25399" cy="764515"/>
          </a:xfrm>
          <a:prstGeom prst="rect">
            <a:avLst/>
          </a:prstGeom>
          <a:solidFill>
            <a:srgbClr val="FFE066"/>
          </a:solidFill>
          <a:ln/>
        </p:spPr>
      </p:sp>
      <p:sp>
        <p:nvSpPr>
          <p:cNvPr id="19" name="Shape 13"/>
          <p:cNvSpPr/>
          <p:nvPr/>
        </p:nvSpPr>
        <p:spPr>
          <a:xfrm>
            <a:off x="727533" y="3860707"/>
            <a:ext cx="304792" cy="304792"/>
          </a:xfrm>
          <a:prstGeom prst="ellipse">
            <a:avLst/>
          </a:prstGeom>
          <a:solidFill>
            <a:srgbClr val="FFE066"/>
          </a:solidFill>
          <a:ln/>
        </p:spPr>
      </p:sp>
      <p:pic>
        <p:nvPicPr>
          <p:cNvPr id="20" name="Image 4"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97383" y="3930559"/>
            <a:ext cx="165093" cy="165093"/>
          </a:xfrm>
          <a:prstGeom prst="rect">
            <a:avLst/>
          </a:prstGeom>
        </p:spPr>
      </p:pic>
      <p:sp>
        <p:nvSpPr>
          <p:cNvPr id="21" name="Shape 14"/>
          <p:cNvSpPr/>
          <p:nvPr/>
        </p:nvSpPr>
        <p:spPr>
          <a:xfrm>
            <a:off x="867230" y="4165499"/>
            <a:ext cx="25399" cy="764524"/>
          </a:xfrm>
          <a:prstGeom prst="rect">
            <a:avLst/>
          </a:prstGeom>
          <a:solidFill>
            <a:srgbClr val="FFE066"/>
          </a:solidFill>
          <a:ln/>
        </p:spPr>
      </p:sp>
      <p:sp>
        <p:nvSpPr>
          <p:cNvPr id="22" name="Shape 15"/>
          <p:cNvSpPr/>
          <p:nvPr/>
        </p:nvSpPr>
        <p:spPr>
          <a:xfrm>
            <a:off x="722612" y="4930021"/>
            <a:ext cx="304792" cy="304792"/>
          </a:xfrm>
          <a:prstGeom prst="ellipse">
            <a:avLst/>
          </a:prstGeom>
          <a:solidFill>
            <a:srgbClr val="FFE066"/>
          </a:solidFill>
          <a:ln/>
        </p:spPr>
      </p:sp>
      <p:pic>
        <p:nvPicPr>
          <p:cNvPr id="23" name="Image 5"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2460" y="4999865"/>
            <a:ext cx="165096" cy="165096"/>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2D5016"/>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12145975" cy="6812280"/>
          </a:xfrm>
          <a:prstGeom prst="rect">
            <a:avLst/>
          </a:prstGeom>
        </p:spPr>
      </p:pic>
      <p:pic>
        <p:nvPicPr>
          <p:cNvPr id="3" name="Image 1" descr="preencoded.png"/>
          <p:cNvPicPr>
            <a:picLocks noChangeAspect="1"/>
          </p:cNvPicPr>
          <p:nvPr/>
        </p:nvPicPr>
        <p:blipFill>
          <a:blip r:embed="rId4"/>
          <a:stretch>
            <a:fillRect/>
          </a:stretch>
        </p:blipFill>
        <p:spPr>
          <a:xfrm>
            <a:off x="1269968" y="1904952"/>
            <a:ext cx="9651759" cy="3809905"/>
          </a:xfrm>
          <a:prstGeom prst="rect">
            <a:avLst/>
          </a:prstGeom>
        </p:spPr>
      </p:pic>
      <p:pic>
        <p:nvPicPr>
          <p:cNvPr id="4" name="Image 2" descr="preencoded.png"/>
          <p:cNvPicPr>
            <a:picLocks noChangeAspect="1"/>
          </p:cNvPicPr>
          <p:nvPr/>
        </p:nvPicPr>
        <p:blipFill>
          <a:blip r:embed="rId5"/>
          <a:stretch>
            <a:fillRect/>
          </a:stretch>
        </p:blipFill>
        <p:spPr>
          <a:xfrm>
            <a:off x="5778356" y="5460863"/>
            <a:ext cx="634984" cy="634984"/>
          </a:xfrm>
          <a:prstGeom prst="rect">
            <a:avLst/>
          </a:prstGeom>
        </p:spPr>
      </p:pic>
      <p:pic>
        <p:nvPicPr>
          <p:cNvPr id="5" name="Image 3" descr="preencoded.png"/>
          <p:cNvPicPr>
            <a:picLocks noChangeAspect="1"/>
          </p:cNvPicPr>
          <p:nvPr/>
        </p:nvPicPr>
        <p:blipFill>
          <a:blip r:embed="rId6"/>
          <a:stretch>
            <a:fillRect/>
          </a:stretch>
        </p:blipFill>
        <p:spPr>
          <a:xfrm>
            <a:off x="10604235" y="1015975"/>
            <a:ext cx="571486" cy="571486"/>
          </a:xfrm>
          <a:prstGeom prst="rect">
            <a:avLst/>
          </a:prstGeom>
        </p:spPr>
      </p:pic>
      <p:pic>
        <p:nvPicPr>
          <p:cNvPr id="6" name="Image 4" descr="preencoded.png"/>
          <p:cNvPicPr>
            <a:picLocks noChangeAspect="1"/>
          </p:cNvPicPr>
          <p:nvPr/>
        </p:nvPicPr>
        <p:blipFill>
          <a:blip r:embed="rId6"/>
          <a:stretch>
            <a:fillRect/>
          </a:stretch>
        </p:blipFill>
        <p:spPr>
          <a:xfrm>
            <a:off x="1015975" y="1015975"/>
            <a:ext cx="571486" cy="571486"/>
          </a:xfrm>
          <a:prstGeom prst="rect">
            <a:avLst/>
          </a:prstGeom>
        </p:spPr>
      </p:pic>
      <p:sp>
        <p:nvSpPr>
          <p:cNvPr id="7" name="Shape 0"/>
          <p:cNvSpPr/>
          <p:nvPr/>
        </p:nvSpPr>
        <p:spPr>
          <a:xfrm>
            <a:off x="5740256" y="3276518"/>
            <a:ext cx="711182" cy="63498"/>
          </a:xfrm>
          <a:prstGeom prst="rect">
            <a:avLst/>
          </a:prstGeom>
          <a:solidFill>
            <a:srgbClr val="FFE066"/>
          </a:solidFill>
          <a:ln/>
        </p:spPr>
      </p:sp>
      <p:sp>
        <p:nvSpPr>
          <p:cNvPr id="8" name="Text 1"/>
          <p:cNvSpPr/>
          <p:nvPr/>
        </p:nvSpPr>
        <p:spPr>
          <a:xfrm>
            <a:off x="4849374" y="2210850"/>
            <a:ext cx="2492947" cy="407337"/>
          </a:xfrm>
          <a:prstGeom prst="rect">
            <a:avLst/>
          </a:prstGeom>
          <a:noFill/>
          <a:ln/>
        </p:spPr>
        <p:txBody>
          <a:bodyPr wrap="square" lIns="0" tIns="0" rIns="0" bIns="0" rtlCol="0" anchor="t"/>
          <a:lstStyle/>
          <a:p>
            <a:pPr marL="0" indent="0" algn="ctr">
              <a:lnSpc>
                <a:spcPct val="118832"/>
              </a:lnSpc>
              <a:buNone/>
            </a:pPr>
            <a:r>
              <a:rPr lang="en-US" sz="2400" b="1" dirty="0">
                <a:solidFill>
                  <a:srgbClr val="FFFFFF"/>
                </a:solidFill>
                <a:latin typeface="Segoe Print" pitchFamily="34" charset="0"/>
                <a:ea typeface="Segoe Print" pitchFamily="34" charset="-122"/>
                <a:cs typeface="Segoe Print" pitchFamily="34" charset="-120"/>
              </a:rPr>
              <a:t>Key Takeaways
</a:t>
            </a:r>
            <a:endParaRPr lang="en-US" sz="2400" dirty="0"/>
          </a:p>
        </p:txBody>
      </p:sp>
      <p:sp>
        <p:nvSpPr>
          <p:cNvPr id="9" name="Text 2"/>
          <p:cNvSpPr/>
          <p:nvPr/>
        </p:nvSpPr>
        <p:spPr>
          <a:xfrm>
            <a:off x="1848439" y="3127141"/>
            <a:ext cx="8494817" cy="2154654"/>
          </a:xfrm>
          <a:prstGeom prst="rect">
            <a:avLst/>
          </a:prstGeom>
          <a:noFill/>
          <a:ln/>
        </p:spPr>
        <p:txBody>
          <a:bodyPr wrap="square" lIns="0" tIns="0" rIns="0" bIns="0" rtlCol="0" anchor="t"/>
          <a:lstStyle/>
          <a:p>
            <a:pPr marL="0" indent="0" algn="ctr">
              <a:lnSpc>
                <a:spcPct val="161611"/>
              </a:lnSpc>
              <a:buNone/>
            </a:pPr>
            <a:r>
              <a:rPr lang="en-US" sz="1400" dirty="0">
                <a:solidFill>
                  <a:srgbClr val="D4D4D4"/>
                </a:solidFill>
                <a:latin typeface="Segoe Print" pitchFamily="34" charset="0"/>
                <a:ea typeface="Segoe Print" pitchFamily="34" charset="-122"/>
                <a:cs typeface="Segoe Print" pitchFamily="34" charset="-120"/>
              </a:rPr>
              <a:t>This presentation highlighted the evolution of geographical thought, emphasizing Environmental Determinism, Possibilism, and the impact of Feminism and Post Modernism. Key takeaways include the importance of integrating diverse perspectives in geography and recognizing the quantitative revolution's role in shaping modern methodologies. Moving forward, we should prioritize interdisciplinary approaches and foster collaboration among scholars to address contemporary geographical challenges effectively. Together, we can enhance our understanding of spatial dynamics and their implications for society.
</a:t>
            </a:r>
            <a:endParaRPr lang="en-US" sz="1400" dirty="0"/>
          </a:p>
        </p:txBody>
      </p:sp>
      <p:sp>
        <p:nvSpPr>
          <p:cNvPr id="10" name="Shape 3"/>
          <p:cNvSpPr/>
          <p:nvPr/>
        </p:nvSpPr>
        <p:spPr>
          <a:xfrm>
            <a:off x="5778990" y="2844406"/>
            <a:ext cx="633714" cy="56519"/>
          </a:xfrm>
          <a:prstGeom prst="ellipse">
            <a:avLst/>
          </a:prstGeom>
          <a:solidFill>
            <a:srgbClr val="FFE066"/>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1137</Words>
  <Application>Microsoft Office PowerPoint</Application>
  <PresentationFormat>Widescreen</PresentationFormat>
  <Paragraphs>103</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Comic Sans MS</vt:lpstr>
      <vt:lpstr>Segoe Print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3</cp:revision>
  <dcterms:created xsi:type="dcterms:W3CDTF">2026-08-25T18:26:55Z</dcterms:created>
  <dcterms:modified xsi:type="dcterms:W3CDTF">2026-08-25T19:00:36Z</dcterms:modified>
</cp:coreProperties>
</file>