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svg" ContentType="image/svg+xml"/>
  <Default Extension="png" ContentType="image/png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82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theme" Target="/ppt/theme/theme1.xml" Id="rId18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viewProps" Target="/ppt/viewProps.xml" Id="rId17" /><Relationship Type="http://schemas.openxmlformats.org/officeDocument/2006/relationships/slide" Target="/ppt/slides/slide1.xml" Id="rId2" /><Relationship Type="http://schemas.openxmlformats.org/officeDocument/2006/relationships/presProps" Target="/ppt/presProps.xml" Id="rId16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notesMaster" Target="/ppt/notesMasters/notesMaster1.xml" Id="rId15" /><Relationship Type="http://schemas.openxmlformats.org/officeDocument/2006/relationships/slide" Target="/ppt/slides/slide9.xml" Id="rId10" /><Relationship Type="http://schemas.openxmlformats.org/officeDocument/2006/relationships/tableStyles" Target="/ppt/tableStyles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516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Id2" /><Relationship Type="http://schemas.openxmlformats.org/officeDocument/2006/relationships/notesMaster" Target="/ppt/notesMasters/notesMaster1.xml" Id="rI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Id2" /><Relationship Type="http://schemas.openxmlformats.org/officeDocument/2006/relationships/notesMaster" Target="/ppt/notesMasters/notesMaster1.xml" Id="rI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Id2" /><Relationship Type="http://schemas.openxmlformats.org/officeDocument/2006/relationships/notesMaster" Target="/ppt/notesMasters/notesMaster1.xml" Id="rI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Id2" /><Relationship Type="http://schemas.openxmlformats.org/officeDocument/2006/relationships/notesMaster" Target="/ppt/notesMasters/notesMaster1.xml" Id="rI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Id2" /><Relationship Type="http://schemas.openxmlformats.org/officeDocument/2006/relationships/notesMaster" Target="/ppt/notesMasters/notesMaster1.xml" Id="rI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Id2" /><Relationship Type="http://schemas.openxmlformats.org/officeDocument/2006/relationships/notesMaster" Target="/ppt/notesMasters/notesMaster1.xml" Id="rI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Id2" /><Relationship Type="http://schemas.openxmlformats.org/officeDocument/2006/relationships/notesMaster" Target="/ppt/notesMasters/notesMaster1.xml" Id="rI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Id2" /><Relationship Type="http://schemas.openxmlformats.org/officeDocument/2006/relationships/notesMaster" Target="/ppt/notesMasters/notesMaster1.xml" Id="rI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Id2" /><Relationship Type="http://schemas.openxmlformats.org/officeDocument/2006/relationships/notesMaster" Target="/ppt/notesMasters/notesMaster1.xml" Id="rI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Id2" /><Relationship Type="http://schemas.openxmlformats.org/officeDocument/2006/relationships/notesMaster" Target="/ppt/notesMasters/notesMaster1.xml" Id="rI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Id2" /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57122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17.xml" Id="rId1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2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6.png" Id="rId8" /><Relationship Type="http://schemas.openxmlformats.org/officeDocument/2006/relationships/image" Target="/ppt/media/image1.png" Id="rId3" /><Relationship Type="http://schemas.openxmlformats.org/officeDocument/2006/relationships/image" Target="/ppt/media/image5.png" Id="rId7" /><Relationship Type="http://schemas.openxmlformats.org/officeDocument/2006/relationships/notesSlide" Target="/ppt/notesSlides/notesSlide1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4.png" Id="rId6" /><Relationship Type="http://schemas.openxmlformats.org/officeDocument/2006/relationships/image" Target="/ppt/media/image3.png" Id="rId5" /><Relationship Type="http://schemas.openxmlformats.org/officeDocument/2006/relationships/image" Target="/ppt/media/image2.png" Id="rI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7.jpeg" Id="rId3" /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1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13.svg" Id="rId8" /><Relationship Type="http://schemas.openxmlformats.org/officeDocument/2006/relationships/image" Target="/ppt/media/image8.png" Id="rId3" /><Relationship Type="http://schemas.openxmlformats.org/officeDocument/2006/relationships/image" Target="/ppt/media/image12.png" Id="rId7" /><Relationship Type="http://schemas.openxmlformats.org/officeDocument/2006/relationships/notesSlide" Target="/ppt/notesSlides/notesSlide3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11.svg" Id="rId6" /><Relationship Type="http://schemas.openxmlformats.org/officeDocument/2006/relationships/image" Target="/ppt/media/image16.jpeg" Id="rId11" /><Relationship Type="http://schemas.openxmlformats.org/officeDocument/2006/relationships/image" Target="/ppt/media/image10.png" Id="rId5" /><Relationship Type="http://schemas.openxmlformats.org/officeDocument/2006/relationships/image" Target="/ppt/media/image15.svg" Id="rId10" /><Relationship Type="http://schemas.openxmlformats.org/officeDocument/2006/relationships/image" Target="/ppt/media/image9.svg" Id="rId4" /><Relationship Type="http://schemas.openxmlformats.org/officeDocument/2006/relationships/image" Target="/ppt/media/image14.png" Id="rI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22.svg" Id="rId8" /><Relationship Type="http://schemas.openxmlformats.org/officeDocument/2006/relationships/image" Target="/ppt/media/image17.png" Id="rId3" /><Relationship Type="http://schemas.openxmlformats.org/officeDocument/2006/relationships/image" Target="/ppt/media/image21.png" Id="rId7" /><Relationship Type="http://schemas.openxmlformats.org/officeDocument/2006/relationships/notesSlide" Target="/ppt/notesSlides/notesSlide4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20.svg" Id="rId6" /><Relationship Type="http://schemas.openxmlformats.org/officeDocument/2006/relationships/image" Target="/ppt/media/image19.png" Id="rId5" /><Relationship Type="http://schemas.openxmlformats.org/officeDocument/2006/relationships/image" Target="/ppt/media/image18.svg" Id="rI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notesSlide" Target="/ppt/notesSlides/notesSlide5.xml" Id="rId2" /><Relationship Type="http://schemas.openxmlformats.org/officeDocument/2006/relationships/slideLayout" Target="/ppt/slideLayouts/slideLayout1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28.svg" Id="rId8" /><Relationship Type="http://schemas.openxmlformats.org/officeDocument/2006/relationships/image" Target="/ppt/media/image23.png" Id="rId3" /><Relationship Type="http://schemas.openxmlformats.org/officeDocument/2006/relationships/image" Target="/ppt/media/image27.png" Id="rId7" /><Relationship Type="http://schemas.openxmlformats.org/officeDocument/2006/relationships/notesSlide" Target="/ppt/notesSlides/notesSlide6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26.svg" Id="rId6" /><Relationship Type="http://schemas.openxmlformats.org/officeDocument/2006/relationships/image" Target="/ppt/media/image31.jpeg" Id="rId11" /><Relationship Type="http://schemas.openxmlformats.org/officeDocument/2006/relationships/image" Target="/ppt/media/image25.png" Id="rId5" /><Relationship Type="http://schemas.openxmlformats.org/officeDocument/2006/relationships/image" Target="/ppt/media/image30.svg" Id="rId10" /><Relationship Type="http://schemas.openxmlformats.org/officeDocument/2006/relationships/image" Target="/ppt/media/image24.svg" Id="rId4" /><Relationship Type="http://schemas.openxmlformats.org/officeDocument/2006/relationships/image" Target="/ppt/media/image29.png" Id="rI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37.svg" Id="rId8" /><Relationship Type="http://schemas.openxmlformats.org/officeDocument/2006/relationships/image" Target="/ppt/media/image32.png" Id="rId3" /><Relationship Type="http://schemas.openxmlformats.org/officeDocument/2006/relationships/image" Target="/ppt/media/image36.png" Id="rId7" /><Relationship Type="http://schemas.openxmlformats.org/officeDocument/2006/relationships/notesSlide" Target="/ppt/notesSlides/notesSlide7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35.svg" Id="rId6" /><Relationship Type="http://schemas.openxmlformats.org/officeDocument/2006/relationships/image" Target="/ppt/media/image40.jpeg" Id="rId11" /><Relationship Type="http://schemas.openxmlformats.org/officeDocument/2006/relationships/image" Target="/ppt/media/image34.png" Id="rId5" /><Relationship Type="http://schemas.openxmlformats.org/officeDocument/2006/relationships/image" Target="/ppt/media/image39.svg" Id="rId10" /><Relationship Type="http://schemas.openxmlformats.org/officeDocument/2006/relationships/image" Target="/ppt/media/image33.svg" Id="rId4" /><Relationship Type="http://schemas.openxmlformats.org/officeDocument/2006/relationships/image" Target="/ppt/media/image38.png" Id="rI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notesSlide" Target="/ppt/notesSlides/notesSlide8.xml" Id="rId2" /><Relationship Type="http://schemas.openxmlformats.org/officeDocument/2006/relationships/slideLayout" Target="/ppt/slideLayouts/slideLayout1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44.svg" Id="rId8" /><Relationship Type="http://schemas.openxmlformats.org/officeDocument/2006/relationships/image" Target="/ppt/media/image49.jpeg" Id="rId13" /><Relationship Type="http://schemas.openxmlformats.org/officeDocument/2006/relationships/image" Target="/ppt/media/image32.png" Id="rId3" /><Relationship Type="http://schemas.openxmlformats.org/officeDocument/2006/relationships/image" Target="/ppt/media/image36.png" Id="rId7" /><Relationship Type="http://schemas.openxmlformats.org/officeDocument/2006/relationships/image" Target="/ppt/media/image48.jpeg" Id="rId12" /><Relationship Type="http://schemas.openxmlformats.org/officeDocument/2006/relationships/notesSlide" Target="/ppt/notesSlides/notesSlide9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43.svg" Id="rId6" /><Relationship Type="http://schemas.openxmlformats.org/officeDocument/2006/relationships/image" Target="/ppt/media/image47.jpeg" Id="rId11" /><Relationship Type="http://schemas.openxmlformats.org/officeDocument/2006/relationships/image" Target="/ppt/media/image42.png" Id="rId5" /><Relationship Type="http://schemas.openxmlformats.org/officeDocument/2006/relationships/image" Target="/ppt/media/image46.svg" Id="rId10" /><Relationship Type="http://schemas.openxmlformats.org/officeDocument/2006/relationships/image" Target="/ppt/media/image41.svg" Id="rId4" /><Relationship Type="http://schemas.openxmlformats.org/officeDocument/2006/relationships/image" Target="/ppt/media/image45.png" Id="rI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55.svg" Id="rId8" /><Relationship Type="http://schemas.openxmlformats.org/officeDocument/2006/relationships/image" Target="/ppt/media/image50.png" Id="rId3" /><Relationship Type="http://schemas.openxmlformats.org/officeDocument/2006/relationships/image" Target="/ppt/media/image54.png" Id="rId7" /><Relationship Type="http://schemas.openxmlformats.org/officeDocument/2006/relationships/notesSlide" Target="/ppt/notesSlides/notesSlide10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53.svg" Id="rId6" /><Relationship Type="http://schemas.openxmlformats.org/officeDocument/2006/relationships/image" Target="/ppt/media/image56.jpeg" Id="rId11" /><Relationship Type="http://schemas.openxmlformats.org/officeDocument/2006/relationships/image" Target="/ppt/media/image52.png" Id="rId5" /><Relationship Type="http://schemas.openxmlformats.org/officeDocument/2006/relationships/image" Target="/ppt/media/image13.svg" Id="rId10" /><Relationship Type="http://schemas.openxmlformats.org/officeDocument/2006/relationships/image" Target="/ppt/media/image51.svg" Id="rId4" /><Relationship Type="http://schemas.openxmlformats.org/officeDocument/2006/relationships/image" Target="/ppt/media/image12.png" Id="rId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notesSlide" Target="/ppt/notesSlides/notesSlide11.xml" Id="rId2" /><Relationship Type="http://schemas.openxmlformats.org/officeDocument/2006/relationships/slideLayout" Target="/ppt/slideLayouts/slideLayout1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62.svg" Id="rId8" /><Relationship Type="http://schemas.openxmlformats.org/officeDocument/2006/relationships/image" Target="/ppt/media/image57.png" Id="rId3" /><Relationship Type="http://schemas.openxmlformats.org/officeDocument/2006/relationships/image" Target="/ppt/media/image61.png" Id="rId7" /><Relationship Type="http://schemas.openxmlformats.org/officeDocument/2006/relationships/notesSlide" Target="/ppt/notesSlides/notesSlide12.xml" Id="rId2" /><Relationship Type="http://schemas.openxmlformats.org/officeDocument/2006/relationships/slideLayout" Target="/ppt/slideLayouts/slideLayout17.xml" Id="rId1" /><Relationship Type="http://schemas.openxmlformats.org/officeDocument/2006/relationships/image" Target="/ppt/media/image60.svg" Id="rId6" /><Relationship Type="http://schemas.openxmlformats.org/officeDocument/2006/relationships/image" Target="/ppt/media/image59.png" Id="rId5" /><Relationship Type="http://schemas.openxmlformats.org/officeDocument/2006/relationships/image" Target="/ppt/media/image64.svg" Id="rId10" /><Relationship Type="http://schemas.openxmlformats.org/officeDocument/2006/relationships/image" Target="/ppt/media/image58.svg" Id="rId4" /><Relationship Type="http://schemas.openxmlformats.org/officeDocument/2006/relationships/image" Target="/ppt/media/image63.png" Id="rId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notesSlide" Target="/ppt/notesSlides/notesSlide13.xml" Id="rId2" /><Relationship Type="http://schemas.openxmlformats.org/officeDocument/2006/relationships/slideLayout" Target="/ppt/slideLayouts/slideLayout1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7987" y="507987"/>
            <a:ext cx="203195" cy="20319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480513" y="507987"/>
            <a:ext cx="203195" cy="20319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7987" y="6146646"/>
            <a:ext cx="203195" cy="20319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480513" y="6146646"/>
            <a:ext cx="203195" cy="20319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031949" y="1015975"/>
            <a:ext cx="8127797" cy="50799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31949" y="5333867"/>
            <a:ext cx="8127797" cy="50799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015975" y="1904952"/>
            <a:ext cx="9905752" cy="15239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41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Exploring GIS Data Structures and Applications</a:t>
            </a:r>
          </a:p>
          <a:p>
            <a:pPr marL="0" indent="0" algn="l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RANJITA ROY SARKAR , ASSISTANT PROFESSOR, DEPARTMENT OF GEOGRAPHY, KGTM</a:t>
            </a:r>
            <a:r>
              <a:rPr lang="en-US" sz="4100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endParaRPr lang="en-US" sz="4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1790" y="1015975"/>
            <a:ext cx="3301917" cy="48258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15975" y="1803355"/>
            <a:ext cx="6756231" cy="1193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Exploring GIS Data Structures and Applications
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15975" y="3276518"/>
            <a:ext cx="6603835" cy="2692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delves into the essential components of Geographic Information Systems (GIS), focusing on data structures, analysis techniques, and practical applications. We will explore both spatial and non-spatial data types, including raster and vector formats. Additionally, we will discuss the processes of geo-referencing, editing, and output generation. Finally, we will highlight the significance of GIS in land use mapping, urban sprawl analysis, and forest monitoring, showcasing its impact on decision-making and resource management.
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015975" y="1498563"/>
            <a:ext cx="711182" cy="63498"/>
          </a:xfrm>
          <a:prstGeom prst="rect">
            <a:avLst/>
          </a:prstGeom>
          <a:solidFill>
            <a:srgbClr val="00FFFF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26916" y="6553036"/>
            <a:ext cx="1688582" cy="228594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99425" y="1763349"/>
            <a:ext cx="3552101" cy="2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Data Structures
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9425" y="2036394"/>
            <a:ext cx="3552101" cy="1289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data structures represent geographical locations using coordinates, enabling precise mapping and analysis of features like roads, rivers, and boundaries.
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771270" y="1763349"/>
            <a:ext cx="3552101" cy="2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Non-Spatial Data Structures
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771270" y="2036394"/>
            <a:ext cx="3552101" cy="1546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Non-spatial data structures store attribute information related to spatial features, such as names, types, and classifications, essential for comprehensive GIS analysis.
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9425" y="4411232"/>
            <a:ext cx="3552101" cy="222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Data Types
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9425" y="4684277"/>
            <a:ext cx="3552101" cy="1289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types of GIS data structures include points, lines, and polygons, each serving distinct purposes in representing real-world entities and their relationships.
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771270" y="4411232"/>
            <a:ext cx="3552101" cy="222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Importance in GIS
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71270" y="4684277"/>
            <a:ext cx="3552101" cy="1289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these data types is crucial for effective GIS analysis, as they influence data processing, visualization, and decision-making in various applications.
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03114" y="6578435"/>
            <a:ext cx="1536186" cy="177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Shubham Dhage
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80990" y="711816"/>
            <a:ext cx="8140496" cy="396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GIS Data Structures
</a:t>
            </a:r>
            <a:endParaRPr lang="en-US" sz="23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265" y="1448399"/>
            <a:ext cx="228594" cy="228594"/>
          </a:xfrm>
          <a:prstGeom prst="rect">
            <a:avLst/>
          </a:prstGeom>
        </p:spPr>
      </p:pic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1110" y="1448399"/>
            <a:ext cx="228594" cy="228594"/>
          </a:xfrm>
          <a:prstGeom prst="rect">
            <a:avLst/>
          </a:prstGeom>
        </p:spPr>
      </p:pic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265" y="4096283"/>
            <a:ext cx="228594" cy="228594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61110" y="4096283"/>
            <a:ext cx="228594" cy="228594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8775480" y="0"/>
            <a:ext cx="3370495" cy="6812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507987"/>
            <a:ext cx="10667733" cy="76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Raster vs Vector Data Structures
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72141" y="2874573"/>
            <a:ext cx="3264612" cy="2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Raster Data Overview
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72141" y="3147615"/>
            <a:ext cx="3264612" cy="1289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Raster data consists of grid cells, each representing a value, making it suitable for continuous data like temperature or elevation across a landscape.
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463462" y="2874573"/>
            <a:ext cx="3264771" cy="2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Data Overview
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463462" y="3147615"/>
            <a:ext cx="3264771" cy="1546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data utilizes points, lines, and polygons to represent discrete features, such as roads, boundaries, and land parcels, providing precise location information.
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154942" y="2874573"/>
            <a:ext cx="3264612" cy="222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Use Cases
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154942" y="3147615"/>
            <a:ext cx="3264612" cy="1546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Raster is ideal for continuous phenomena like satellite imagery, while vector excels in mapping distinct features, such as administrative boundaries or transportation networks.
</a:t>
            </a:r>
            <a:endParaRPr lang="en-US" sz="13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981" y="2458022"/>
            <a:ext cx="279393" cy="279393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61981" y="4958590"/>
            <a:ext cx="3284932" cy="76198"/>
          </a:xfrm>
          <a:prstGeom prst="ellipse">
            <a:avLst/>
          </a:prstGeom>
          <a:solidFill>
            <a:srgbClr val="00FFFF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3302" y="2458022"/>
            <a:ext cx="279393" cy="279393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453302" y="4958590"/>
            <a:ext cx="3285090" cy="76198"/>
          </a:xfrm>
          <a:prstGeom prst="ellipse">
            <a:avLst/>
          </a:prstGeom>
          <a:solidFill>
            <a:srgbClr val="8B5CF6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4782" y="2458022"/>
            <a:ext cx="279393" cy="279393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8144782" y="4958590"/>
            <a:ext cx="3284932" cy="76198"/>
          </a:xfrm>
          <a:prstGeom prst="ellipse">
            <a:avLst/>
          </a:prstGeom>
          <a:solidFill>
            <a:srgbClr val="00FFFF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1015975"/>
            <a:ext cx="10667733" cy="888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900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GIS Data Input
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61981" y="2501834"/>
            <a:ext cx="5079873" cy="317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Collection Methods
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03275" y="2971726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Collecting spatial data through surveys and field measurements.
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03275" y="3695608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Utilizing satellite imagery for comprehensive geographic coverage.
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3275" y="4419490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Employing GPS technology for precise location data.
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49841" y="2501834"/>
            <a:ext cx="5079874" cy="317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Data Quality
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91135" y="2971726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accuracy is crucial for reliable GIS analysis.
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91135" y="3695608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Implementing validation techniques to assess data integrity.
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91135" y="4419490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updates and maintenance of data sources to enhance quality.
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61981" y="3073320"/>
            <a:ext cx="88898" cy="88899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61981" y="3797202"/>
            <a:ext cx="88898" cy="88899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61981" y="4521083"/>
            <a:ext cx="88898" cy="88899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349841" y="3073320"/>
            <a:ext cx="88898" cy="88899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5" name="Shape 13"/>
          <p:cNvSpPr/>
          <p:nvPr/>
        </p:nvSpPr>
        <p:spPr>
          <a:xfrm>
            <a:off x="6349841" y="3797202"/>
            <a:ext cx="88898" cy="88899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6" name="Shape 14"/>
          <p:cNvSpPr/>
          <p:nvPr/>
        </p:nvSpPr>
        <p:spPr>
          <a:xfrm>
            <a:off x="6349841" y="4521083"/>
            <a:ext cx="88898" cy="88899"/>
          </a:xfrm>
          <a:prstGeom prst="ellipse">
            <a:avLst/>
          </a:prstGeom>
          <a:solidFill>
            <a:srgbClr val="8B5CF6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89617" y="6567004"/>
            <a:ext cx="1388870" cy="214626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203136" y="1456337"/>
            <a:ext cx="5523092" cy="20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477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Aligning Spatial Data
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203136" y="1712708"/>
            <a:ext cx="5523092" cy="968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713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Geo-referencing aligns spatial data with real-world coordinates, ensuring that maps accurately represent physical locations, which is crucial for effective GIS applications.
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203136" y="2892195"/>
            <a:ext cx="5523092" cy="20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477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Mapping Accuracy
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203136" y="3148566"/>
            <a:ext cx="5523092" cy="72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713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geo-referencing is vital for reliable outputs in GIS analysis, as it directly impacts the precision of land use and environmental assessments.
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203136" y="4085969"/>
            <a:ext cx="5523092" cy="20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477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of Geo-referencing
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03136" y="4342340"/>
            <a:ext cx="5523092" cy="72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713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methods include using control points and transformation techniques, which help in correcting distortions and aligning data with geographic reality.
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203136" y="5279732"/>
            <a:ext cx="5523092" cy="208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477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for Reliable Outputs
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03136" y="5536114"/>
            <a:ext cx="5523092" cy="72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713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accurate geo-referencing, GIS outputs can lead to misinterpretations, affecting decision-making in urban planning and resource management.
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61053" y="6590816"/>
            <a:ext cx="1245998" cy="167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151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jasper guy
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68162" y="585300"/>
            <a:ext cx="6068226" cy="37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140"/>
              </a:lnSpc>
              <a:buNone/>
            </a:pPr>
            <a:r>
              <a:rPr lang="en-US" sz="2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Importance of Geo-referencing
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68162" y="1172024"/>
            <a:ext cx="620379" cy="59530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68162" y="1458878"/>
            <a:ext cx="357813" cy="357816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664" y="1542379"/>
            <a:ext cx="190810" cy="19081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668162" y="2894736"/>
            <a:ext cx="357813" cy="357816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664" y="2978237"/>
            <a:ext cx="190810" cy="19081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68162" y="4088504"/>
            <a:ext cx="357813" cy="357812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1662" y="4172006"/>
            <a:ext cx="190813" cy="190813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68162" y="5282278"/>
            <a:ext cx="357813" cy="357812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662" y="5365774"/>
            <a:ext cx="190813" cy="190813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7141984" y="0"/>
            <a:ext cx="71435" cy="6812280"/>
          </a:xfrm>
          <a:prstGeom prst="rect">
            <a:avLst/>
          </a:prstGeom>
          <a:solidFill>
            <a:srgbClr val="00FFFF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213419" y="0"/>
            <a:ext cx="4932556" cy="6812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89617" y="6558750"/>
            <a:ext cx="1442367" cy="222879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248855" y="1506815"/>
            <a:ext cx="5458959" cy="216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1944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Data Integrity
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248855" y="1773190"/>
            <a:ext cx="5458959" cy="754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1454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Editing processes are crucial for maintaining data integrity and accuracy, which are essential for reliable GIS analysis and decision-making.
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248855" y="2745986"/>
            <a:ext cx="5458959" cy="216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1944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Editing Tasks
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248855" y="3012360"/>
            <a:ext cx="5458959" cy="754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1454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editing tasks include modifying existing data, deleting inaccuracies, and adding new information to ensure comprehensive datasets for analysis.
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248855" y="3985156"/>
            <a:ext cx="5458959" cy="216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1944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Prevention Strategies
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48855" y="4251531"/>
            <a:ext cx="5458959" cy="754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1454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data reviews and validation checks help prevent errors, ensuring that GIS projects are based on accurate and up-to-date information.
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248855" y="5224332"/>
            <a:ext cx="5458959" cy="21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1944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Tools for Editing
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48855" y="5490706"/>
            <a:ext cx="5458959" cy="754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1454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Various GIS software tools, such as ArcGIS and QGIS, provide functionalities that facilitate effective data editing, enhancing user efficiency and accuracy.
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63910" y="6583513"/>
            <a:ext cx="1293781" cy="173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6577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Deng Xiang
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93720" y="602595"/>
            <a:ext cx="6024253" cy="386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1748"/>
              </a:lnSpc>
              <a:buNone/>
            </a:pPr>
            <a:r>
              <a:rPr lang="en-US" sz="2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Editing GIS Data Processes
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693720" y="1211866"/>
            <a:ext cx="644192" cy="61911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93720" y="1509356"/>
            <a:ext cx="371625" cy="371627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395" y="1596030"/>
            <a:ext cx="198115" cy="198115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693720" y="2748526"/>
            <a:ext cx="371625" cy="371627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395" y="2835201"/>
            <a:ext cx="198115" cy="198115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93720" y="3987697"/>
            <a:ext cx="371625" cy="371627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395" y="4074371"/>
            <a:ext cx="198115" cy="198115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93720" y="5226873"/>
            <a:ext cx="371625" cy="371619"/>
          </a:xfrm>
          <a:prstGeom prst="ellipse">
            <a:avLst/>
          </a:prstGeom>
          <a:solidFill>
            <a:srgbClr val="00FFFF">
              <a:alpha val="12000"/>
            </a:srgbClr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395" y="5313547"/>
            <a:ext cx="198115" cy="198115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7139126" y="0"/>
            <a:ext cx="74293" cy="6812280"/>
          </a:xfrm>
          <a:prstGeom prst="rect">
            <a:avLst/>
          </a:prstGeom>
          <a:solidFill>
            <a:srgbClr val="00FFFF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213419" y="0"/>
            <a:ext cx="4932556" cy="6812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507987"/>
            <a:ext cx="10667733" cy="76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Effectively Present GIS Analysis Outputs
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1366962" y="1431255"/>
            <a:ext cx="10052592" cy="20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112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User Needs
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366962" y="1686834"/>
            <a:ext cx="10052592" cy="4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289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with stakeholders to understand their specific requirements for GIS outputs, ensuring that the final products are relevant and useful.
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66962" y="2404210"/>
            <a:ext cx="10052592" cy="20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112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Appropriate Output Formats
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366962" y="2659790"/>
            <a:ext cx="10052592" cy="4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289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most effective formats for presenting GIS data, such as maps, reports, or visualizations, based on the identified user needs.
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66962" y="3377166"/>
            <a:ext cx="10052592" cy="20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112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Visual Representations
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366962" y="3632745"/>
            <a:ext cx="10052592" cy="4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289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clear and informative visualizations that highlight key findings from the GIS analysis, making complex data easily understandable.
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66962" y="4350121"/>
            <a:ext cx="10052592" cy="20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112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 Communication of Results
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66962" y="4605701"/>
            <a:ext cx="10052592" cy="4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289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Customize the presentation of results to suit the audience, ensuring that technical jargon is minimized and insights are clearly articulated.
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366962" y="5323077"/>
            <a:ext cx="10052592" cy="20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6112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 Feedback
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66962" y="5578651"/>
            <a:ext cx="10052592" cy="4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6289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presenting the outputs, solicit feedback from users to assess the effectiveness of the communication and make necessary adjustments for future presentations.
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61981" y="1421092"/>
            <a:ext cx="404485" cy="404488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761981" y="1421092"/>
            <a:ext cx="404485" cy="4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125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
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61981" y="2394048"/>
            <a:ext cx="404485" cy="404488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761981" y="2394048"/>
            <a:ext cx="404485" cy="4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125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
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61981" y="3367003"/>
            <a:ext cx="404485" cy="404488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761981" y="3367003"/>
            <a:ext cx="404485" cy="4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125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
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61981" y="4339959"/>
            <a:ext cx="404485" cy="404488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761981" y="4339959"/>
            <a:ext cx="404485" cy="4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125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
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61981" y="5312914"/>
            <a:ext cx="404485" cy="404488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761981" y="5312914"/>
            <a:ext cx="404485" cy="4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2125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1" y="1531424"/>
            <a:ext cx="5231317" cy="2228003"/>
          </a:xfrm>
          <a:prstGeom prst="roundRect">
            <a:avLst>
              <a:gd name="adj" fmla="val 7980"/>
            </a:avLst>
          </a:prstGeom>
          <a:solidFill>
            <a:srgbClr val="000000">
              <a:alpha val="0"/>
            </a:srgbClr>
          </a:solidFill>
          <a:ln w="10160">
            <a:solidFill>
              <a:srgbClr val="FFD700">
                <a:alpha val="18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48339" y="3468130"/>
            <a:ext cx="1326323" cy="204935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198397" y="1531424"/>
            <a:ext cx="5231317" cy="2228003"/>
          </a:xfrm>
          <a:prstGeom prst="roundRect">
            <a:avLst>
              <a:gd name="adj" fmla="val 7980"/>
            </a:avLst>
          </a:prstGeom>
          <a:solidFill>
            <a:srgbClr val="000000">
              <a:alpha val="0"/>
            </a:srgbClr>
          </a:solidFill>
          <a:ln w="10160">
            <a:solidFill>
              <a:srgbClr val="FFD700">
                <a:alpha val="1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84755" y="3468130"/>
            <a:ext cx="1514120" cy="204935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61981" y="3964523"/>
            <a:ext cx="5231317" cy="1996713"/>
          </a:xfrm>
          <a:prstGeom prst="roundRect">
            <a:avLst>
              <a:gd name="adj" fmla="val 8904"/>
            </a:avLst>
          </a:prstGeom>
          <a:solidFill>
            <a:srgbClr val="000000">
              <a:alpha val="0"/>
            </a:srgbClr>
          </a:solidFill>
          <a:ln w="10160">
            <a:solidFill>
              <a:srgbClr val="FFD700">
                <a:alpha val="1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8339" y="5669928"/>
            <a:ext cx="1576824" cy="204944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198397" y="3964523"/>
            <a:ext cx="5231317" cy="1996713"/>
          </a:xfrm>
          <a:prstGeom prst="roundRect">
            <a:avLst>
              <a:gd name="adj" fmla="val 8904"/>
            </a:avLst>
          </a:prstGeom>
          <a:solidFill>
            <a:srgbClr val="000000">
              <a:alpha val="0"/>
            </a:srgbClr>
          </a:solidFill>
          <a:ln w="10160">
            <a:solidFill>
              <a:srgbClr val="FFD700">
                <a:alpha val="18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1981" y="507987"/>
            <a:ext cx="10667733" cy="76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Use Mapping Applications
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3037288" y="1969723"/>
            <a:ext cx="2776151" cy="199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800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Identifying Land Types
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037288" y="2214672"/>
            <a:ext cx="2776151" cy="1387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128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use mapping categorizes areas into types such as residential, commercial, and agricultural, aiding in effective resource allocation and planning.
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73705" y="2085285"/>
            <a:ext cx="2776150" cy="199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800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Urban Planning
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73705" y="2330234"/>
            <a:ext cx="2776150" cy="1156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128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facilitates urban planning by providing data on land use patterns, enabling better decision-making for sustainable development and infrastructure.
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037288" y="4402821"/>
            <a:ext cx="2776151" cy="199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800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Visualizing Changes Over Time
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37288" y="4647770"/>
            <a:ext cx="2776151" cy="1156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128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technology allows for the visualization of land use changes over time, helping stakeholders understand trends and impacts on the environment.
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73705" y="4402821"/>
            <a:ext cx="2776150" cy="199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800"/>
              </a:lnSpc>
              <a:buNone/>
            </a:pPr>
            <a:r>
              <a:rPr lang="en-US" sz="12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 of Effectiveness
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473705" y="4647770"/>
            <a:ext cx="2776150" cy="1156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128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Numerous case studies, such as in California and New York, demonstrate GIS's effectiveness in land use mapping for urban sprawl and resource management.
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6599" y="3490825"/>
            <a:ext cx="1189802" cy="159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9591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Clay Banks
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353016" y="3490825"/>
            <a:ext cx="1377597" cy="159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9591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Chris Slupski
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16599" y="5692634"/>
            <a:ext cx="1440303" cy="159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9591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Planet Volumes
</a:t>
            </a:r>
            <a:endParaRPr lang="en-US" sz="8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7129" y="1678266"/>
            <a:ext cx="205097" cy="205097"/>
          </a:xfrm>
          <a:prstGeom prst="rect">
            <a:avLst/>
          </a:prstGeom>
        </p:spPr>
      </p:pic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63544" y="1793831"/>
            <a:ext cx="205100" cy="205100"/>
          </a:xfrm>
          <a:prstGeom prst="rect">
            <a:avLst/>
          </a:prstGeom>
        </p:spPr>
      </p:pic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27129" y="4111365"/>
            <a:ext cx="205097" cy="205097"/>
          </a:xfrm>
          <a:prstGeom prst="rect">
            <a:avLst/>
          </a:prstGeom>
        </p:spPr>
      </p:pic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63546" y="4111365"/>
            <a:ext cx="205097" cy="205097"/>
          </a:xfrm>
          <a:prstGeom prst="rect">
            <a:avLst/>
          </a:prstGeom>
        </p:spPr>
      </p:pic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72141" y="1541587"/>
            <a:ext cx="2095447" cy="2207678"/>
          </a:xfrm>
          <a:prstGeom prst="rect">
            <a:avLst/>
          </a:prstGeom>
        </p:spPr>
      </p:pic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208557" y="1541587"/>
            <a:ext cx="2095447" cy="2207678"/>
          </a:xfrm>
          <a:prstGeom prst="rect">
            <a:avLst/>
          </a:prstGeom>
        </p:spPr>
      </p:pic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772141" y="3974685"/>
            <a:ext cx="2095447" cy="19763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17371" y="6553036"/>
            <a:ext cx="1898127" cy="228594"/>
          </a:xfrm>
          <a:prstGeom prst="rect">
            <a:avLst/>
          </a:prstGeom>
          <a:solidFill>
            <a:srgbClr val="000000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99425" y="1634453"/>
            <a:ext cx="3552101" cy="22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of Urban Sprawl
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9425" y="1907493"/>
            <a:ext cx="3552101" cy="1546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sprawl refers to the uncontrolled expansion of urban areas, often leading to increased traffic congestion and loss of green spaces, affecting community sustainability.
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771270" y="1634453"/>
            <a:ext cx="3552101" cy="22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Tracking Capabilities
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771270" y="1907493"/>
            <a:ext cx="3552101" cy="12890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technology enables the tracking of sprawl patterns and impacts through spatial analysis, providing critical insights into land use changes over time.
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9425" y="4282337"/>
            <a:ext cx="3552101" cy="22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Sustainable Development
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9425" y="4555377"/>
            <a:ext cx="3552101" cy="1546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Analyzing urban sprawl with GIS supports sustainable urban development strategies, helping planners make informed decisions to balance growth and environmental preservation.
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771270" y="4282337"/>
            <a:ext cx="3552101" cy="22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Planning
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71270" y="4555377"/>
            <a:ext cx="3552101" cy="1546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approaches enhance planning efficacy by utilizing GIS data to forecast urban growth trends, ensuring resources are allocated efficiently for future needs.
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293569" y="6578443"/>
            <a:ext cx="1745731" cy="177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by Raphaël Biscaldi
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80990" y="582913"/>
            <a:ext cx="8140496" cy="396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Analyzing Urban Sprawl
</a:t>
            </a:r>
            <a:endParaRPr lang="en-US" sz="23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265" y="1319498"/>
            <a:ext cx="228594" cy="228594"/>
          </a:xfrm>
          <a:prstGeom prst="rect">
            <a:avLst/>
          </a:prstGeom>
        </p:spPr>
      </p:pic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1110" y="1319498"/>
            <a:ext cx="228594" cy="228594"/>
          </a:xfrm>
          <a:prstGeom prst="rect">
            <a:avLst/>
          </a:prstGeom>
        </p:spPr>
      </p:pic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265" y="3967382"/>
            <a:ext cx="228594" cy="228594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61110" y="3967382"/>
            <a:ext cx="228594" cy="228594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8775480" y="0"/>
            <a:ext cx="3370495" cy="6812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1015975"/>
            <a:ext cx="10667733" cy="888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900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Applications in Forest Monitoring
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61981" y="2501845"/>
            <a:ext cx="5079873" cy="317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of GIS in Forest Management
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03275" y="2971726"/>
            <a:ext cx="4817942" cy="285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plays a crucial role in forest management.
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03275" y="3409865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aids in monitoring deforestation and biodiversity.
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3275" y="4133747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Facilitates effective planning and resource allocation.
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49841" y="2501845"/>
            <a:ext cx="5079874" cy="317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and Case Studies
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91135" y="2971726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sensing technologies enhance data collection.
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91135" y="3695608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 demonstrate successful forest conservation efforts.
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91135" y="4419490"/>
            <a:ext cx="4838579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of GIS with other technologies for improved outcomes.
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61981" y="3073330"/>
            <a:ext cx="88898" cy="88895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61981" y="3511469"/>
            <a:ext cx="88898" cy="88895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61981" y="4235351"/>
            <a:ext cx="88898" cy="88895"/>
          </a:xfrm>
          <a:prstGeom prst="ellipse">
            <a:avLst/>
          </a:prstGeom>
          <a:solidFill>
            <a:srgbClr val="00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349841" y="3073330"/>
            <a:ext cx="88898" cy="88895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5" name="Shape 13"/>
          <p:cNvSpPr/>
          <p:nvPr/>
        </p:nvSpPr>
        <p:spPr>
          <a:xfrm>
            <a:off x="6349841" y="3797212"/>
            <a:ext cx="88898" cy="88895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6" name="Shape 14"/>
          <p:cNvSpPr/>
          <p:nvPr/>
        </p:nvSpPr>
        <p:spPr>
          <a:xfrm>
            <a:off x="6349841" y="4521094"/>
            <a:ext cx="88898" cy="88895"/>
          </a:xfrm>
          <a:prstGeom prst="ellipse">
            <a:avLst/>
          </a:prstGeom>
          <a:solidFill>
            <a:srgbClr val="8B5CF6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507987"/>
            <a:ext cx="10667733" cy="76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00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Trends and Innovations in GIS
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1169958" y="1795737"/>
            <a:ext cx="10249597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Technologies
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169958" y="2068787"/>
            <a:ext cx="10249597" cy="51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like drones and 3D mapping are revolutionizing GIS, enabling more accurate data collection and visualization, enhancing decision-making processes in various sectors.
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6309" y="2833308"/>
            <a:ext cx="10233245" cy="22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Integration
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86309" y="3106348"/>
            <a:ext cx="10233245" cy="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Integrating GIS with IoT allows for real-time data collection, improving urban planning and environmental monitoring, with a projected market growth of 25% by 2025.
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79007" y="3870870"/>
            <a:ext cx="10240548" cy="22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and Machine Learning
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79007" y="4143909"/>
            <a:ext cx="10240548" cy="51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and machine learning enhance GIS data analysis, enabling predictive modeling and trend analysis, which can lead to more informed policy-making and resource management.
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74403" y="4908431"/>
            <a:ext cx="10245151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Sustainability
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174403" y="5181470"/>
            <a:ext cx="10245151" cy="51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3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GIS applications will prioritize sustainability, aiding in climate change mitigation and resource conservation, aligning with global goals for sustainable development.
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06896" y="1785585"/>
            <a:ext cx="304792" cy="304792"/>
          </a:xfrm>
          <a:prstGeom prst="ellipse">
            <a:avLst/>
          </a:prstGeom>
          <a:solidFill>
            <a:srgbClr val="00FFFF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746" y="1855426"/>
            <a:ext cx="165093" cy="165093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846592" y="2090377"/>
            <a:ext cx="25400" cy="732769"/>
          </a:xfrm>
          <a:prstGeom prst="rect">
            <a:avLst/>
          </a:prstGeom>
          <a:solidFill>
            <a:srgbClr val="00FFFF"/>
          </a:solidFill>
          <a:ln/>
        </p:spPr>
      </p:sp>
      <p:sp>
        <p:nvSpPr>
          <p:cNvPr id="14" name="Shape 11"/>
          <p:cNvSpPr/>
          <p:nvPr/>
        </p:nvSpPr>
        <p:spPr>
          <a:xfrm>
            <a:off x="715151" y="2823146"/>
            <a:ext cx="304792" cy="304792"/>
          </a:xfrm>
          <a:prstGeom prst="ellipse">
            <a:avLst/>
          </a:prstGeom>
          <a:solidFill>
            <a:srgbClr val="00FFFF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4999" y="2892990"/>
            <a:ext cx="165096" cy="165096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854688" y="3127938"/>
            <a:ext cx="25400" cy="732769"/>
          </a:xfrm>
          <a:prstGeom prst="rect">
            <a:avLst/>
          </a:prstGeom>
          <a:solidFill>
            <a:srgbClr val="00FFFF"/>
          </a:solidFill>
          <a:ln/>
        </p:spPr>
      </p:sp>
      <p:sp>
        <p:nvSpPr>
          <p:cNvPr id="17" name="Shape 13"/>
          <p:cNvSpPr/>
          <p:nvPr/>
        </p:nvSpPr>
        <p:spPr>
          <a:xfrm>
            <a:off x="711500" y="3860707"/>
            <a:ext cx="304792" cy="304792"/>
          </a:xfrm>
          <a:prstGeom prst="ellipse">
            <a:avLst/>
          </a:prstGeom>
          <a:solidFill>
            <a:srgbClr val="00FFFF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1349" y="3930559"/>
            <a:ext cx="165093" cy="165093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851037" y="4165499"/>
            <a:ext cx="25399" cy="732777"/>
          </a:xfrm>
          <a:prstGeom prst="rect">
            <a:avLst/>
          </a:prstGeom>
          <a:solidFill>
            <a:srgbClr val="00FFFF"/>
          </a:solidFill>
          <a:ln/>
        </p:spPr>
      </p:sp>
      <p:sp>
        <p:nvSpPr>
          <p:cNvPr id="20" name="Shape 15"/>
          <p:cNvSpPr/>
          <p:nvPr/>
        </p:nvSpPr>
        <p:spPr>
          <a:xfrm>
            <a:off x="709119" y="4898279"/>
            <a:ext cx="304792" cy="304792"/>
          </a:xfrm>
          <a:prstGeom prst="ellipse">
            <a:avLst/>
          </a:prstGeom>
          <a:solidFill>
            <a:srgbClr val="00FFFF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968" y="4968120"/>
            <a:ext cx="165093" cy="1650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0D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88584" y="2218791"/>
            <a:ext cx="2414527" cy="40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246"/>
              </a:lnSpc>
              <a:buNone/>
            </a:pPr>
            <a:r>
              <a:rPr lang="en-US" sz="24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
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843042" y="3130468"/>
            <a:ext cx="8505612" cy="2143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60815"/>
              </a:lnSpc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highlighted the critical aspects of GIS, including the distinction between spatial and non-spatial data structures, and the importance of raster and vector formats. Key applications such as land use mapping and urban sprawl analysis demonstrate GIS's value in decision-making. Moving forward, organizations should prioritize integrating GIS into their workflows to enhance data-driven strategies and improve resource management. Embracing these technologies will lead to more sustainable and informed urban planning.
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780419" y="2849169"/>
            <a:ext cx="630698" cy="56196"/>
          </a:xfrm>
          <a:prstGeom prst="ellipse">
            <a:avLst/>
          </a:prstGeom>
          <a:solidFill>
            <a:srgbClr val="00FFFF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1382</Words>
  <Application>Microsoft Office PowerPoint</Application>
  <PresentationFormat>Widescreen</PresentationFormat>
  <Paragraphs>121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Ranjita Roy Sarkar</cp:lastModifiedBy>
  <cp:revision>3</cp:revision>
  <dcterms:created xsi:type="dcterms:W3CDTF">2026-08-24T14:16:25Z</dcterms:created>
  <dcterms:modified xsi:type="dcterms:W3CDTF">2026-09-04T14:26:22Z</dcterms:modified>
</cp:coreProperties>
</file>