
<file path=[Content_Types].xml><?xml version="1.0" encoding="utf-8"?>
<Types xmlns="http://schemas.openxmlformats.org/package/2006/content-types">
  <Default Extension="xml" ContentType="application/vnd.openxmlformats-officedocument.extended-properties+xml"/>
  <Default Extension="svg" ContentType="image/svg+xml"/>
  <Default Extension="png" ContentType="image/png"/>
  <Default Extension="jpeg" ContentType="image/jpeg"/>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charts/chart1.xml" ContentType="application/vnd.openxmlformats-officedocument.drawingml.chart+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Influence Score</c:v>
                </c:pt>
              </c:strCache>
            </c:strRef>
          </c:tx>
          <c:spPr>
            <a:solidFill>
              <a:srgbClr val="00FFFF"/>
            </a:solidFill>
            <a:effectLst/>
          </c:spPr>
          <c:invertIfNegative val="0"/>
          <c:dPt>
            <c:idx val="0"/>
            <c:invertIfNegative val="0"/>
            <c:bubble3D val="0"/>
            <c:extLst>
              <c:ext xmlns:c16="http://schemas.microsoft.com/office/drawing/2014/chart" uri="{C3380CC4-5D6E-409C-BE32-E72D297353CC}">
                <c16:uniqueId val="{00000001-587A-41DA-8A37-E2382F7D9926}"/>
              </c:ext>
            </c:extLst>
          </c:dPt>
          <c:dPt>
            <c:idx val="1"/>
            <c:invertIfNegative val="0"/>
            <c:bubble3D val="0"/>
            <c:spPr>
              <a:solidFill>
                <a:srgbClr val="FF00FF"/>
              </a:solidFill>
              <a:effectLst/>
            </c:spPr>
            <c:extLst>
              <c:ext xmlns:c16="http://schemas.microsoft.com/office/drawing/2014/chart" uri="{C3380CC4-5D6E-409C-BE32-E72D297353CC}">
                <c16:uniqueId val="{00000003-587A-41DA-8A37-E2382F7D9926}"/>
              </c:ext>
            </c:extLst>
          </c:dPt>
          <c:dPt>
            <c:idx val="2"/>
            <c:invertIfNegative val="0"/>
            <c:bubble3D val="0"/>
            <c:spPr>
              <a:solidFill>
                <a:srgbClr val="FFD700"/>
              </a:solidFill>
              <a:effectLst/>
            </c:spPr>
            <c:extLst>
              <c:ext xmlns:c16="http://schemas.microsoft.com/office/drawing/2014/chart" uri="{C3380CC4-5D6E-409C-BE32-E72D297353CC}">
                <c16:uniqueId val="{00000005-587A-41DA-8A37-E2382F7D9926}"/>
              </c:ext>
            </c:extLst>
          </c:dPt>
          <c:dPt>
            <c:idx val="3"/>
            <c:invertIfNegative val="0"/>
            <c:bubble3D val="0"/>
            <c:spPr>
              <a:solidFill>
                <a:srgbClr val="FF0055"/>
              </a:solidFill>
              <a:effectLst/>
            </c:spPr>
            <c:extLst>
              <c:ext xmlns:c16="http://schemas.microsoft.com/office/drawing/2014/chart" uri="{C3380CC4-5D6E-409C-BE32-E72D297353CC}">
                <c16:uniqueId val="{00000007-587A-41DA-8A37-E2382F7D9926}"/>
              </c:ext>
            </c:extLst>
          </c:dPt>
          <c:dLbls>
            <c:numFmt formatCode="#,##0" sourceLinked="0"/>
            <c:spPr>
              <a:noFill/>
              <a:ln>
                <a:noFill/>
              </a:ln>
              <a:effectLst/>
            </c:spPr>
            <c:txPr>
              <a:bodyPr/>
              <a:lstStyle/>
              <a:p>
                <a:pPr>
                  <a:defRPr sz="1000" b="0" i="0" u="none" strike="noStrike">
                    <a:solidFill>
                      <a:srgbClr val="FFFFFF"/>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Environmental Determinism</c:v>
                </c:pt>
                <c:pt idx="1">
                  <c:v>Possibilism</c:v>
                </c:pt>
                <c:pt idx="2">
                  <c:v>Systematic Geography</c:v>
                </c:pt>
                <c:pt idx="3">
                  <c:v>Regional Geography</c:v>
                </c:pt>
              </c:strCache>
            </c:strRef>
          </c:cat>
          <c:val>
            <c:numRef>
              <c:f>Sheet1!$B$2:$B$5</c:f>
              <c:numCache>
                <c:formatCode>General</c:formatCode>
                <c:ptCount val="4"/>
                <c:pt idx="0">
                  <c:v>75</c:v>
                </c:pt>
                <c:pt idx="1">
                  <c:v>60</c:v>
                </c:pt>
                <c:pt idx="2">
                  <c:v>85</c:v>
                </c:pt>
                <c:pt idx="3">
                  <c:v>70</c:v>
                </c:pt>
              </c:numCache>
            </c:numRef>
          </c:val>
          <c:extLst>
            <c:ext xmlns:c16="http://schemas.microsoft.com/office/drawing/2014/chart" uri="{C3380CC4-5D6E-409C-BE32-E72D297353CC}">
              <c16:uniqueId val="{00000008-587A-41DA-8A37-E2382F7D9926}"/>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FFFFFF"/>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6953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1"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6.png" Id="rId8" /><Relationship Type="http://schemas.openxmlformats.org/officeDocument/2006/relationships/image" Target="/ppt/media/image1.png" Id="rId3" /><Relationship Type="http://schemas.openxmlformats.org/officeDocument/2006/relationships/image" Target="/ppt/media/image5.png" Id="rId7" /><Relationship Type="http://schemas.openxmlformats.org/officeDocument/2006/relationships/notesSlide" Target="/ppt/notesSlides/notesSlide1.xml" Id="rId2" /><Relationship Type="http://schemas.openxmlformats.org/officeDocument/2006/relationships/slideLayout" Target="/ppt/slideLayouts/slideLayout1.xml" Id="rId1" /><Relationship Type="http://schemas.openxmlformats.org/officeDocument/2006/relationships/image" Target="/ppt/media/image4.png" Id="rId6" /><Relationship Type="http://schemas.openxmlformats.org/officeDocument/2006/relationships/image" Target="/ppt/media/image3.png" Id="rId5" /><Relationship Type="http://schemas.openxmlformats.org/officeDocument/2006/relationships/image" Target="/ppt/media/image2.png" Id="rId4" /></Relationships>
</file>

<file path=ppt/slides/_rels/slide2.xml.rels>&#65279;<?xml version="1.0" encoding="utf-8"?><Relationships xmlns="http://schemas.openxmlformats.org/package/2006/relationships"><Relationship Type="http://schemas.openxmlformats.org/officeDocument/2006/relationships/image" Target="/ppt/media/image7.jpeg" Id="rId3" /><Relationship Type="http://schemas.openxmlformats.org/officeDocument/2006/relationships/notesSlide" Target="/ppt/notesSlides/notesSlide2.xml" Id="rId2" /><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image" Target="/ppt/media/image13.svg" Id="rId8" /><Relationship Type="http://schemas.openxmlformats.org/officeDocument/2006/relationships/image" Target="/ppt/media/image8.png" Id="rId3" /><Relationship Type="http://schemas.openxmlformats.org/officeDocument/2006/relationships/image" Target="/ppt/media/image12.png" Id="rId7" /><Relationship Type="http://schemas.openxmlformats.org/officeDocument/2006/relationships/notesSlide" Target="/ppt/notesSlides/notesSlide3.xml" Id="rId2" /><Relationship Type="http://schemas.openxmlformats.org/officeDocument/2006/relationships/slideLayout" Target="/ppt/slideLayouts/slideLayout1.xml" Id="rId1" /><Relationship Type="http://schemas.openxmlformats.org/officeDocument/2006/relationships/image" Target="/ppt/media/image11.svg" Id="rId6" /><Relationship Type="http://schemas.openxmlformats.org/officeDocument/2006/relationships/image" Target="/ppt/media/image10.png" Id="rId5" /><Relationship Type="http://schemas.openxmlformats.org/officeDocument/2006/relationships/image" Target="/ppt/media/image9.svg" Id="rId4" /><Relationship Type="http://schemas.openxmlformats.org/officeDocument/2006/relationships/image" Target="/ppt/media/image14.jpeg" Id="rId9" /></Relationships>
</file>

<file path=ppt/slides/_rels/slide4.xml.rels>&#65279;<?xml version="1.0" encoding="utf-8"?><Relationships xmlns="http://schemas.openxmlformats.org/package/2006/relationships"><Relationship Type="http://schemas.openxmlformats.org/officeDocument/2006/relationships/image" Target="/ppt/media/image15.png" Id="rId3" /><Relationship Type="http://schemas.openxmlformats.org/officeDocument/2006/relationships/notesSlide" Target="/ppt/notesSlides/notesSlide4.xml" Id="rId2" /><Relationship Type="http://schemas.openxmlformats.org/officeDocument/2006/relationships/slideLayout" Target="/ppt/slideLayouts/slideLayout1.xml" Id="rId1" /><Relationship Type="http://schemas.openxmlformats.org/officeDocument/2006/relationships/image" Target="/ppt/media/image16.svg" Id="rId4" /></Relationships>
</file>

<file path=ppt/slides/_rels/slide5.xml.rels>&#65279;<?xml version="1.0" encoding="utf-8"?><Relationships xmlns="http://schemas.openxmlformats.org/package/2006/relationships"><Relationship Type="http://schemas.openxmlformats.org/officeDocument/2006/relationships/notesSlide" Target="/ppt/notesSlides/notesSlide5.xml" Id="rId2" /><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chart" Target="/ppt/charts/chart1.xml" Id="rId3" /><Relationship Type="http://schemas.openxmlformats.org/officeDocument/2006/relationships/notesSlide" Target="/ppt/notesSlides/notesSlide6.xml" Id="rId2" /><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image" Target="/ppt/media/image22.svg" Id="rId8" /><Relationship Type="http://schemas.openxmlformats.org/officeDocument/2006/relationships/image" Target="/ppt/media/image17.png" Id="rId3" /><Relationship Type="http://schemas.openxmlformats.org/officeDocument/2006/relationships/image" Target="/ppt/media/image21.png" Id="rId7" /><Relationship Type="http://schemas.openxmlformats.org/officeDocument/2006/relationships/notesSlide" Target="/ppt/notesSlides/notesSlide7.xml" Id="rId2" /><Relationship Type="http://schemas.openxmlformats.org/officeDocument/2006/relationships/slideLayout" Target="/ppt/slideLayouts/slideLayout1.xml" Id="rId1" /><Relationship Type="http://schemas.openxmlformats.org/officeDocument/2006/relationships/image" Target="/ppt/media/image20.svg" Id="rId6" /><Relationship Type="http://schemas.openxmlformats.org/officeDocument/2006/relationships/image" Target="/ppt/media/image25.jpeg" Id="rId11" /><Relationship Type="http://schemas.openxmlformats.org/officeDocument/2006/relationships/image" Target="/ppt/media/image19.png" Id="rId5" /><Relationship Type="http://schemas.openxmlformats.org/officeDocument/2006/relationships/image" Target="/ppt/media/image24.svg" Id="rId10" /><Relationship Type="http://schemas.openxmlformats.org/officeDocument/2006/relationships/image" Target="/ppt/media/image18.svg" Id="rId4" /><Relationship Type="http://schemas.openxmlformats.org/officeDocument/2006/relationships/image" Target="/ppt/media/image23.png" Id="rId9" /></Relationships>
</file>

<file path=ppt/slides/_rels/slide8.xml.rels>&#65279;<?xml version="1.0" encoding="utf-8"?><Relationships xmlns="http://schemas.openxmlformats.org/package/2006/relationships"><Relationship Type="http://schemas.openxmlformats.org/officeDocument/2006/relationships/image" Target="/ppt/media/image31.svg" Id="rId8" /><Relationship Type="http://schemas.openxmlformats.org/officeDocument/2006/relationships/image" Target="/ppt/media/image26.png" Id="rId3" /><Relationship Type="http://schemas.openxmlformats.org/officeDocument/2006/relationships/image" Target="/ppt/media/image30.png" Id="rId7" /><Relationship Type="http://schemas.openxmlformats.org/officeDocument/2006/relationships/notesSlide" Target="/ppt/notesSlides/notesSlide8.xml" Id="rId2" /><Relationship Type="http://schemas.openxmlformats.org/officeDocument/2006/relationships/slideLayout" Target="/ppt/slideLayouts/slideLayout1.xml" Id="rId1" /><Relationship Type="http://schemas.openxmlformats.org/officeDocument/2006/relationships/image" Target="/ppt/media/image29.svg" Id="rId6" /><Relationship Type="http://schemas.openxmlformats.org/officeDocument/2006/relationships/image" Target="/ppt/media/image28.png" Id="rId5" /><Relationship Type="http://schemas.openxmlformats.org/officeDocument/2006/relationships/image" Target="/ppt/media/image33.svg" Id="rId10" /><Relationship Type="http://schemas.openxmlformats.org/officeDocument/2006/relationships/image" Target="/ppt/media/image27.svg" Id="rId4" /><Relationship Type="http://schemas.openxmlformats.org/officeDocument/2006/relationships/image" Target="/ppt/media/image32.png" Id="rId9" /></Relationships>
</file>

<file path=ppt/slides/_rels/slide9.xml.rels>&#65279;<?xml version="1.0" encoding="utf-8"?><Relationships xmlns="http://schemas.openxmlformats.org/package/2006/relationships"><Relationship Type="http://schemas.openxmlformats.org/officeDocument/2006/relationships/image" Target="/ppt/media/image34.jpeg" Id="rId3" /><Relationship Type="http://schemas.openxmlformats.org/officeDocument/2006/relationships/notesSlide" Target="/ppt/notesSlides/notesSlide9.xml" Id="rId2" /><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image" Target="/ppt/media/image40.svg" Id="rId8" /><Relationship Type="http://schemas.openxmlformats.org/officeDocument/2006/relationships/image" Target="/ppt/media/image35.png" Id="rId3" /><Relationship Type="http://schemas.openxmlformats.org/officeDocument/2006/relationships/image" Target="/ppt/media/image39.png" Id="rId7" /><Relationship Type="http://schemas.openxmlformats.org/officeDocument/2006/relationships/notesSlide" Target="/ppt/notesSlides/notesSlide10.xml" Id="rId2" /><Relationship Type="http://schemas.openxmlformats.org/officeDocument/2006/relationships/slideLayout" Target="/ppt/slideLayouts/slideLayout1.xml" Id="rId1" /><Relationship Type="http://schemas.openxmlformats.org/officeDocument/2006/relationships/image" Target="/ppt/media/image38.svg" Id="rId6" /><Relationship Type="http://schemas.openxmlformats.org/officeDocument/2006/relationships/image" Target="/ppt/media/image43.jpeg" Id="rId11" /><Relationship Type="http://schemas.openxmlformats.org/officeDocument/2006/relationships/image" Target="/ppt/media/image37.png" Id="rId5" /><Relationship Type="http://schemas.openxmlformats.org/officeDocument/2006/relationships/image" Target="/ppt/media/image42.svg" Id="rId10" /><Relationship Type="http://schemas.openxmlformats.org/officeDocument/2006/relationships/image" Target="/ppt/media/image36.svg" Id="rId4" /><Relationship Type="http://schemas.openxmlformats.org/officeDocument/2006/relationships/image" Target="/ppt/media/image41.png" Id="rId9" /></Relationships>
</file>

<file path=ppt/slides/_rels/slide11.xml.rels>&#65279;<?xml version="1.0" encoding="utf-8"?><Relationships xmlns="http://schemas.openxmlformats.org/package/2006/relationships"><Relationship Type="http://schemas.openxmlformats.org/officeDocument/2006/relationships/image" Target="/ppt/media/image44.png" Id="rId3" /><Relationship Type="http://schemas.openxmlformats.org/officeDocument/2006/relationships/notesSlide" Target="/ppt/notesSlides/notesSlide11.xml" Id="rId2" /><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image" Target="/ppt/media/image50.svg" Id="rId8" /><Relationship Type="http://schemas.openxmlformats.org/officeDocument/2006/relationships/image" Target="/ppt/media/image45.png" Id="rId3" /><Relationship Type="http://schemas.openxmlformats.org/officeDocument/2006/relationships/image" Target="/ppt/media/image49.png" Id="rId7" /><Relationship Type="http://schemas.openxmlformats.org/officeDocument/2006/relationships/notesSlide" Target="/ppt/notesSlides/notesSlide12.xml" Id="rId2" /><Relationship Type="http://schemas.openxmlformats.org/officeDocument/2006/relationships/slideLayout" Target="/ppt/slideLayouts/slideLayout1.xml" Id="rId1" /><Relationship Type="http://schemas.openxmlformats.org/officeDocument/2006/relationships/image" Target="/ppt/media/image48.svg" Id="rId6" /><Relationship Type="http://schemas.openxmlformats.org/officeDocument/2006/relationships/image" Target="/ppt/media/image47.png" Id="rId5" /><Relationship Type="http://schemas.openxmlformats.org/officeDocument/2006/relationships/image" Target="/ppt/media/image52.svg" Id="rId10" /><Relationship Type="http://schemas.openxmlformats.org/officeDocument/2006/relationships/image" Target="/ppt/media/image46.svg" Id="rId4" /><Relationship Type="http://schemas.openxmlformats.org/officeDocument/2006/relationships/image" Target="/ppt/media/image51.png" Id="rId9" /></Relationships>
</file>

<file path=ppt/slides/_rels/slide13.xml.rels>&#65279;<?xml version="1.0" encoding="utf-8"?><Relationships xmlns="http://schemas.openxmlformats.org/package/2006/relationships"><Relationship Type="http://schemas.openxmlformats.org/officeDocument/2006/relationships/notesSlide" Target="/ppt/notesSlides/notesSlide13.xml" Id="rId2" /><Relationship Type="http://schemas.openxmlformats.org/officeDocument/2006/relationships/slideLayout" Target="/ppt/slideLayouts/slideLayout1.xml" Id="rId1"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0D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507987" y="507987"/>
            <a:ext cx="203195" cy="203195"/>
          </a:xfrm>
          <a:prstGeom prst="rect">
            <a:avLst/>
          </a:prstGeom>
        </p:spPr>
      </p:pic>
      <p:pic>
        <p:nvPicPr>
          <p:cNvPr id="3" name="Image 1" descr="preencoded.png"/>
          <p:cNvPicPr>
            <a:picLocks noChangeAspect="1"/>
          </p:cNvPicPr>
          <p:nvPr/>
        </p:nvPicPr>
        <p:blipFill>
          <a:blip r:embed="rId4"/>
          <a:srcRect/>
          <a:stretch/>
        </p:blipFill>
        <p:spPr>
          <a:xfrm>
            <a:off x="11480513" y="507987"/>
            <a:ext cx="203195" cy="203195"/>
          </a:xfrm>
          <a:prstGeom prst="rect">
            <a:avLst/>
          </a:prstGeom>
        </p:spPr>
      </p:pic>
      <p:pic>
        <p:nvPicPr>
          <p:cNvPr id="4" name="Image 2" descr="preencoded.png"/>
          <p:cNvPicPr>
            <a:picLocks noChangeAspect="1"/>
          </p:cNvPicPr>
          <p:nvPr/>
        </p:nvPicPr>
        <p:blipFill>
          <a:blip r:embed="rId5"/>
          <a:srcRect/>
          <a:stretch/>
        </p:blipFill>
        <p:spPr>
          <a:xfrm>
            <a:off x="507987" y="6146646"/>
            <a:ext cx="203195" cy="203195"/>
          </a:xfrm>
          <a:prstGeom prst="rect">
            <a:avLst/>
          </a:prstGeom>
        </p:spPr>
      </p:pic>
      <p:pic>
        <p:nvPicPr>
          <p:cNvPr id="5" name="Image 3" descr="preencoded.png"/>
          <p:cNvPicPr>
            <a:picLocks noChangeAspect="1"/>
          </p:cNvPicPr>
          <p:nvPr/>
        </p:nvPicPr>
        <p:blipFill>
          <a:blip r:embed="rId6"/>
          <a:srcRect/>
          <a:stretch/>
        </p:blipFill>
        <p:spPr>
          <a:xfrm>
            <a:off x="11480513" y="6146646"/>
            <a:ext cx="203195" cy="203195"/>
          </a:xfrm>
          <a:prstGeom prst="rect">
            <a:avLst/>
          </a:prstGeom>
        </p:spPr>
      </p:pic>
      <p:pic>
        <p:nvPicPr>
          <p:cNvPr id="6" name="Image 4" descr="preencoded.png"/>
          <p:cNvPicPr>
            <a:picLocks noChangeAspect="1"/>
          </p:cNvPicPr>
          <p:nvPr/>
        </p:nvPicPr>
        <p:blipFill>
          <a:blip r:embed="rId7"/>
          <a:srcRect/>
          <a:stretch/>
        </p:blipFill>
        <p:spPr>
          <a:xfrm>
            <a:off x="2031949" y="1015975"/>
            <a:ext cx="8127797" cy="50799"/>
          </a:xfrm>
          <a:prstGeom prst="rect">
            <a:avLst/>
          </a:prstGeom>
        </p:spPr>
      </p:pic>
      <p:pic>
        <p:nvPicPr>
          <p:cNvPr id="7" name="Image 5" descr="preencoded.png"/>
          <p:cNvPicPr>
            <a:picLocks noChangeAspect="1"/>
          </p:cNvPicPr>
          <p:nvPr/>
        </p:nvPicPr>
        <p:blipFill>
          <a:blip r:embed="rId8"/>
          <a:srcRect/>
          <a:stretch/>
        </p:blipFill>
        <p:spPr>
          <a:xfrm>
            <a:off x="2031949" y="5333867"/>
            <a:ext cx="8127797" cy="50799"/>
          </a:xfrm>
          <a:prstGeom prst="rect">
            <a:avLst/>
          </a:prstGeom>
        </p:spPr>
      </p:pic>
      <p:sp>
        <p:nvSpPr>
          <p:cNvPr id="8" name="Text 0"/>
          <p:cNvSpPr/>
          <p:nvPr/>
        </p:nvSpPr>
        <p:spPr>
          <a:xfrm>
            <a:off x="1015975" y="1904952"/>
            <a:ext cx="9905752" cy="1523962"/>
          </a:xfrm>
          <a:prstGeom prst="rect">
            <a:avLst/>
          </a:prstGeom>
          <a:noFill/>
          <a:ln/>
        </p:spPr>
        <p:txBody>
          <a:bodyPr wrap="square" lIns="0" tIns="0" rIns="0" bIns="0" rtlCol="0" anchor="t"/>
          <a:lstStyle/>
          <a:p>
            <a:pPr algn="l"/>
            <a:r>
              <a:rPr lang="en-US" sz="4100" b="1" dirty="0">
                <a:solidFill>
                  <a:srgbClr val="00FFFF"/>
                </a:solidFill>
                <a:latin typeface="Calibri" pitchFamily="34" charset="0"/>
                <a:ea typeface="Calibri" pitchFamily="34" charset="-122"/>
                <a:cs typeface="Calibri" pitchFamily="34" charset="-120"/>
              </a:rPr>
              <a:t>Evolution of Geographical Thoughts</a:t>
            </a:r>
            <a:endParaRPr lang="en-IN"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during the ancient period in Western world and India </a:t>
            </a:r>
          </a:p>
          <a:p>
            <a:pPr algn="l"/>
            <a:endParaRPr lang="en-IN"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during the ancient period in Western world and India </a:t>
            </a:r>
          </a:p>
          <a:p>
            <a:pPr marL="0" indent="0" algn="l">
              <a:lnSpc>
                <a:spcPct val="130000"/>
              </a:lnSpc>
              <a:buNone/>
            </a:pPr>
            <a:endParaRPr lang="en-US" sz="4100" b="1" dirty="0">
              <a:solidFill>
                <a:srgbClr val="00FFFF"/>
              </a:solidFill>
              <a:latin typeface="Calibri" pitchFamily="34" charset="0"/>
              <a:ea typeface="Calibri" pitchFamily="34" charset="-122"/>
              <a:cs typeface="Calibri" pitchFamily="34" charset="-120"/>
            </a:endParaRPr>
          </a:p>
          <a:p>
            <a:pPr marL="0" indent="0" algn="l">
              <a:lnSpc>
                <a:spcPct val="130000"/>
              </a:lnSpc>
              <a:buNone/>
            </a:pPr>
            <a:r>
              <a:rPr lang="en-US" b="1" i="1" dirty="0">
                <a:solidFill>
                  <a:srgbClr val="00FFFF"/>
                </a:solidFill>
                <a:latin typeface="Calibri" pitchFamily="34" charset="0"/>
                <a:ea typeface="Calibri" pitchFamily="34" charset="-122"/>
                <a:cs typeface="Calibri" pitchFamily="34" charset="-120"/>
              </a:rPr>
              <a:t>DR RANJITA ROY SARKAR , ASSISTANT PROFESSOR, DEPARTMENT OF GEOGRAPHY, KGTM</a:t>
            </a:r>
            <a:r>
              <a:rPr lang="en-US" sz="4100" dirty="0">
                <a:solidFill>
                  <a:srgbClr val="00FFFF"/>
                </a:solidFill>
                <a:latin typeface="Calibri" pitchFamily="34" charset="0"/>
                <a:ea typeface="Calibri" pitchFamily="34" charset="-122"/>
                <a:cs typeface="Calibri" pitchFamily="34" charset="-120"/>
              </a:rPr>
              <a:t>
</a:t>
            </a:r>
            <a:endParaRPr lang="en-US" sz="4100" dirty="0"/>
          </a:p>
        </p:txBody>
      </p:sp>
      <p:sp>
        <p:nvSpPr>
          <p:cNvPr id="12" name="Shape 4"/>
          <p:cNvSpPr/>
          <p:nvPr/>
        </p:nvSpPr>
        <p:spPr>
          <a:xfrm>
            <a:off x="1015975" y="1600160"/>
            <a:ext cx="711182" cy="63498"/>
          </a:xfrm>
          <a:prstGeom prst="rect">
            <a:avLst/>
          </a:prstGeom>
          <a:solidFill>
            <a:srgbClr val="00FFFF"/>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D0D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8381790" y="1015975"/>
            <a:ext cx="3301917" cy="4825879"/>
          </a:xfrm>
          <a:prstGeom prst="rect">
            <a:avLst/>
          </a:prstGeom>
        </p:spPr>
      </p:pic>
      <p:sp>
        <p:nvSpPr>
          <p:cNvPr id="3" name="Text 0"/>
          <p:cNvSpPr/>
          <p:nvPr/>
        </p:nvSpPr>
        <p:spPr>
          <a:xfrm>
            <a:off x="1015975" y="1803355"/>
            <a:ext cx="6756231" cy="1193770"/>
          </a:xfrm>
          <a:prstGeom prst="rect">
            <a:avLst/>
          </a:prstGeom>
          <a:noFill/>
          <a:ln/>
        </p:spPr>
        <p:txBody>
          <a:bodyPr wrap="square" lIns="0" tIns="0" rIns="0" bIns="0" rtlCol="0" anchor="t"/>
          <a:lstStyle/>
          <a:p>
            <a:pPr marL="0" indent="0" algn="l">
              <a:lnSpc>
                <a:spcPct val="120000"/>
              </a:lnSpc>
              <a:buNone/>
            </a:pPr>
            <a:r>
              <a:rPr lang="en-US" sz="3200" b="1" dirty="0">
                <a:solidFill>
                  <a:srgbClr val="00FFFF"/>
                </a:solidFill>
                <a:latin typeface="Calibri" pitchFamily="34" charset="0"/>
                <a:ea typeface="Calibri" pitchFamily="34" charset="-122"/>
                <a:cs typeface="Calibri" pitchFamily="34" charset="-120"/>
              </a:rPr>
              <a:t>Evolution of Geographical Ideas
</a:t>
            </a:r>
            <a:endParaRPr lang="en-US" sz="3200" dirty="0"/>
          </a:p>
        </p:txBody>
      </p:sp>
      <p:sp>
        <p:nvSpPr>
          <p:cNvPr id="4" name="Text 1"/>
          <p:cNvSpPr/>
          <p:nvPr/>
        </p:nvSpPr>
        <p:spPr>
          <a:xfrm>
            <a:off x="1015975" y="3276518"/>
            <a:ext cx="6603835" cy="2692333"/>
          </a:xfrm>
          <a:prstGeom prst="rect">
            <a:avLst/>
          </a:prstGeom>
          <a:noFill/>
          <a:ln/>
        </p:spPr>
        <p:txBody>
          <a:bodyPr wrap="square" lIns="0" tIns="0" rIns="0" bIns="0" rtlCol="0" anchor="t"/>
          <a:lstStyle/>
          <a:p>
            <a:pPr marL="0" indent="0" algn="l">
              <a:lnSpc>
                <a:spcPct val="150000"/>
              </a:lnSpc>
              <a:buNone/>
            </a:pPr>
            <a:r>
              <a:rPr lang="en-US" sz="1300" dirty="0">
                <a:solidFill>
                  <a:srgbClr val="E0E0E0"/>
                </a:solidFill>
                <a:latin typeface="Calibri" pitchFamily="34" charset="0"/>
                <a:ea typeface="Calibri" pitchFamily="34" charset="-122"/>
                <a:cs typeface="Calibri" pitchFamily="34" charset="-120"/>
              </a:rPr>
              <a:t>This presentation explores the evolution of geographical ideas from ancient to modern times, focusing on significant developments in the Western world and India. We will examine key thinkers, methodologies, and the impact of cultural contexts on geographical thought. By analyzing trends such as environmental determinism and post-modernism, we aim to provide a comprehensive understanding of how geography has shaped human understanding of the world. Join us as we delve into this fascinating journey through time.
</a:t>
            </a:r>
            <a:endParaRPr lang="en-US" sz="1300" dirty="0"/>
          </a:p>
        </p:txBody>
      </p:sp>
      <p:sp>
        <p:nvSpPr>
          <p:cNvPr id="5" name="Shape 2"/>
          <p:cNvSpPr/>
          <p:nvPr/>
        </p:nvSpPr>
        <p:spPr>
          <a:xfrm>
            <a:off x="1015975" y="1498563"/>
            <a:ext cx="711182" cy="63498"/>
          </a:xfrm>
          <a:prstGeom prst="rect">
            <a:avLst/>
          </a:prstGeom>
          <a:solidFill>
            <a:srgbClr val="00FFFF"/>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0496764" y="6553036"/>
            <a:ext cx="1618733" cy="228594"/>
          </a:xfrm>
          <a:prstGeom prst="rect">
            <a:avLst/>
          </a:prstGeom>
          <a:solidFill>
            <a:srgbClr val="000000">
              <a:alpha val="60000"/>
            </a:srgbClr>
          </a:solidFill>
          <a:ln/>
        </p:spPr>
      </p:sp>
      <p:sp>
        <p:nvSpPr>
          <p:cNvPr id="3" name="Text 1"/>
          <p:cNvSpPr/>
          <p:nvPr/>
        </p:nvSpPr>
        <p:spPr>
          <a:xfrm>
            <a:off x="599425" y="2021155"/>
            <a:ext cx="3552101"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Geographical Understanding in Greece
</a:t>
            </a:r>
            <a:endParaRPr lang="en-US" sz="1300" dirty="0"/>
          </a:p>
        </p:txBody>
      </p:sp>
      <p:sp>
        <p:nvSpPr>
          <p:cNvPr id="4" name="Text 2"/>
          <p:cNvSpPr/>
          <p:nvPr/>
        </p:nvSpPr>
        <p:spPr>
          <a:xfrm>
            <a:off x="599425" y="2294197"/>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Ancient Greece laid the foundation for geography, with thinkers like Aristotle emphasizing empirical observation and Ptolemy's maps influencing navigation for centuries.
</a:t>
            </a:r>
            <a:endParaRPr lang="en-US" sz="1300" dirty="0"/>
          </a:p>
        </p:txBody>
      </p:sp>
      <p:sp>
        <p:nvSpPr>
          <p:cNvPr id="5" name="Text 3"/>
          <p:cNvSpPr/>
          <p:nvPr/>
        </p:nvSpPr>
        <p:spPr>
          <a:xfrm>
            <a:off x="4771270" y="2021155"/>
            <a:ext cx="3552101"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Indian Contributions to Geography
</a:t>
            </a:r>
            <a:endParaRPr lang="en-US" sz="1300" dirty="0"/>
          </a:p>
        </p:txBody>
      </p:sp>
      <p:sp>
        <p:nvSpPr>
          <p:cNvPr id="6" name="Text 4"/>
          <p:cNvSpPr/>
          <p:nvPr/>
        </p:nvSpPr>
        <p:spPr>
          <a:xfrm>
            <a:off x="4771270" y="2294197"/>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Aryabhata's astronomical insights, including the concept of Earth's rotation, significantly advanced geographical understanding in ancient India, influencing later scholars and navigators.
</a:t>
            </a:r>
            <a:endParaRPr lang="en-US" sz="1300" dirty="0"/>
          </a:p>
        </p:txBody>
      </p:sp>
      <p:sp>
        <p:nvSpPr>
          <p:cNvPr id="7" name="Text 5"/>
          <p:cNvSpPr/>
          <p:nvPr/>
        </p:nvSpPr>
        <p:spPr>
          <a:xfrm>
            <a:off x="599425" y="4669039"/>
            <a:ext cx="7723947"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Cultural Significance of Geography
</a:t>
            </a:r>
            <a:endParaRPr lang="en-US" sz="1300" dirty="0"/>
          </a:p>
        </p:txBody>
      </p:sp>
      <p:sp>
        <p:nvSpPr>
          <p:cNvPr id="8" name="Text 6"/>
          <p:cNvSpPr/>
          <p:nvPr/>
        </p:nvSpPr>
        <p:spPr>
          <a:xfrm>
            <a:off x="599425" y="4942078"/>
            <a:ext cx="7723947" cy="77341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Geography in ancient texts, such as the Mahabharata and Herodotus' Histories, reflects the cultural and philosophical contexts, shaping societal views on land and environment.
</a:t>
            </a:r>
            <a:endParaRPr lang="en-US" sz="1300" dirty="0"/>
          </a:p>
        </p:txBody>
      </p:sp>
      <p:sp>
        <p:nvSpPr>
          <p:cNvPr id="9" name="Text 7"/>
          <p:cNvSpPr/>
          <p:nvPr/>
        </p:nvSpPr>
        <p:spPr>
          <a:xfrm>
            <a:off x="10572962" y="6578435"/>
            <a:ext cx="1466337" cy="177798"/>
          </a:xfrm>
          <a:prstGeom prst="rect">
            <a:avLst/>
          </a:prstGeom>
          <a:noFill/>
          <a:ln/>
        </p:spPr>
        <p:txBody>
          <a:bodyPr wrap="square" lIns="0" tIns="0" rIns="0" bIns="0" rtlCol="0" anchor="t"/>
          <a:lstStyle/>
          <a:p>
            <a:pPr marL="0" indent="0">
              <a:lnSpc>
                <a:spcPct val="140000"/>
              </a:lnSpc>
              <a:buNone/>
            </a:pPr>
            <a:r>
              <a:rPr lang="en-US" sz="900" dirty="0">
                <a:solidFill>
                  <a:srgbClr val="FFFFFF"/>
                </a:solidFill>
                <a:latin typeface="Calibri" pitchFamily="34" charset="0"/>
                <a:ea typeface="Calibri" pitchFamily="34" charset="-122"/>
                <a:cs typeface="Calibri" pitchFamily="34" charset="-120"/>
              </a:rPr>
              <a:t>Photo by Annie Spratt
</a:t>
            </a:r>
            <a:endParaRPr lang="en-US" sz="900" dirty="0"/>
          </a:p>
        </p:txBody>
      </p:sp>
      <p:sp>
        <p:nvSpPr>
          <p:cNvPr id="10" name="Text 8"/>
          <p:cNvSpPr/>
          <p:nvPr/>
        </p:nvSpPr>
        <p:spPr>
          <a:xfrm>
            <a:off x="380990" y="969620"/>
            <a:ext cx="8140496" cy="396230"/>
          </a:xfrm>
          <a:prstGeom prst="rect">
            <a:avLst/>
          </a:prstGeom>
          <a:noFill/>
          <a:ln/>
        </p:spPr>
        <p:txBody>
          <a:bodyPr wrap="square" lIns="0" tIns="0" rIns="0" bIns="0" rtlCol="0" anchor="t"/>
          <a:lstStyle/>
          <a:p>
            <a:pPr marL="0" indent="0">
              <a:lnSpc>
                <a:spcPct val="120000"/>
              </a:lnSpc>
              <a:buNone/>
            </a:pPr>
            <a:r>
              <a:rPr lang="en-US" sz="2300" b="1" dirty="0">
                <a:solidFill>
                  <a:srgbClr val="FFD700"/>
                </a:solidFill>
                <a:latin typeface="Calibri" pitchFamily="34" charset="0"/>
                <a:ea typeface="Calibri" pitchFamily="34" charset="-122"/>
                <a:cs typeface="Calibri" pitchFamily="34" charset="-120"/>
              </a:rPr>
              <a:t>Ancient Period Overview
</a:t>
            </a:r>
            <a:endParaRPr lang="en-US" sz="2300" dirty="0"/>
          </a:p>
        </p:txBody>
      </p:sp>
      <p:pic>
        <p:nvPicPr>
          <p:cNvPr id="11"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265" y="1706200"/>
            <a:ext cx="228594" cy="228594"/>
          </a:xfrm>
          <a:prstGeom prst="rect">
            <a:avLst/>
          </a:prstGeom>
        </p:spPr>
      </p:pic>
      <p:pic>
        <p:nvPicPr>
          <p:cNvPr id="12"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1110" y="1706200"/>
            <a:ext cx="228594" cy="228594"/>
          </a:xfrm>
          <a:prstGeom prst="rect">
            <a:avLst/>
          </a:prstGeom>
        </p:spPr>
      </p:pic>
      <p:pic>
        <p:nvPicPr>
          <p:cNvPr id="13"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9265" y="4354084"/>
            <a:ext cx="228594" cy="228594"/>
          </a:xfrm>
          <a:prstGeom prst="rect">
            <a:avLst/>
          </a:prstGeom>
        </p:spPr>
      </p:pic>
      <p:pic>
        <p:nvPicPr>
          <p:cNvPr id="14" name="Image 3" descr="preencoded.png"/>
          <p:cNvPicPr>
            <a:picLocks noChangeAspect="1"/>
          </p:cNvPicPr>
          <p:nvPr/>
        </p:nvPicPr>
        <p:blipFill>
          <a:blip r:embed="rId9"/>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507987"/>
            <a:ext cx="10667733" cy="761981"/>
          </a:xfrm>
          <a:prstGeom prst="rect">
            <a:avLst/>
          </a:prstGeom>
          <a:noFill/>
          <a:ln/>
        </p:spPr>
        <p:txBody>
          <a:bodyPr wrap="square" lIns="0" tIns="0" rIns="0" bIns="0" rtlCol="0" anchor="t"/>
          <a:lstStyle/>
          <a:p>
            <a:pPr marL="0" indent="0" algn="ctr">
              <a:lnSpc>
                <a:spcPct val="120000"/>
              </a:lnSpc>
              <a:buNone/>
            </a:pPr>
            <a:r>
              <a:rPr lang="en-US" sz="2900" b="1" dirty="0">
                <a:solidFill>
                  <a:srgbClr val="00FFFF"/>
                </a:solidFill>
                <a:latin typeface="Calibri" pitchFamily="34" charset="0"/>
                <a:ea typeface="Calibri" pitchFamily="34" charset="-122"/>
                <a:cs typeface="Calibri" pitchFamily="34" charset="-120"/>
              </a:rPr>
              <a:t>Medieval Period Developments
</a:t>
            </a:r>
            <a:endParaRPr lang="en-US" sz="2900" dirty="0"/>
          </a:p>
        </p:txBody>
      </p:sp>
      <p:sp>
        <p:nvSpPr>
          <p:cNvPr id="3" name="Text 1"/>
          <p:cNvSpPr/>
          <p:nvPr/>
        </p:nvSpPr>
        <p:spPr>
          <a:xfrm>
            <a:off x="1229329" y="1795737"/>
            <a:ext cx="10190225"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Rise of Islamic Scholars
</a:t>
            </a:r>
            <a:endParaRPr lang="en-US" sz="1300" dirty="0"/>
          </a:p>
        </p:txBody>
      </p:sp>
      <p:sp>
        <p:nvSpPr>
          <p:cNvPr id="4" name="Text 2"/>
          <p:cNvSpPr/>
          <p:nvPr/>
        </p:nvSpPr>
        <p:spPr>
          <a:xfrm>
            <a:off x="1229329" y="2068776"/>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Islamic scholars like Al-Idrisi and Ibn Battuta advanced geographical thought, integrating knowledge from ancient civilizations and expanding the understanding of the world.
</a:t>
            </a:r>
            <a:endParaRPr lang="en-US" sz="1300" dirty="0"/>
          </a:p>
        </p:txBody>
      </p:sp>
      <p:sp>
        <p:nvSpPr>
          <p:cNvPr id="5" name="Text 3"/>
          <p:cNvSpPr/>
          <p:nvPr/>
        </p:nvSpPr>
        <p:spPr>
          <a:xfrm>
            <a:off x="1229329" y="2833298"/>
            <a:ext cx="10190225" cy="222246"/>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Integration of Ancient Texts
</a:t>
            </a:r>
            <a:endParaRPr lang="en-US" sz="1300" dirty="0"/>
          </a:p>
        </p:txBody>
      </p:sp>
      <p:sp>
        <p:nvSpPr>
          <p:cNvPr id="6" name="Text 4"/>
          <p:cNvSpPr/>
          <p:nvPr/>
        </p:nvSpPr>
        <p:spPr>
          <a:xfrm>
            <a:off x="1229329" y="3106343"/>
            <a:ext cx="10190225"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Islamic thinkers preserved and translated ancient Greek and Roman texts, enriching their geographical knowledge and influencing European Renaissance thought significantly.
</a:t>
            </a:r>
            <a:endParaRPr lang="en-US" sz="1300" dirty="0"/>
          </a:p>
        </p:txBody>
      </p:sp>
      <p:sp>
        <p:nvSpPr>
          <p:cNvPr id="7" name="Text 5"/>
          <p:cNvSpPr/>
          <p:nvPr/>
        </p:nvSpPr>
        <p:spPr>
          <a:xfrm>
            <a:off x="1229329" y="3870862"/>
            <a:ext cx="10190225" cy="222246"/>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Medieval Maps Comparison
</a:t>
            </a:r>
            <a:endParaRPr lang="en-US" sz="1300" dirty="0"/>
          </a:p>
        </p:txBody>
      </p:sp>
      <p:sp>
        <p:nvSpPr>
          <p:cNvPr id="8" name="Text 6"/>
          <p:cNvSpPr/>
          <p:nvPr/>
        </p:nvSpPr>
        <p:spPr>
          <a:xfrm>
            <a:off x="1229329" y="4143904"/>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Ptolemaic maps emphasized mathematical precision, while Islamic cartography focused on practical navigation, showcasing diverse approaches to geographical representation.
</a:t>
            </a:r>
            <a:endParaRPr lang="en-US" sz="1300" dirty="0"/>
          </a:p>
        </p:txBody>
      </p:sp>
      <p:sp>
        <p:nvSpPr>
          <p:cNvPr id="9" name="Text 7"/>
          <p:cNvSpPr/>
          <p:nvPr/>
        </p:nvSpPr>
        <p:spPr>
          <a:xfrm>
            <a:off x="1229329" y="4908428"/>
            <a:ext cx="10190225"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Geographical Ideas in India
</a:t>
            </a:r>
            <a:endParaRPr lang="en-US" sz="1300" dirty="0"/>
          </a:p>
        </p:txBody>
      </p:sp>
      <p:sp>
        <p:nvSpPr>
          <p:cNvPr id="10" name="Text 8"/>
          <p:cNvSpPr/>
          <p:nvPr/>
        </p:nvSpPr>
        <p:spPr>
          <a:xfrm>
            <a:off x="1229329" y="5181470"/>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The Rajatarangini, written by Kalhana, provided insights into the geography of Kashmir, blending historical narrative with geographical observations and cultural context.
</a:t>
            </a:r>
            <a:endParaRPr lang="en-US" sz="1300" dirty="0"/>
          </a:p>
        </p:txBody>
      </p:sp>
      <p:pic>
        <p:nvPicPr>
          <p:cNvPr id="11"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2" y="1810975"/>
            <a:ext cx="279390" cy="279390"/>
          </a:xfrm>
          <a:prstGeom prst="rect">
            <a:avLst/>
          </a:prstGeom>
        </p:spPr>
      </p:pic>
      <p:pic>
        <p:nvPicPr>
          <p:cNvPr id="12"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2848537"/>
            <a:ext cx="279393" cy="279393"/>
          </a:xfrm>
          <a:prstGeom prst="rect">
            <a:avLst/>
          </a:prstGeom>
        </p:spPr>
      </p:pic>
      <p:pic>
        <p:nvPicPr>
          <p:cNvPr id="13"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3886104"/>
            <a:ext cx="279393" cy="279393"/>
          </a:xfrm>
          <a:prstGeom prst="rect">
            <a:avLst/>
          </a:prstGeom>
        </p:spPr>
      </p:pic>
      <p:pic>
        <p:nvPicPr>
          <p:cNvPr id="14"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2" y="4923667"/>
            <a:ext cx="279390" cy="2793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Modern Geographical Thinking
</a:t>
            </a:r>
            <a:endParaRPr lang="en-US" sz="2900" dirty="0"/>
          </a:p>
        </p:txBody>
      </p:sp>
      <p:sp>
        <p:nvSpPr>
          <p:cNvPr id="3" name="Text 1"/>
          <p:cNvSpPr/>
          <p:nvPr/>
        </p:nvSpPr>
        <p:spPr>
          <a:xfrm>
            <a:off x="761981" y="2006546"/>
            <a:ext cx="5079873" cy="634987"/>
          </a:xfrm>
          <a:prstGeom prst="rect">
            <a:avLst/>
          </a:prstGeom>
          <a:noFill/>
          <a:ln/>
        </p:spPr>
        <p:txBody>
          <a:bodyPr wrap="square" lIns="0" tIns="0" rIns="0" bIns="0" rtlCol="0" anchor="t"/>
          <a:lstStyle/>
          <a:p>
            <a:pPr marL="0" indent="0" algn="l">
              <a:lnSpc>
                <a:spcPct val="125000"/>
              </a:lnSpc>
              <a:buNone/>
            </a:pPr>
            <a:r>
              <a:rPr lang="en-US" sz="1800" b="1" dirty="0">
                <a:solidFill>
                  <a:srgbClr val="00FFFF"/>
                </a:solidFill>
                <a:latin typeface="Calibri" pitchFamily="34" charset="0"/>
                <a:ea typeface="Calibri" pitchFamily="34" charset="-122"/>
                <a:cs typeface="Calibri" pitchFamily="34" charset="-120"/>
              </a:rPr>
              <a:t>Geographical Evolution in Germany and Britain
</a:t>
            </a:r>
            <a:endParaRPr lang="en-US" sz="1800" dirty="0"/>
          </a:p>
        </p:txBody>
      </p:sp>
      <p:sp>
        <p:nvSpPr>
          <p:cNvPr id="4" name="Text 2"/>
          <p:cNvSpPr/>
          <p:nvPr/>
        </p:nvSpPr>
        <p:spPr>
          <a:xfrm>
            <a:off x="1003275" y="2793928"/>
            <a:ext cx="4838579" cy="857229"/>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Impact of Enlightenment on geographical ideas, emphasizing rational thought and empirical evidence.
</a:t>
            </a:r>
            <a:endParaRPr lang="en-US" sz="1400" dirty="0"/>
          </a:p>
        </p:txBody>
      </p:sp>
      <p:sp>
        <p:nvSpPr>
          <p:cNvPr id="5" name="Text 3"/>
          <p:cNvSpPr/>
          <p:nvPr/>
        </p:nvSpPr>
        <p:spPr>
          <a:xfrm>
            <a:off x="1003275" y="3803553"/>
            <a:ext cx="4838579" cy="857229"/>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Humboldt's biogeography: integration of physical geography and ecology, highlighting the interdependence of nature and culture.
</a:t>
            </a:r>
            <a:endParaRPr lang="en-US" sz="1400" dirty="0"/>
          </a:p>
        </p:txBody>
      </p:sp>
      <p:sp>
        <p:nvSpPr>
          <p:cNvPr id="6" name="Text 4"/>
          <p:cNvSpPr/>
          <p:nvPr/>
        </p:nvSpPr>
        <p:spPr>
          <a:xfrm>
            <a:off x="1003275" y="4813178"/>
            <a:ext cx="4838579" cy="1142971"/>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British advancements in cartography: innovations in map-making techniques and exploration that expanded geographical knowledge.
</a:t>
            </a:r>
            <a:endParaRPr lang="en-US" sz="1400" dirty="0"/>
          </a:p>
        </p:txBody>
      </p:sp>
      <p:sp>
        <p:nvSpPr>
          <p:cNvPr id="7" name="Text 5"/>
          <p:cNvSpPr/>
          <p:nvPr/>
        </p:nvSpPr>
        <p:spPr>
          <a:xfrm>
            <a:off x="6349841" y="2006546"/>
            <a:ext cx="5079874" cy="317493"/>
          </a:xfrm>
          <a:prstGeom prst="rect">
            <a:avLst/>
          </a:prstGeom>
          <a:noFill/>
          <a:ln/>
        </p:spPr>
        <p:txBody>
          <a:bodyPr wrap="square" lIns="0" tIns="0" rIns="0" bIns="0" rtlCol="0" anchor="t"/>
          <a:lstStyle/>
          <a:p>
            <a:pPr marL="0" indent="0" algn="l">
              <a:lnSpc>
                <a:spcPct val="125000"/>
              </a:lnSpc>
              <a:buNone/>
            </a:pPr>
            <a:r>
              <a:rPr lang="en-US" sz="1800" b="1" dirty="0">
                <a:solidFill>
                  <a:srgbClr val="8B5CF6"/>
                </a:solidFill>
                <a:latin typeface="Calibri" pitchFamily="34" charset="0"/>
                <a:ea typeface="Calibri" pitchFamily="34" charset="-122"/>
                <a:cs typeface="Calibri" pitchFamily="34" charset="-120"/>
              </a:rPr>
              <a:t>Geographical Evolution in the USA
</a:t>
            </a:r>
            <a:endParaRPr lang="en-US" sz="1800" dirty="0"/>
          </a:p>
        </p:txBody>
      </p:sp>
      <p:sp>
        <p:nvSpPr>
          <p:cNvPr id="8" name="Text 6"/>
          <p:cNvSpPr/>
          <p:nvPr/>
        </p:nvSpPr>
        <p:spPr>
          <a:xfrm>
            <a:off x="6591135" y="2476438"/>
            <a:ext cx="4838579" cy="857229"/>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Influence of environmentalism on American geography, focusing on the relationship between humans and their environment.
</a:t>
            </a:r>
            <a:endParaRPr lang="en-US" sz="1400" dirty="0"/>
          </a:p>
        </p:txBody>
      </p:sp>
      <p:sp>
        <p:nvSpPr>
          <p:cNvPr id="9" name="Text 7"/>
          <p:cNvSpPr/>
          <p:nvPr/>
        </p:nvSpPr>
        <p:spPr>
          <a:xfrm>
            <a:off x="6591135" y="3486063"/>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Development of regional geography, emphasizing the unique characteristics of different areas.
</a:t>
            </a:r>
            <a:endParaRPr lang="en-US" sz="1400" dirty="0"/>
          </a:p>
        </p:txBody>
      </p:sp>
      <p:sp>
        <p:nvSpPr>
          <p:cNvPr id="10" name="Text 8"/>
          <p:cNvSpPr/>
          <p:nvPr/>
        </p:nvSpPr>
        <p:spPr>
          <a:xfrm>
            <a:off x="6591135" y="4209945"/>
            <a:ext cx="4838579" cy="857229"/>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Emergence of quantitative methods in geography, leading to a more scientific approach to spatial analysis.
</a:t>
            </a:r>
            <a:endParaRPr lang="en-US" sz="1400" dirty="0"/>
          </a:p>
        </p:txBody>
      </p:sp>
      <p:sp>
        <p:nvSpPr>
          <p:cNvPr id="11" name="Shape 9"/>
          <p:cNvSpPr/>
          <p:nvPr/>
        </p:nvSpPr>
        <p:spPr>
          <a:xfrm>
            <a:off x="761981" y="2895528"/>
            <a:ext cx="88898" cy="88899"/>
          </a:xfrm>
          <a:prstGeom prst="ellipse">
            <a:avLst/>
          </a:prstGeom>
          <a:solidFill>
            <a:srgbClr val="00FFFF"/>
          </a:solidFill>
          <a:ln/>
        </p:spPr>
      </p:sp>
      <p:sp>
        <p:nvSpPr>
          <p:cNvPr id="12" name="Shape 10"/>
          <p:cNvSpPr/>
          <p:nvPr/>
        </p:nvSpPr>
        <p:spPr>
          <a:xfrm>
            <a:off x="761981" y="3905152"/>
            <a:ext cx="88898" cy="88899"/>
          </a:xfrm>
          <a:prstGeom prst="ellipse">
            <a:avLst/>
          </a:prstGeom>
          <a:solidFill>
            <a:srgbClr val="00FFFF"/>
          </a:solidFill>
          <a:ln/>
        </p:spPr>
      </p:sp>
      <p:sp>
        <p:nvSpPr>
          <p:cNvPr id="13" name="Shape 11"/>
          <p:cNvSpPr/>
          <p:nvPr/>
        </p:nvSpPr>
        <p:spPr>
          <a:xfrm>
            <a:off x="761981" y="4914777"/>
            <a:ext cx="88898" cy="88899"/>
          </a:xfrm>
          <a:prstGeom prst="ellipse">
            <a:avLst/>
          </a:prstGeom>
          <a:solidFill>
            <a:srgbClr val="00FFFF"/>
          </a:solidFill>
          <a:ln/>
        </p:spPr>
      </p:sp>
      <p:sp>
        <p:nvSpPr>
          <p:cNvPr id="14" name="Shape 12"/>
          <p:cNvSpPr/>
          <p:nvPr/>
        </p:nvSpPr>
        <p:spPr>
          <a:xfrm>
            <a:off x="6349841" y="2578032"/>
            <a:ext cx="88898" cy="88899"/>
          </a:xfrm>
          <a:prstGeom prst="ellipse">
            <a:avLst/>
          </a:prstGeom>
          <a:solidFill>
            <a:srgbClr val="8B5CF6"/>
          </a:solidFill>
          <a:ln/>
        </p:spPr>
      </p:sp>
      <p:sp>
        <p:nvSpPr>
          <p:cNvPr id="15" name="Shape 13"/>
          <p:cNvSpPr/>
          <p:nvPr/>
        </p:nvSpPr>
        <p:spPr>
          <a:xfrm>
            <a:off x="6349841" y="3587657"/>
            <a:ext cx="88898" cy="88899"/>
          </a:xfrm>
          <a:prstGeom prst="ellipse">
            <a:avLst/>
          </a:prstGeom>
          <a:solidFill>
            <a:srgbClr val="8B5CF6"/>
          </a:solidFill>
          <a:ln/>
        </p:spPr>
      </p:sp>
      <p:sp>
        <p:nvSpPr>
          <p:cNvPr id="16" name="Shape 14"/>
          <p:cNvSpPr/>
          <p:nvPr/>
        </p:nvSpPr>
        <p:spPr>
          <a:xfrm>
            <a:off x="6349841" y="4311539"/>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1015975"/>
            <a:ext cx="10667733" cy="660383"/>
          </a:xfrm>
          <a:prstGeom prst="rect">
            <a:avLst/>
          </a:prstGeom>
          <a:noFill/>
          <a:ln/>
        </p:spPr>
        <p:txBody>
          <a:bodyPr wrap="square" lIns="0" tIns="0" rIns="0" bIns="0" rtlCol="0" anchor="t"/>
          <a:lstStyle/>
          <a:p>
            <a:pPr marL="0" indent="0" algn="l">
              <a:lnSpc>
                <a:spcPct val="120000"/>
              </a:lnSpc>
              <a:buNone/>
            </a:pPr>
            <a:r>
              <a:rPr lang="en-US" sz="2900" b="1" dirty="0">
                <a:solidFill>
                  <a:srgbClr val="00FFFF"/>
                </a:solidFill>
                <a:latin typeface="Calibri" pitchFamily="34" charset="0"/>
                <a:ea typeface="Calibri" pitchFamily="34" charset="-122"/>
                <a:cs typeface="Calibri" pitchFamily="34" charset="-120"/>
              </a:rPr>
              <a:t>Comparative Analysis of Geographical Schools
</a:t>
            </a:r>
            <a:endParaRPr lang="en-US" sz="2900" dirty="0"/>
          </a:p>
        </p:txBody>
      </p:sp>
      <p:graphicFrame>
        <p:nvGraphicFramePr>
          <p:cNvPr id="3" name="Chart 0"/>
          <p:cNvGraphicFramePr/>
          <p:nvPr/>
        </p:nvGraphicFramePr>
        <p:xfrm>
          <a:off x="761981" y="2184345"/>
          <a:ext cx="10667733" cy="391150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289617" y="6584778"/>
            <a:ext cx="1635243" cy="196848"/>
          </a:xfrm>
          <a:prstGeom prst="rect">
            <a:avLst/>
          </a:prstGeom>
          <a:solidFill>
            <a:srgbClr val="000000">
              <a:alpha val="60000"/>
            </a:srgbClr>
          </a:solidFill>
          <a:ln/>
        </p:spPr>
      </p:sp>
      <p:sp>
        <p:nvSpPr>
          <p:cNvPr id="3" name="Text 1"/>
          <p:cNvSpPr/>
          <p:nvPr/>
        </p:nvSpPr>
        <p:spPr>
          <a:xfrm>
            <a:off x="1104873" y="1726836"/>
            <a:ext cx="5660566" cy="191605"/>
          </a:xfrm>
          <a:prstGeom prst="rect">
            <a:avLst/>
          </a:prstGeom>
          <a:noFill/>
          <a:ln/>
        </p:spPr>
        <p:txBody>
          <a:bodyPr wrap="square" lIns="0" tIns="0" rIns="0" bIns="0" rtlCol="0" anchor="t"/>
          <a:lstStyle/>
          <a:p>
            <a:pPr marL="0" indent="0">
              <a:lnSpc>
                <a:spcPct val="125746"/>
              </a:lnSpc>
              <a:buNone/>
            </a:pPr>
            <a:r>
              <a:rPr lang="en-US" sz="1100" b="1" dirty="0">
                <a:solidFill>
                  <a:srgbClr val="FFD700"/>
                </a:solidFill>
                <a:latin typeface="Calibri" pitchFamily="34" charset="0"/>
                <a:ea typeface="Calibri" pitchFamily="34" charset="-122"/>
                <a:cs typeface="Calibri" pitchFamily="34" charset="-120"/>
              </a:rPr>
              <a:t>Definition and Historical Context
</a:t>
            </a:r>
            <a:endParaRPr lang="en-US" sz="1100" dirty="0"/>
          </a:p>
        </p:txBody>
      </p:sp>
      <p:sp>
        <p:nvSpPr>
          <p:cNvPr id="4" name="Text 2"/>
          <p:cNvSpPr/>
          <p:nvPr/>
        </p:nvSpPr>
        <p:spPr>
          <a:xfrm>
            <a:off x="1104873" y="1962101"/>
            <a:ext cx="5660566" cy="666733"/>
          </a:xfrm>
          <a:prstGeom prst="rect">
            <a:avLst/>
          </a:prstGeom>
          <a:noFill/>
          <a:ln/>
        </p:spPr>
        <p:txBody>
          <a:bodyPr wrap="square" lIns="0" tIns="0" rIns="0" bIns="0" rtlCol="0" anchor="t"/>
          <a:lstStyle/>
          <a:p>
            <a:pPr marL="0" indent="0">
              <a:lnSpc>
                <a:spcPct val="145865"/>
              </a:lnSpc>
              <a:buNone/>
            </a:pPr>
            <a:r>
              <a:rPr lang="en-US" sz="1100" dirty="0">
                <a:solidFill>
                  <a:srgbClr val="E0E0E0"/>
                </a:solidFill>
                <a:latin typeface="Calibri" pitchFamily="34" charset="0"/>
                <a:ea typeface="Calibri" pitchFamily="34" charset="-122"/>
                <a:cs typeface="Calibri" pitchFamily="34" charset="-120"/>
              </a:rPr>
              <a:t>Environmental determinism posits that human behaviors and cultures are shaped by environmental factors. This idea gained traction in the late 19th century.
</a:t>
            </a:r>
            <a:endParaRPr lang="en-US" sz="1100" dirty="0"/>
          </a:p>
        </p:txBody>
      </p:sp>
      <p:sp>
        <p:nvSpPr>
          <p:cNvPr id="5" name="Text 3"/>
          <p:cNvSpPr/>
          <p:nvPr/>
        </p:nvSpPr>
        <p:spPr>
          <a:xfrm>
            <a:off x="1104873" y="2824246"/>
            <a:ext cx="5660566" cy="191609"/>
          </a:xfrm>
          <a:prstGeom prst="rect">
            <a:avLst/>
          </a:prstGeom>
          <a:noFill/>
          <a:ln/>
        </p:spPr>
        <p:txBody>
          <a:bodyPr wrap="square" lIns="0" tIns="0" rIns="0" bIns="0" rtlCol="0" anchor="t"/>
          <a:lstStyle/>
          <a:p>
            <a:pPr marL="0" indent="0">
              <a:lnSpc>
                <a:spcPct val="125746"/>
              </a:lnSpc>
              <a:buNone/>
            </a:pPr>
            <a:r>
              <a:rPr lang="en-US" sz="1100" b="1" dirty="0">
                <a:solidFill>
                  <a:srgbClr val="FFD700"/>
                </a:solidFill>
                <a:latin typeface="Calibri" pitchFamily="34" charset="0"/>
                <a:ea typeface="Calibri" pitchFamily="34" charset="-122"/>
                <a:cs typeface="Calibri" pitchFamily="34" charset="-120"/>
              </a:rPr>
              <a:t>Key Proponents: Huntington and Semple
</a:t>
            </a:r>
            <a:endParaRPr lang="en-US" sz="1100" dirty="0"/>
          </a:p>
        </p:txBody>
      </p:sp>
      <p:sp>
        <p:nvSpPr>
          <p:cNvPr id="6" name="Text 4"/>
          <p:cNvSpPr/>
          <p:nvPr/>
        </p:nvSpPr>
        <p:spPr>
          <a:xfrm>
            <a:off x="1104873" y="3059511"/>
            <a:ext cx="5660566" cy="666733"/>
          </a:xfrm>
          <a:prstGeom prst="rect">
            <a:avLst/>
          </a:prstGeom>
          <a:noFill/>
          <a:ln/>
        </p:spPr>
        <p:txBody>
          <a:bodyPr wrap="square" lIns="0" tIns="0" rIns="0" bIns="0" rtlCol="0" anchor="t"/>
          <a:lstStyle/>
          <a:p>
            <a:pPr marL="0" indent="0">
              <a:lnSpc>
                <a:spcPct val="145865"/>
              </a:lnSpc>
              <a:buNone/>
            </a:pPr>
            <a:r>
              <a:rPr lang="en-US" sz="1100" dirty="0">
                <a:solidFill>
                  <a:srgbClr val="E0E0E0"/>
                </a:solidFill>
                <a:latin typeface="Calibri" pitchFamily="34" charset="0"/>
                <a:ea typeface="Calibri" pitchFamily="34" charset="-122"/>
                <a:cs typeface="Calibri" pitchFamily="34" charset="-120"/>
              </a:rPr>
              <a:t>Ellsworth Huntington and William Morris Davis were pivotal in promoting determinism, arguing that climate influences societal development and human capabilities.
</a:t>
            </a:r>
            <a:endParaRPr lang="en-US" sz="1100" dirty="0"/>
          </a:p>
        </p:txBody>
      </p:sp>
      <p:sp>
        <p:nvSpPr>
          <p:cNvPr id="7" name="Text 5"/>
          <p:cNvSpPr/>
          <p:nvPr/>
        </p:nvSpPr>
        <p:spPr>
          <a:xfrm>
            <a:off x="1104873" y="3921661"/>
            <a:ext cx="5660566" cy="191605"/>
          </a:xfrm>
          <a:prstGeom prst="rect">
            <a:avLst/>
          </a:prstGeom>
          <a:noFill/>
          <a:ln/>
        </p:spPr>
        <p:txBody>
          <a:bodyPr wrap="square" lIns="0" tIns="0" rIns="0" bIns="0" rtlCol="0" anchor="t"/>
          <a:lstStyle/>
          <a:p>
            <a:pPr marL="0" indent="0">
              <a:lnSpc>
                <a:spcPct val="125746"/>
              </a:lnSpc>
              <a:buNone/>
            </a:pPr>
            <a:r>
              <a:rPr lang="en-US" sz="1100" b="1" dirty="0">
                <a:solidFill>
                  <a:srgbClr val="FFD700"/>
                </a:solidFill>
                <a:latin typeface="Calibri" pitchFamily="34" charset="0"/>
                <a:ea typeface="Calibri" pitchFamily="34" charset="-122"/>
                <a:cs typeface="Calibri" pitchFamily="34" charset="-120"/>
              </a:rPr>
              <a:t>Criticism of Determinism
</a:t>
            </a:r>
            <a:endParaRPr lang="en-US" sz="1100" dirty="0"/>
          </a:p>
        </p:txBody>
      </p:sp>
      <p:sp>
        <p:nvSpPr>
          <p:cNvPr id="8" name="Text 6"/>
          <p:cNvSpPr/>
          <p:nvPr/>
        </p:nvSpPr>
        <p:spPr>
          <a:xfrm>
            <a:off x="1104873" y="4156921"/>
            <a:ext cx="5660566" cy="666733"/>
          </a:xfrm>
          <a:prstGeom prst="rect">
            <a:avLst/>
          </a:prstGeom>
          <a:noFill/>
          <a:ln/>
        </p:spPr>
        <p:txBody>
          <a:bodyPr wrap="square" lIns="0" tIns="0" rIns="0" bIns="0" rtlCol="0" anchor="t"/>
          <a:lstStyle/>
          <a:p>
            <a:pPr marL="0" indent="0">
              <a:lnSpc>
                <a:spcPct val="145865"/>
              </a:lnSpc>
              <a:buNone/>
            </a:pPr>
            <a:r>
              <a:rPr lang="en-US" sz="1100" dirty="0">
                <a:solidFill>
                  <a:srgbClr val="E0E0E0"/>
                </a:solidFill>
                <a:latin typeface="Calibri" pitchFamily="34" charset="0"/>
                <a:ea typeface="Calibri" pitchFamily="34" charset="-122"/>
                <a:cs typeface="Calibri" pitchFamily="34" charset="-120"/>
              </a:rPr>
              <a:t>Modern geography critiques determinism for oversimplifying human-environment interactions, emphasizing cultural and social factors that also shape human behavior.
</a:t>
            </a:r>
            <a:endParaRPr lang="en-US" sz="1100" dirty="0"/>
          </a:p>
        </p:txBody>
      </p:sp>
      <p:sp>
        <p:nvSpPr>
          <p:cNvPr id="9" name="Text 7"/>
          <p:cNvSpPr/>
          <p:nvPr/>
        </p:nvSpPr>
        <p:spPr>
          <a:xfrm>
            <a:off x="1104873" y="5019071"/>
            <a:ext cx="5660566" cy="191609"/>
          </a:xfrm>
          <a:prstGeom prst="rect">
            <a:avLst/>
          </a:prstGeom>
          <a:noFill/>
          <a:ln/>
        </p:spPr>
        <p:txBody>
          <a:bodyPr wrap="square" lIns="0" tIns="0" rIns="0" bIns="0" rtlCol="0" anchor="t"/>
          <a:lstStyle/>
          <a:p>
            <a:pPr marL="0" indent="0">
              <a:lnSpc>
                <a:spcPct val="125746"/>
              </a:lnSpc>
              <a:buNone/>
            </a:pPr>
            <a:r>
              <a:rPr lang="en-US" sz="1100" b="1" dirty="0">
                <a:solidFill>
                  <a:srgbClr val="FFD700"/>
                </a:solidFill>
                <a:latin typeface="Calibri" pitchFamily="34" charset="0"/>
                <a:ea typeface="Calibri" pitchFamily="34" charset="-122"/>
                <a:cs typeface="Calibri" pitchFamily="34" charset="-120"/>
              </a:rPr>
              <a:t>Case Studies of Influence
</a:t>
            </a:r>
            <a:endParaRPr lang="en-US" sz="1100" dirty="0"/>
          </a:p>
        </p:txBody>
      </p:sp>
      <p:sp>
        <p:nvSpPr>
          <p:cNvPr id="10" name="Text 8"/>
          <p:cNvSpPr/>
          <p:nvPr/>
        </p:nvSpPr>
        <p:spPr>
          <a:xfrm>
            <a:off x="1104873" y="5254331"/>
            <a:ext cx="5660566" cy="666733"/>
          </a:xfrm>
          <a:prstGeom prst="rect">
            <a:avLst/>
          </a:prstGeom>
          <a:noFill/>
          <a:ln/>
        </p:spPr>
        <p:txBody>
          <a:bodyPr wrap="square" lIns="0" tIns="0" rIns="0" bIns="0" rtlCol="0" anchor="t"/>
          <a:lstStyle/>
          <a:p>
            <a:pPr marL="0" indent="0">
              <a:lnSpc>
                <a:spcPct val="145865"/>
              </a:lnSpc>
              <a:buNone/>
            </a:pPr>
            <a:r>
              <a:rPr lang="en-US" sz="1100" dirty="0">
                <a:solidFill>
                  <a:srgbClr val="E0E0E0"/>
                </a:solidFill>
                <a:latin typeface="Calibri" pitchFamily="34" charset="0"/>
                <a:ea typeface="Calibri" pitchFamily="34" charset="-122"/>
                <a:cs typeface="Calibri" pitchFamily="34" charset="-120"/>
              </a:rPr>
              <a:t>Examples include how climate affects agricultural practices in India and urban development in the U.S., illustrating the complex interplay of environment and society.
</a:t>
            </a:r>
            <a:endParaRPr lang="en-US" sz="1100" dirty="0"/>
          </a:p>
        </p:txBody>
      </p:sp>
      <p:sp>
        <p:nvSpPr>
          <p:cNvPr id="11" name="Text 9"/>
          <p:cNvSpPr/>
          <p:nvPr/>
        </p:nvSpPr>
        <p:spPr>
          <a:xfrm>
            <a:off x="7355180" y="6606533"/>
            <a:ext cx="1504118" cy="153349"/>
          </a:xfrm>
          <a:prstGeom prst="rect">
            <a:avLst/>
          </a:prstGeom>
          <a:noFill/>
          <a:ln/>
        </p:spPr>
        <p:txBody>
          <a:bodyPr wrap="square" lIns="0" tIns="0" rIns="0" bIns="0" rtlCol="0" anchor="t"/>
          <a:lstStyle/>
          <a:p>
            <a:pPr marL="0" indent="0">
              <a:lnSpc>
                <a:spcPct val="134129"/>
              </a:lnSpc>
              <a:buNone/>
            </a:pPr>
            <a:r>
              <a:rPr lang="en-US" sz="800" dirty="0">
                <a:solidFill>
                  <a:srgbClr val="FFFFFF"/>
                </a:solidFill>
                <a:latin typeface="Calibri" pitchFamily="34" charset="0"/>
                <a:ea typeface="Calibri" pitchFamily="34" charset="-122"/>
                <a:cs typeface="Calibri" pitchFamily="34" charset="-120"/>
              </a:rPr>
              <a:t>Photo by Ricardo Santanna
</a:t>
            </a:r>
            <a:endParaRPr lang="en-US" sz="800" dirty="0"/>
          </a:p>
        </p:txBody>
      </p:sp>
      <p:sp>
        <p:nvSpPr>
          <p:cNvPr id="12" name="Text 10"/>
          <p:cNvSpPr/>
          <p:nvPr/>
        </p:nvSpPr>
        <p:spPr>
          <a:xfrm>
            <a:off x="613077" y="926602"/>
            <a:ext cx="6162521" cy="341463"/>
          </a:xfrm>
          <a:prstGeom prst="rect">
            <a:avLst/>
          </a:prstGeom>
          <a:noFill/>
          <a:ln/>
        </p:spPr>
        <p:txBody>
          <a:bodyPr wrap="square" lIns="0" tIns="0" rIns="0" bIns="0" rtlCol="0" anchor="t"/>
          <a:lstStyle/>
          <a:p>
            <a:pPr marL="0" indent="0">
              <a:lnSpc>
                <a:spcPct val="122284"/>
              </a:lnSpc>
              <a:buNone/>
            </a:pPr>
            <a:r>
              <a:rPr lang="en-US" sz="2000" b="1" dirty="0">
                <a:solidFill>
                  <a:srgbClr val="FFD700"/>
                </a:solidFill>
                <a:latin typeface="Calibri" pitchFamily="34" charset="0"/>
                <a:ea typeface="Calibri" pitchFamily="34" charset="-122"/>
                <a:cs typeface="Calibri" pitchFamily="34" charset="-120"/>
              </a:rPr>
              <a:t>Understanding Environmental Determinism
</a:t>
            </a:r>
            <a:endParaRPr lang="en-US" sz="2000" dirty="0"/>
          </a:p>
        </p:txBody>
      </p:sp>
      <p:sp>
        <p:nvSpPr>
          <p:cNvPr id="13" name="Shape 11"/>
          <p:cNvSpPr/>
          <p:nvPr/>
        </p:nvSpPr>
        <p:spPr>
          <a:xfrm>
            <a:off x="613077" y="1465065"/>
            <a:ext cx="569263" cy="54610"/>
          </a:xfrm>
          <a:prstGeom prst="ellipse">
            <a:avLst/>
          </a:prstGeom>
          <a:solidFill>
            <a:srgbClr val="00FFFF"/>
          </a:solidFill>
          <a:ln/>
        </p:spPr>
      </p:sp>
      <p:sp>
        <p:nvSpPr>
          <p:cNvPr id="14" name="Shape 12"/>
          <p:cNvSpPr/>
          <p:nvPr/>
        </p:nvSpPr>
        <p:spPr>
          <a:xfrm>
            <a:off x="613077" y="1729377"/>
            <a:ext cx="328446" cy="328447"/>
          </a:xfrm>
          <a:prstGeom prst="ellipse">
            <a:avLst/>
          </a:prstGeom>
          <a:solidFill>
            <a:srgbClr val="00FFFF">
              <a:alpha val="12000"/>
            </a:srgbClr>
          </a:solidFill>
          <a:ln/>
        </p:spPr>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9751" y="1806049"/>
            <a:ext cx="175097" cy="175097"/>
          </a:xfrm>
          <a:prstGeom prst="rect">
            <a:avLst/>
          </a:prstGeom>
        </p:spPr>
      </p:pic>
      <p:sp>
        <p:nvSpPr>
          <p:cNvPr id="16" name="Shape 13"/>
          <p:cNvSpPr/>
          <p:nvPr/>
        </p:nvSpPr>
        <p:spPr>
          <a:xfrm>
            <a:off x="613077" y="2826792"/>
            <a:ext cx="328446" cy="328443"/>
          </a:xfrm>
          <a:prstGeom prst="ellipse">
            <a:avLst/>
          </a:prstGeom>
          <a:solidFill>
            <a:srgbClr val="00FFFF">
              <a:alpha val="12000"/>
            </a:srgbClr>
          </a:solidFill>
          <a:ln/>
        </p:spPr>
      </p:sp>
      <p:pic>
        <p:nvPicPr>
          <p:cNvPr id="1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9753" y="2903463"/>
            <a:ext cx="175094" cy="175094"/>
          </a:xfrm>
          <a:prstGeom prst="rect">
            <a:avLst/>
          </a:prstGeom>
        </p:spPr>
      </p:pic>
      <p:sp>
        <p:nvSpPr>
          <p:cNvPr id="18" name="Shape 14"/>
          <p:cNvSpPr/>
          <p:nvPr/>
        </p:nvSpPr>
        <p:spPr>
          <a:xfrm>
            <a:off x="613077" y="3924202"/>
            <a:ext cx="328446" cy="328447"/>
          </a:xfrm>
          <a:prstGeom prst="ellipse">
            <a:avLst/>
          </a:prstGeom>
          <a:solidFill>
            <a:srgbClr val="00FFFF">
              <a:alpha val="12000"/>
            </a:srgbClr>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9751" y="4000874"/>
            <a:ext cx="175097" cy="175097"/>
          </a:xfrm>
          <a:prstGeom prst="rect">
            <a:avLst/>
          </a:prstGeom>
        </p:spPr>
      </p:pic>
      <p:sp>
        <p:nvSpPr>
          <p:cNvPr id="20" name="Shape 15"/>
          <p:cNvSpPr/>
          <p:nvPr/>
        </p:nvSpPr>
        <p:spPr>
          <a:xfrm>
            <a:off x="613077" y="5021612"/>
            <a:ext cx="328446" cy="328447"/>
          </a:xfrm>
          <a:prstGeom prst="ellipse">
            <a:avLst/>
          </a:prstGeom>
          <a:solidFill>
            <a:srgbClr val="00FFFF">
              <a:alpha val="12000"/>
            </a:srgbClr>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9751" y="5098284"/>
            <a:ext cx="175097" cy="175097"/>
          </a:xfrm>
          <a:prstGeom prst="rect">
            <a:avLst/>
          </a:prstGeom>
        </p:spPr>
      </p:pic>
      <p:sp>
        <p:nvSpPr>
          <p:cNvPr id="22" name="Shape 16"/>
          <p:cNvSpPr/>
          <p:nvPr/>
        </p:nvSpPr>
        <p:spPr>
          <a:xfrm>
            <a:off x="7147858" y="0"/>
            <a:ext cx="65561" cy="6812280"/>
          </a:xfrm>
          <a:prstGeom prst="rect">
            <a:avLst/>
          </a:prstGeom>
          <a:solidFill>
            <a:srgbClr val="00FFFF"/>
          </a:solidFill>
          <a:ln/>
        </p:spPr>
      </p:sp>
      <p:pic>
        <p:nvPicPr>
          <p:cNvPr id="23" name="Image 4"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61981" y="1513172"/>
            <a:ext cx="5243540" cy="2142910"/>
          </a:xfrm>
          <a:prstGeom prst="roundRect">
            <a:avLst>
              <a:gd name="adj" fmla="val 9482"/>
            </a:avLst>
          </a:prstGeom>
          <a:solidFill>
            <a:srgbClr val="000000">
              <a:alpha val="0"/>
            </a:srgbClr>
          </a:solidFill>
          <a:ln w="10160">
            <a:solidFill>
              <a:srgbClr val="FFD700">
                <a:alpha val="18000"/>
              </a:srgbClr>
            </a:solidFill>
            <a:prstDash val="solid"/>
          </a:ln>
        </p:spPr>
      </p:sp>
      <p:sp>
        <p:nvSpPr>
          <p:cNvPr id="3" name="Shape 1"/>
          <p:cNvSpPr/>
          <p:nvPr/>
        </p:nvSpPr>
        <p:spPr>
          <a:xfrm>
            <a:off x="6186174" y="1513172"/>
            <a:ext cx="5243541" cy="2142910"/>
          </a:xfrm>
          <a:prstGeom prst="roundRect">
            <a:avLst>
              <a:gd name="adj" fmla="val 9482"/>
            </a:avLst>
          </a:prstGeom>
          <a:solidFill>
            <a:srgbClr val="000000">
              <a:alpha val="0"/>
            </a:srgbClr>
          </a:solidFill>
          <a:ln w="10160">
            <a:solidFill>
              <a:srgbClr val="FFD700">
                <a:alpha val="18000"/>
              </a:srgbClr>
            </a:solidFill>
            <a:prstDash val="solid"/>
          </a:ln>
        </p:spPr>
      </p:sp>
      <p:sp>
        <p:nvSpPr>
          <p:cNvPr id="4" name="Shape 2"/>
          <p:cNvSpPr/>
          <p:nvPr/>
        </p:nvSpPr>
        <p:spPr>
          <a:xfrm>
            <a:off x="761981" y="3836736"/>
            <a:ext cx="5243540" cy="2142910"/>
          </a:xfrm>
          <a:prstGeom prst="roundRect">
            <a:avLst>
              <a:gd name="adj" fmla="val 9482"/>
            </a:avLst>
          </a:prstGeom>
          <a:solidFill>
            <a:srgbClr val="000000">
              <a:alpha val="0"/>
            </a:srgbClr>
          </a:solidFill>
          <a:ln w="10160">
            <a:solidFill>
              <a:srgbClr val="FFD700">
                <a:alpha val="18000"/>
              </a:srgbClr>
            </a:solidFill>
            <a:prstDash val="solid"/>
          </a:ln>
        </p:spPr>
      </p:sp>
      <p:sp>
        <p:nvSpPr>
          <p:cNvPr id="5" name="Shape 3"/>
          <p:cNvSpPr/>
          <p:nvPr/>
        </p:nvSpPr>
        <p:spPr>
          <a:xfrm>
            <a:off x="6186174" y="3836736"/>
            <a:ext cx="5243541" cy="2142910"/>
          </a:xfrm>
          <a:prstGeom prst="roundRect">
            <a:avLst>
              <a:gd name="adj" fmla="val 9482"/>
            </a:avLst>
          </a:prstGeom>
          <a:solidFill>
            <a:srgbClr val="000000">
              <a:alpha val="0"/>
            </a:srgbClr>
          </a:solidFill>
          <a:ln w="10160">
            <a:solidFill>
              <a:srgbClr val="FFD700">
                <a:alpha val="18000"/>
              </a:srgbClr>
            </a:solidFill>
            <a:prstDash val="solid"/>
          </a:ln>
        </p:spPr>
      </p:sp>
      <p:sp>
        <p:nvSpPr>
          <p:cNvPr id="6" name="Text 4"/>
          <p:cNvSpPr/>
          <p:nvPr/>
        </p:nvSpPr>
        <p:spPr>
          <a:xfrm>
            <a:off x="761981" y="507987"/>
            <a:ext cx="10667733" cy="761981"/>
          </a:xfrm>
          <a:prstGeom prst="rect">
            <a:avLst/>
          </a:prstGeom>
          <a:noFill/>
          <a:ln/>
        </p:spPr>
        <p:txBody>
          <a:bodyPr wrap="square" lIns="0" tIns="0" rIns="0" bIns="0" rtlCol="0" anchor="t"/>
          <a:lstStyle/>
          <a:p>
            <a:pPr marL="0" indent="0" algn="ctr">
              <a:lnSpc>
                <a:spcPct val="120000"/>
              </a:lnSpc>
              <a:buNone/>
            </a:pPr>
            <a:r>
              <a:rPr lang="en-US" sz="2900" b="1" dirty="0">
                <a:solidFill>
                  <a:srgbClr val="00FFFF"/>
                </a:solidFill>
                <a:latin typeface="Calibri" pitchFamily="34" charset="0"/>
                <a:ea typeface="Calibri" pitchFamily="34" charset="-122"/>
                <a:cs typeface="Calibri" pitchFamily="34" charset="-120"/>
              </a:rPr>
              <a:t>Possibilism in Geography
</a:t>
            </a:r>
            <a:endParaRPr lang="en-US" sz="2900" dirty="0"/>
          </a:p>
        </p:txBody>
      </p:sp>
      <p:sp>
        <p:nvSpPr>
          <p:cNvPr id="7" name="Text 5"/>
          <p:cNvSpPr/>
          <p:nvPr/>
        </p:nvSpPr>
        <p:spPr>
          <a:xfrm>
            <a:off x="1008037" y="2272921"/>
            <a:ext cx="4751427" cy="197639"/>
          </a:xfrm>
          <a:prstGeom prst="rect">
            <a:avLst/>
          </a:prstGeom>
          <a:noFill/>
          <a:ln/>
        </p:spPr>
        <p:txBody>
          <a:bodyPr wrap="square" lIns="0" tIns="0" rIns="0" bIns="0" rtlCol="0" anchor="t"/>
          <a:lstStyle/>
          <a:p>
            <a:pPr marL="0" indent="0">
              <a:lnSpc>
                <a:spcPct val="129658"/>
              </a:lnSpc>
              <a:buNone/>
            </a:pPr>
            <a:r>
              <a:rPr lang="en-US" sz="1100" b="1" dirty="0">
                <a:solidFill>
                  <a:srgbClr val="FFD700"/>
                </a:solidFill>
                <a:latin typeface="Calibri" pitchFamily="34" charset="0"/>
                <a:ea typeface="Calibri" pitchFamily="34" charset="-122"/>
                <a:cs typeface="Calibri" pitchFamily="34" charset="-120"/>
              </a:rPr>
              <a:t>Definition and Contrast
</a:t>
            </a:r>
            <a:endParaRPr lang="en-US" sz="1100" dirty="0"/>
          </a:p>
        </p:txBody>
      </p:sp>
      <p:sp>
        <p:nvSpPr>
          <p:cNvPr id="8" name="Text 6"/>
          <p:cNvSpPr/>
          <p:nvPr/>
        </p:nvSpPr>
        <p:spPr>
          <a:xfrm>
            <a:off x="1008037" y="2515653"/>
            <a:ext cx="4751427" cy="916911"/>
          </a:xfrm>
          <a:prstGeom prst="rect">
            <a:avLst/>
          </a:prstGeom>
          <a:noFill/>
          <a:ln/>
        </p:spPr>
        <p:txBody>
          <a:bodyPr wrap="square" lIns="0" tIns="0" rIns="0" bIns="0" rtlCol="0" anchor="t"/>
          <a:lstStyle/>
          <a:p>
            <a:pPr marL="0" indent="0">
              <a:lnSpc>
                <a:spcPct val="150403"/>
              </a:lnSpc>
              <a:buNone/>
            </a:pPr>
            <a:r>
              <a:rPr lang="en-US" sz="1100" dirty="0">
                <a:solidFill>
                  <a:srgbClr val="E0E0E0"/>
                </a:solidFill>
                <a:latin typeface="Calibri" pitchFamily="34" charset="0"/>
                <a:ea typeface="Calibri" pitchFamily="34" charset="-122"/>
                <a:cs typeface="Calibri" pitchFamily="34" charset="-120"/>
              </a:rPr>
              <a:t>Possibilism posits that human agency shapes outcomes, contrasting with determinism, which suggests environment solely dictates human actions. This shift emphasizes cultural influence.
</a:t>
            </a:r>
            <a:endParaRPr lang="en-US" sz="1100" dirty="0"/>
          </a:p>
        </p:txBody>
      </p:sp>
      <p:sp>
        <p:nvSpPr>
          <p:cNvPr id="9" name="Text 7"/>
          <p:cNvSpPr/>
          <p:nvPr/>
        </p:nvSpPr>
        <p:spPr>
          <a:xfrm>
            <a:off x="6432230" y="2272921"/>
            <a:ext cx="4751427" cy="197639"/>
          </a:xfrm>
          <a:prstGeom prst="rect">
            <a:avLst/>
          </a:prstGeom>
          <a:noFill/>
          <a:ln/>
        </p:spPr>
        <p:txBody>
          <a:bodyPr wrap="square" lIns="0" tIns="0" rIns="0" bIns="0" rtlCol="0" anchor="t"/>
          <a:lstStyle/>
          <a:p>
            <a:pPr marL="0" indent="0">
              <a:lnSpc>
                <a:spcPct val="129658"/>
              </a:lnSpc>
              <a:buNone/>
            </a:pPr>
            <a:r>
              <a:rPr lang="en-US" sz="1100" b="1" dirty="0">
                <a:solidFill>
                  <a:srgbClr val="FFD700"/>
                </a:solidFill>
                <a:latin typeface="Calibri" pitchFamily="34" charset="0"/>
                <a:ea typeface="Calibri" pitchFamily="34" charset="-122"/>
                <a:cs typeface="Calibri" pitchFamily="34" charset="-120"/>
              </a:rPr>
              <a:t>Prominent Figures
</a:t>
            </a:r>
            <a:endParaRPr lang="en-US" sz="1100" dirty="0"/>
          </a:p>
        </p:txBody>
      </p:sp>
      <p:sp>
        <p:nvSpPr>
          <p:cNvPr id="10" name="Text 8"/>
          <p:cNvSpPr/>
          <p:nvPr/>
        </p:nvSpPr>
        <p:spPr>
          <a:xfrm>
            <a:off x="6432230" y="2515653"/>
            <a:ext cx="4751427" cy="916911"/>
          </a:xfrm>
          <a:prstGeom prst="rect">
            <a:avLst/>
          </a:prstGeom>
          <a:noFill/>
          <a:ln/>
        </p:spPr>
        <p:txBody>
          <a:bodyPr wrap="square" lIns="0" tIns="0" rIns="0" bIns="0" rtlCol="0" anchor="t"/>
          <a:lstStyle/>
          <a:p>
            <a:pPr marL="0" indent="0">
              <a:lnSpc>
                <a:spcPct val="150403"/>
              </a:lnSpc>
              <a:buNone/>
            </a:pPr>
            <a:r>
              <a:rPr lang="en-US" sz="1100" dirty="0">
                <a:solidFill>
                  <a:srgbClr val="E0E0E0"/>
                </a:solidFill>
                <a:latin typeface="Calibri" pitchFamily="34" charset="0"/>
                <a:ea typeface="Calibri" pitchFamily="34" charset="-122"/>
                <a:cs typeface="Calibri" pitchFamily="34" charset="-120"/>
              </a:rPr>
              <a:t>Vidal de la Blache, a key proponent of possibilism, argued that humans adapt to their environments, showcasing diverse cultural responses to geographical challenges.
</a:t>
            </a:r>
            <a:endParaRPr lang="en-US" sz="1100" dirty="0"/>
          </a:p>
        </p:txBody>
      </p:sp>
      <p:sp>
        <p:nvSpPr>
          <p:cNvPr id="11" name="Text 9"/>
          <p:cNvSpPr/>
          <p:nvPr/>
        </p:nvSpPr>
        <p:spPr>
          <a:xfrm>
            <a:off x="1008037" y="4596490"/>
            <a:ext cx="4751427" cy="197639"/>
          </a:xfrm>
          <a:prstGeom prst="rect">
            <a:avLst/>
          </a:prstGeom>
          <a:noFill/>
          <a:ln/>
        </p:spPr>
        <p:txBody>
          <a:bodyPr wrap="square" lIns="0" tIns="0" rIns="0" bIns="0" rtlCol="0" anchor="t"/>
          <a:lstStyle/>
          <a:p>
            <a:pPr marL="0" indent="0">
              <a:lnSpc>
                <a:spcPct val="129658"/>
              </a:lnSpc>
              <a:buNone/>
            </a:pPr>
            <a:r>
              <a:rPr lang="en-US" sz="1100" b="1" dirty="0">
                <a:solidFill>
                  <a:srgbClr val="FFD700"/>
                </a:solidFill>
                <a:latin typeface="Calibri" pitchFamily="34" charset="0"/>
                <a:ea typeface="Calibri" pitchFamily="34" charset="-122"/>
                <a:cs typeface="Calibri" pitchFamily="34" charset="-120"/>
              </a:rPr>
              <a:t>Cultural Adaptations
</a:t>
            </a:r>
            <a:endParaRPr lang="en-US" sz="1100" dirty="0"/>
          </a:p>
        </p:txBody>
      </p:sp>
      <p:sp>
        <p:nvSpPr>
          <p:cNvPr id="12" name="Text 10"/>
          <p:cNvSpPr/>
          <p:nvPr/>
        </p:nvSpPr>
        <p:spPr>
          <a:xfrm>
            <a:off x="1008037" y="4839217"/>
            <a:ext cx="4751427" cy="916911"/>
          </a:xfrm>
          <a:prstGeom prst="rect">
            <a:avLst/>
          </a:prstGeom>
          <a:noFill/>
          <a:ln/>
        </p:spPr>
        <p:txBody>
          <a:bodyPr wrap="square" lIns="0" tIns="0" rIns="0" bIns="0" rtlCol="0" anchor="t"/>
          <a:lstStyle/>
          <a:p>
            <a:pPr marL="0" indent="0">
              <a:lnSpc>
                <a:spcPct val="150403"/>
              </a:lnSpc>
              <a:buNone/>
            </a:pPr>
            <a:r>
              <a:rPr lang="en-US" sz="1100" dirty="0">
                <a:solidFill>
                  <a:srgbClr val="E0E0E0"/>
                </a:solidFill>
                <a:latin typeface="Calibri" pitchFamily="34" charset="0"/>
                <a:ea typeface="Calibri" pitchFamily="34" charset="-122"/>
                <a:cs typeface="Calibri" pitchFamily="34" charset="-120"/>
              </a:rPr>
              <a:t>Communities worldwide demonstrate possibilism through innovations like terrace farming in hilly regions, illustrating how culture adapts to environmental constraints.
</a:t>
            </a:r>
            <a:endParaRPr lang="en-US" sz="1100" dirty="0"/>
          </a:p>
        </p:txBody>
      </p:sp>
      <p:sp>
        <p:nvSpPr>
          <p:cNvPr id="13" name="Text 11"/>
          <p:cNvSpPr/>
          <p:nvPr/>
        </p:nvSpPr>
        <p:spPr>
          <a:xfrm>
            <a:off x="6432230" y="4596490"/>
            <a:ext cx="4751427" cy="197639"/>
          </a:xfrm>
          <a:prstGeom prst="rect">
            <a:avLst/>
          </a:prstGeom>
          <a:noFill/>
          <a:ln/>
        </p:spPr>
        <p:txBody>
          <a:bodyPr wrap="square" lIns="0" tIns="0" rIns="0" bIns="0" rtlCol="0" anchor="t"/>
          <a:lstStyle/>
          <a:p>
            <a:pPr marL="0" indent="0">
              <a:lnSpc>
                <a:spcPct val="129658"/>
              </a:lnSpc>
              <a:buNone/>
            </a:pPr>
            <a:r>
              <a:rPr lang="en-US" sz="1100" b="1" dirty="0">
                <a:solidFill>
                  <a:srgbClr val="FFD700"/>
                </a:solidFill>
                <a:latin typeface="Calibri" pitchFamily="34" charset="0"/>
                <a:ea typeface="Calibri" pitchFamily="34" charset="-122"/>
                <a:cs typeface="Calibri" pitchFamily="34" charset="-120"/>
              </a:rPr>
              <a:t>Contemporary Relevance
</a:t>
            </a:r>
            <a:endParaRPr lang="en-US" sz="1100" dirty="0"/>
          </a:p>
        </p:txBody>
      </p:sp>
      <p:sp>
        <p:nvSpPr>
          <p:cNvPr id="14" name="Text 12"/>
          <p:cNvSpPr/>
          <p:nvPr/>
        </p:nvSpPr>
        <p:spPr>
          <a:xfrm>
            <a:off x="6432230" y="4839217"/>
            <a:ext cx="4751427" cy="916911"/>
          </a:xfrm>
          <a:prstGeom prst="rect">
            <a:avLst/>
          </a:prstGeom>
          <a:noFill/>
          <a:ln/>
        </p:spPr>
        <p:txBody>
          <a:bodyPr wrap="square" lIns="0" tIns="0" rIns="0" bIns="0" rtlCol="0" anchor="t"/>
          <a:lstStyle/>
          <a:p>
            <a:pPr marL="0" indent="0">
              <a:lnSpc>
                <a:spcPct val="150403"/>
              </a:lnSpc>
              <a:buNone/>
            </a:pPr>
            <a:r>
              <a:rPr lang="en-US" sz="1100" dirty="0">
                <a:solidFill>
                  <a:srgbClr val="E0E0E0"/>
                </a:solidFill>
                <a:latin typeface="Calibri" pitchFamily="34" charset="0"/>
                <a:ea typeface="Calibri" pitchFamily="34" charset="-122"/>
                <a:cs typeface="Calibri" pitchFamily="34" charset="-120"/>
              </a:rPr>
              <a:t>Possibilism remains vital in discussions on sustainability, emphasizing human creativity in addressing environmental issues, such as climate change and resource management.
</a:t>
            </a:r>
            <a:endParaRPr lang="en-US" sz="1100" dirty="0"/>
          </a:p>
        </p:txBody>
      </p:sp>
      <p:sp>
        <p:nvSpPr>
          <p:cNvPr id="15" name="Shape 13"/>
          <p:cNvSpPr/>
          <p:nvPr/>
        </p:nvSpPr>
        <p:spPr>
          <a:xfrm>
            <a:off x="997877" y="1726523"/>
            <a:ext cx="383848" cy="383848"/>
          </a:xfrm>
          <a:prstGeom prst="roundRect">
            <a:avLst>
              <a:gd name="adj" fmla="val 25000"/>
            </a:avLst>
          </a:prstGeom>
          <a:solidFill>
            <a:srgbClr val="00FFFF">
              <a:alpha val="10000"/>
            </a:srgbClr>
          </a:solidFill>
          <a:ln/>
        </p:spPr>
      </p:sp>
      <p:pic>
        <p:nvPicPr>
          <p:cNvPr id="16"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8206" y="1816848"/>
            <a:ext cx="203192" cy="203192"/>
          </a:xfrm>
          <a:prstGeom prst="rect">
            <a:avLst/>
          </a:prstGeom>
        </p:spPr>
      </p:pic>
      <p:sp>
        <p:nvSpPr>
          <p:cNvPr id="17" name="Shape 14"/>
          <p:cNvSpPr/>
          <p:nvPr/>
        </p:nvSpPr>
        <p:spPr>
          <a:xfrm>
            <a:off x="6422071" y="1726523"/>
            <a:ext cx="383848" cy="383848"/>
          </a:xfrm>
          <a:prstGeom prst="roundRect">
            <a:avLst>
              <a:gd name="adj" fmla="val 25000"/>
            </a:avLst>
          </a:prstGeom>
          <a:solidFill>
            <a:srgbClr val="8B5CF6">
              <a:alpha val="10000"/>
            </a:srgbClr>
          </a:solidFill>
          <a:ln/>
        </p:spPr>
      </p:sp>
      <p:pic>
        <p:nvPicPr>
          <p:cNvPr id="18"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2398" y="1816848"/>
            <a:ext cx="203192" cy="203192"/>
          </a:xfrm>
          <a:prstGeom prst="rect">
            <a:avLst/>
          </a:prstGeom>
        </p:spPr>
      </p:pic>
      <p:sp>
        <p:nvSpPr>
          <p:cNvPr id="19" name="Shape 15"/>
          <p:cNvSpPr/>
          <p:nvPr/>
        </p:nvSpPr>
        <p:spPr>
          <a:xfrm>
            <a:off x="997877" y="4050091"/>
            <a:ext cx="383848" cy="383848"/>
          </a:xfrm>
          <a:prstGeom prst="roundRect">
            <a:avLst>
              <a:gd name="adj" fmla="val 25000"/>
            </a:avLst>
          </a:prstGeom>
          <a:solidFill>
            <a:srgbClr val="00FFFF">
              <a:alpha val="10000"/>
            </a:srgbClr>
          </a:solidFill>
          <a:ln/>
        </p:spPr>
      </p:sp>
      <p:pic>
        <p:nvPicPr>
          <p:cNvPr id="20"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8206" y="4140412"/>
            <a:ext cx="203192" cy="203192"/>
          </a:xfrm>
          <a:prstGeom prst="rect">
            <a:avLst/>
          </a:prstGeom>
        </p:spPr>
      </p:pic>
      <p:sp>
        <p:nvSpPr>
          <p:cNvPr id="21" name="Shape 16"/>
          <p:cNvSpPr/>
          <p:nvPr/>
        </p:nvSpPr>
        <p:spPr>
          <a:xfrm>
            <a:off x="6422071" y="4050091"/>
            <a:ext cx="383848" cy="383848"/>
          </a:xfrm>
          <a:prstGeom prst="roundRect">
            <a:avLst>
              <a:gd name="adj" fmla="val 25000"/>
            </a:avLst>
          </a:prstGeom>
          <a:solidFill>
            <a:srgbClr val="00FFFF">
              <a:alpha val="10000"/>
            </a:srgbClr>
          </a:solidFill>
          <a:ln/>
        </p:spPr>
      </p:sp>
      <p:pic>
        <p:nvPicPr>
          <p:cNvPr id="22"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12398" y="4140412"/>
            <a:ext cx="203192" cy="2031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1015975" y="4216295"/>
            <a:ext cx="3809905" cy="1777956"/>
          </a:xfrm>
          <a:prstGeom prst="rect">
            <a:avLst/>
          </a:prstGeom>
          <a:noFill/>
          <a:ln/>
        </p:spPr>
        <p:txBody>
          <a:bodyPr wrap="square" lIns="0" tIns="0" rIns="0" bIns="0" rtlCol="0" anchor="t"/>
          <a:lstStyle/>
          <a:p>
            <a:pPr marL="0" indent="0" algn="l">
              <a:lnSpc>
                <a:spcPct val="120000"/>
              </a:lnSpc>
              <a:buNone/>
            </a:pPr>
            <a:r>
              <a:rPr lang="en-US" sz="2300" b="1" dirty="0">
                <a:solidFill>
                  <a:srgbClr val="00FFFF"/>
                </a:solidFill>
                <a:latin typeface="Calibri" pitchFamily="34" charset="0"/>
                <a:ea typeface="Calibri" pitchFamily="34" charset="-122"/>
                <a:cs typeface="Calibri" pitchFamily="34" charset="-120"/>
              </a:rPr>
              <a:t>Visual Representation of Quantitative Revolution
</a:t>
            </a:r>
            <a:endParaRPr lang="en-US" sz="2300" dirty="0"/>
          </a:p>
        </p:txBody>
      </p:sp>
      <p:sp>
        <p:nvSpPr>
          <p:cNvPr id="3" name="Text 1"/>
          <p:cNvSpPr/>
          <p:nvPr/>
        </p:nvSpPr>
        <p:spPr>
          <a:xfrm>
            <a:off x="5333867" y="4216295"/>
            <a:ext cx="5841854" cy="1930352"/>
          </a:xfrm>
          <a:prstGeom prst="rect">
            <a:avLst/>
          </a:prstGeom>
          <a:noFill/>
          <a:ln/>
        </p:spPr>
        <p:txBody>
          <a:bodyPr wrap="square" lIns="0" tIns="0" rIns="0" bIns="0" rtlCol="0" anchor="t"/>
          <a:lstStyle/>
          <a:p>
            <a:pPr marL="0" indent="0" algn="l">
              <a:lnSpc>
                <a:spcPct val="150000"/>
              </a:lnSpc>
              <a:buNone/>
            </a:pPr>
            <a:r>
              <a:rPr lang="en-US" sz="1300" dirty="0">
                <a:solidFill>
                  <a:srgbClr val="E0E0E0"/>
                </a:solidFill>
                <a:latin typeface="Calibri" pitchFamily="34" charset="0"/>
                <a:ea typeface="Calibri" pitchFamily="34" charset="-122"/>
                <a:cs typeface="Calibri" pitchFamily="34" charset="-120"/>
              </a:rPr>
              <a:t>This visual illustrates the Quantitative Revolution's impact on geography, showcasing statistical methods and data analysis. Key takeaway: It transformed geographical research into a more empirical and scientific discipline, emphasizing measurable data.
</a:t>
            </a:r>
            <a:endParaRPr lang="en-US" sz="1300" dirty="0"/>
          </a:p>
        </p:txBody>
      </p:sp>
      <p:pic>
        <p:nvPicPr>
          <p:cNvPr id="4" name="Image 0" descr="preencoded.png"/>
          <p:cNvPicPr>
            <a:picLocks noChangeAspect="1"/>
          </p:cNvPicPr>
          <p:nvPr/>
        </p:nvPicPr>
        <p:blipFill>
          <a:blip r:embed="rId3"/>
          <a:srcRect/>
          <a:stretch/>
        </p:blipFill>
        <p:spPr>
          <a:xfrm>
            <a:off x="0" y="0"/>
            <a:ext cx="12145975" cy="3555911"/>
          </a:xfrm>
          <a:prstGeom prst="rect">
            <a:avLst/>
          </a:prstGeom>
        </p:spPr>
      </p:pic>
      <p:sp>
        <p:nvSpPr>
          <p:cNvPr id="5" name="Shape 2"/>
          <p:cNvSpPr/>
          <p:nvPr/>
        </p:nvSpPr>
        <p:spPr>
          <a:xfrm>
            <a:off x="1015975" y="3936902"/>
            <a:ext cx="711182" cy="63498"/>
          </a:xfrm>
          <a:prstGeom prst="rect">
            <a:avLst/>
          </a:prstGeom>
          <a:solidFill>
            <a:srgbClr val="00FFFF"/>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0403580" y="6559393"/>
            <a:ext cx="1711918" cy="222242"/>
          </a:xfrm>
          <a:prstGeom prst="rect">
            <a:avLst/>
          </a:prstGeom>
          <a:solidFill>
            <a:srgbClr val="000000">
              <a:alpha val="60000"/>
            </a:srgbClr>
          </a:solidFill>
          <a:ln/>
        </p:spPr>
      </p:sp>
      <p:sp>
        <p:nvSpPr>
          <p:cNvPr id="3" name="Text 1"/>
          <p:cNvSpPr/>
          <p:nvPr/>
        </p:nvSpPr>
        <p:spPr>
          <a:xfrm>
            <a:off x="584661" y="1681599"/>
            <a:ext cx="3617505" cy="216374"/>
          </a:xfrm>
          <a:prstGeom prst="rect">
            <a:avLst/>
          </a:prstGeom>
          <a:noFill/>
          <a:ln/>
        </p:spPr>
        <p:txBody>
          <a:bodyPr wrap="square" lIns="0" tIns="0" rIns="0" bIns="0" rtlCol="0" anchor="t"/>
          <a:lstStyle/>
          <a:p>
            <a:pPr marL="0" indent="0">
              <a:lnSpc>
                <a:spcPct val="121721"/>
              </a:lnSpc>
              <a:buNone/>
            </a:pPr>
            <a:r>
              <a:rPr lang="en-US" sz="1300" b="1" dirty="0">
                <a:solidFill>
                  <a:srgbClr val="FFD700"/>
                </a:solidFill>
                <a:latin typeface="Calibri" pitchFamily="34" charset="0"/>
                <a:ea typeface="Calibri" pitchFamily="34" charset="-122"/>
                <a:cs typeface="Calibri" pitchFamily="34" charset="-120"/>
              </a:rPr>
              <a:t>Feminist Geography Themes
</a:t>
            </a:r>
            <a:endParaRPr lang="en-US" sz="1300" dirty="0"/>
          </a:p>
        </p:txBody>
      </p:sp>
      <p:sp>
        <p:nvSpPr>
          <p:cNvPr id="4" name="Text 2"/>
          <p:cNvSpPr/>
          <p:nvPr/>
        </p:nvSpPr>
        <p:spPr>
          <a:xfrm>
            <a:off x="584661" y="1947335"/>
            <a:ext cx="3617505" cy="1505865"/>
          </a:xfrm>
          <a:prstGeom prst="rect">
            <a:avLst/>
          </a:prstGeom>
          <a:noFill/>
          <a:ln/>
        </p:spPr>
        <p:txBody>
          <a:bodyPr wrap="square" lIns="0" tIns="0" rIns="0" bIns="0" rtlCol="0" anchor="t"/>
          <a:lstStyle/>
          <a:p>
            <a:pPr marL="0" indent="0">
              <a:lnSpc>
                <a:spcPct val="141196"/>
              </a:lnSpc>
              <a:buNone/>
            </a:pPr>
            <a:r>
              <a:rPr lang="en-US" sz="1300" dirty="0">
                <a:solidFill>
                  <a:srgbClr val="E0E0E0"/>
                </a:solidFill>
                <a:latin typeface="Calibri" pitchFamily="34" charset="0"/>
                <a:ea typeface="Calibri" pitchFamily="34" charset="-122"/>
                <a:cs typeface="Calibri" pitchFamily="34" charset="-120"/>
              </a:rPr>
              <a:t>Feminist geography emphasizes gendered spaces, power dynamics, and representation. Key scholars include Doreen Massey and Linda McDowell, who challenge traditional geographical narratives.
</a:t>
            </a:r>
            <a:endParaRPr lang="en-US" sz="1300" dirty="0"/>
          </a:p>
        </p:txBody>
      </p:sp>
      <p:sp>
        <p:nvSpPr>
          <p:cNvPr id="5" name="Text 3"/>
          <p:cNvSpPr/>
          <p:nvPr/>
        </p:nvSpPr>
        <p:spPr>
          <a:xfrm>
            <a:off x="4806988" y="1681599"/>
            <a:ext cx="3617504" cy="216374"/>
          </a:xfrm>
          <a:prstGeom prst="rect">
            <a:avLst/>
          </a:prstGeom>
          <a:noFill/>
          <a:ln/>
        </p:spPr>
        <p:txBody>
          <a:bodyPr wrap="square" lIns="0" tIns="0" rIns="0" bIns="0" rtlCol="0" anchor="t"/>
          <a:lstStyle/>
          <a:p>
            <a:pPr marL="0" indent="0">
              <a:lnSpc>
                <a:spcPct val="121721"/>
              </a:lnSpc>
              <a:buNone/>
            </a:pPr>
            <a:r>
              <a:rPr lang="en-US" sz="1300" b="1" dirty="0">
                <a:solidFill>
                  <a:srgbClr val="FFD700"/>
                </a:solidFill>
                <a:latin typeface="Calibri" pitchFamily="34" charset="0"/>
                <a:ea typeface="Calibri" pitchFamily="34" charset="-122"/>
                <a:cs typeface="Calibri" pitchFamily="34" charset="-120"/>
              </a:rPr>
              <a:t>Postmodern Critiques
</a:t>
            </a:r>
            <a:endParaRPr lang="en-US" sz="1300" dirty="0"/>
          </a:p>
        </p:txBody>
      </p:sp>
      <p:sp>
        <p:nvSpPr>
          <p:cNvPr id="6" name="Text 4"/>
          <p:cNvSpPr/>
          <p:nvPr/>
        </p:nvSpPr>
        <p:spPr>
          <a:xfrm>
            <a:off x="4806988" y="1947335"/>
            <a:ext cx="3617504" cy="1505865"/>
          </a:xfrm>
          <a:prstGeom prst="rect">
            <a:avLst/>
          </a:prstGeom>
          <a:noFill/>
          <a:ln/>
        </p:spPr>
        <p:txBody>
          <a:bodyPr wrap="square" lIns="0" tIns="0" rIns="0" bIns="0" rtlCol="0" anchor="t"/>
          <a:lstStyle/>
          <a:p>
            <a:pPr marL="0" indent="0">
              <a:lnSpc>
                <a:spcPct val="141196"/>
              </a:lnSpc>
              <a:buNone/>
            </a:pPr>
            <a:r>
              <a:rPr lang="en-US" sz="1300" dirty="0">
                <a:solidFill>
                  <a:srgbClr val="E0E0E0"/>
                </a:solidFill>
                <a:latin typeface="Calibri" pitchFamily="34" charset="0"/>
                <a:ea typeface="Calibri" pitchFamily="34" charset="-122"/>
                <a:cs typeface="Calibri" pitchFamily="34" charset="-120"/>
              </a:rPr>
              <a:t>Postmodernism questions the objectivity of traditional geography, advocating for diverse perspectives. Scholars like Edward Soja argue for the importance of subjective experiences in spatial analysis.
</a:t>
            </a:r>
            <a:endParaRPr lang="en-US" sz="1300" dirty="0"/>
          </a:p>
        </p:txBody>
      </p:sp>
      <p:sp>
        <p:nvSpPr>
          <p:cNvPr id="7" name="Text 5"/>
          <p:cNvSpPr/>
          <p:nvPr/>
        </p:nvSpPr>
        <p:spPr>
          <a:xfrm>
            <a:off x="584661" y="4262171"/>
            <a:ext cx="3617505" cy="216374"/>
          </a:xfrm>
          <a:prstGeom prst="rect">
            <a:avLst/>
          </a:prstGeom>
          <a:noFill/>
          <a:ln/>
        </p:spPr>
        <p:txBody>
          <a:bodyPr wrap="square" lIns="0" tIns="0" rIns="0" bIns="0" rtlCol="0" anchor="t"/>
          <a:lstStyle/>
          <a:p>
            <a:pPr marL="0" indent="0">
              <a:lnSpc>
                <a:spcPct val="121721"/>
              </a:lnSpc>
              <a:buNone/>
            </a:pPr>
            <a:r>
              <a:rPr lang="en-US" sz="1300" b="1" dirty="0">
                <a:solidFill>
                  <a:srgbClr val="FFD700"/>
                </a:solidFill>
                <a:latin typeface="Calibri" pitchFamily="34" charset="0"/>
                <a:ea typeface="Calibri" pitchFamily="34" charset="-122"/>
                <a:cs typeface="Calibri" pitchFamily="34" charset="-120"/>
              </a:rPr>
              <a:t>Intersectionality in Geography
</a:t>
            </a:r>
            <a:endParaRPr lang="en-US" sz="1300" dirty="0"/>
          </a:p>
        </p:txBody>
      </p:sp>
      <p:sp>
        <p:nvSpPr>
          <p:cNvPr id="8" name="Text 6"/>
          <p:cNvSpPr/>
          <p:nvPr/>
        </p:nvSpPr>
        <p:spPr>
          <a:xfrm>
            <a:off x="584661" y="4527908"/>
            <a:ext cx="3617505" cy="1505865"/>
          </a:xfrm>
          <a:prstGeom prst="rect">
            <a:avLst/>
          </a:prstGeom>
          <a:noFill/>
          <a:ln/>
        </p:spPr>
        <p:txBody>
          <a:bodyPr wrap="square" lIns="0" tIns="0" rIns="0" bIns="0" rtlCol="0" anchor="t"/>
          <a:lstStyle/>
          <a:p>
            <a:pPr marL="0" indent="0">
              <a:lnSpc>
                <a:spcPct val="141196"/>
              </a:lnSpc>
              <a:buNone/>
            </a:pPr>
            <a:r>
              <a:rPr lang="en-US" sz="1300" dirty="0">
                <a:solidFill>
                  <a:srgbClr val="E0E0E0"/>
                </a:solidFill>
                <a:latin typeface="Calibri" pitchFamily="34" charset="0"/>
                <a:ea typeface="Calibri" pitchFamily="34" charset="-122"/>
                <a:cs typeface="Calibri" pitchFamily="34" charset="-120"/>
              </a:rPr>
              <a:t>Intersectionality examines how overlapping identities, such as race and gender, shape spatial experiences. This approach enriches geographical analysis by highlighting marginalized voices.
</a:t>
            </a:r>
            <a:endParaRPr lang="en-US" sz="1300" dirty="0"/>
          </a:p>
        </p:txBody>
      </p:sp>
      <p:sp>
        <p:nvSpPr>
          <p:cNvPr id="9" name="Text 7"/>
          <p:cNvSpPr/>
          <p:nvPr/>
        </p:nvSpPr>
        <p:spPr>
          <a:xfrm>
            <a:off x="4806988" y="4262171"/>
            <a:ext cx="3617504" cy="216374"/>
          </a:xfrm>
          <a:prstGeom prst="rect">
            <a:avLst/>
          </a:prstGeom>
          <a:noFill/>
          <a:ln/>
        </p:spPr>
        <p:txBody>
          <a:bodyPr wrap="square" lIns="0" tIns="0" rIns="0" bIns="0" rtlCol="0" anchor="t"/>
          <a:lstStyle/>
          <a:p>
            <a:pPr marL="0" indent="0">
              <a:lnSpc>
                <a:spcPct val="121721"/>
              </a:lnSpc>
              <a:buNone/>
            </a:pPr>
            <a:r>
              <a:rPr lang="en-US" sz="1300" b="1" dirty="0">
                <a:solidFill>
                  <a:srgbClr val="FFD700"/>
                </a:solidFill>
                <a:latin typeface="Calibri" pitchFamily="34" charset="0"/>
                <a:ea typeface="Calibri" pitchFamily="34" charset="-122"/>
                <a:cs typeface="Calibri" pitchFamily="34" charset="-120"/>
              </a:rPr>
              <a:t>Contemporary Debates
</a:t>
            </a:r>
            <a:endParaRPr lang="en-US" sz="1300" dirty="0"/>
          </a:p>
        </p:txBody>
      </p:sp>
      <p:sp>
        <p:nvSpPr>
          <p:cNvPr id="10" name="Text 8"/>
          <p:cNvSpPr/>
          <p:nvPr/>
        </p:nvSpPr>
        <p:spPr>
          <a:xfrm>
            <a:off x="4806988" y="4527908"/>
            <a:ext cx="3617504" cy="1254887"/>
          </a:xfrm>
          <a:prstGeom prst="rect">
            <a:avLst/>
          </a:prstGeom>
          <a:noFill/>
          <a:ln/>
        </p:spPr>
        <p:txBody>
          <a:bodyPr wrap="square" lIns="0" tIns="0" rIns="0" bIns="0" rtlCol="0" anchor="t"/>
          <a:lstStyle/>
          <a:p>
            <a:pPr marL="0" indent="0">
              <a:lnSpc>
                <a:spcPct val="141196"/>
              </a:lnSpc>
              <a:buNone/>
            </a:pPr>
            <a:r>
              <a:rPr lang="en-US" sz="1300" dirty="0">
                <a:solidFill>
                  <a:srgbClr val="E0E0E0"/>
                </a:solidFill>
                <a:latin typeface="Calibri" pitchFamily="34" charset="0"/>
                <a:ea typeface="Calibri" pitchFamily="34" charset="-122"/>
                <a:cs typeface="Calibri" pitchFamily="34" charset="-120"/>
              </a:rPr>
              <a:t>Current geographical discussions are influenced by feminist and postmodern ideas, focusing on social justice, environmental issues, and the role of identity in spatial practices.
</a:t>
            </a:r>
            <a:endParaRPr lang="en-US" sz="1300" dirty="0"/>
          </a:p>
        </p:txBody>
      </p:sp>
      <p:sp>
        <p:nvSpPr>
          <p:cNvPr id="11" name="Text 9"/>
          <p:cNvSpPr/>
          <p:nvPr/>
        </p:nvSpPr>
        <p:spPr>
          <a:xfrm>
            <a:off x="10477714" y="6583992"/>
            <a:ext cx="1563648" cy="173036"/>
          </a:xfrm>
          <a:prstGeom prst="rect">
            <a:avLst/>
          </a:prstGeom>
          <a:noFill/>
          <a:ln/>
        </p:spPr>
        <p:txBody>
          <a:bodyPr wrap="square" lIns="0" tIns="0" rIns="0" bIns="0" rtlCol="0" anchor="t"/>
          <a:lstStyle/>
          <a:p>
            <a:pPr marL="0" indent="0">
              <a:lnSpc>
                <a:spcPct val="136328"/>
              </a:lnSpc>
              <a:buNone/>
            </a:pPr>
            <a:r>
              <a:rPr lang="en-US" sz="900" dirty="0">
                <a:solidFill>
                  <a:srgbClr val="FFFFFF"/>
                </a:solidFill>
                <a:latin typeface="Calibri" pitchFamily="34" charset="0"/>
                <a:ea typeface="Calibri" pitchFamily="34" charset="-122"/>
                <a:cs typeface="Calibri" pitchFamily="34" charset="-120"/>
              </a:rPr>
              <a:t>Photo by Lindsey LaMont
</a:t>
            </a:r>
            <a:endParaRPr lang="en-US" sz="900" dirty="0"/>
          </a:p>
        </p:txBody>
      </p:sp>
      <p:sp>
        <p:nvSpPr>
          <p:cNvPr id="12" name="Text 10"/>
          <p:cNvSpPr/>
          <p:nvPr/>
        </p:nvSpPr>
        <p:spPr>
          <a:xfrm>
            <a:off x="370990" y="655465"/>
            <a:ext cx="8246856" cy="385753"/>
          </a:xfrm>
          <a:prstGeom prst="rect">
            <a:avLst/>
          </a:prstGeom>
          <a:noFill/>
          <a:ln/>
        </p:spPr>
        <p:txBody>
          <a:bodyPr wrap="square" lIns="0" tIns="0" rIns="0" bIns="0" rtlCol="0" anchor="t"/>
          <a:lstStyle/>
          <a:p>
            <a:pPr marL="0" indent="0">
              <a:lnSpc>
                <a:spcPct val="121526"/>
              </a:lnSpc>
              <a:buNone/>
            </a:pPr>
            <a:r>
              <a:rPr lang="en-US" sz="2300" b="1" dirty="0">
                <a:solidFill>
                  <a:srgbClr val="FFD700"/>
                </a:solidFill>
                <a:latin typeface="Calibri" pitchFamily="34" charset="0"/>
                <a:ea typeface="Calibri" pitchFamily="34" charset="-122"/>
                <a:cs typeface="Calibri" pitchFamily="34" charset="-120"/>
              </a:rPr>
              <a:t>Feminism and Postmodernism in Geography
</a:t>
            </a:r>
            <a:endParaRPr lang="en-US" sz="2300" dirty="0"/>
          </a:p>
        </p:txBody>
      </p:sp>
      <p:pic>
        <p:nvPicPr>
          <p:cNvPr id="1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4505" y="1372682"/>
            <a:ext cx="222556" cy="222556"/>
          </a:xfrm>
          <a:prstGeom prst="rect">
            <a:avLst/>
          </a:prstGeom>
        </p:spPr>
      </p:pic>
      <p:pic>
        <p:nvPicPr>
          <p:cNvPr id="14"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6831" y="1372682"/>
            <a:ext cx="222556" cy="222556"/>
          </a:xfrm>
          <a:prstGeom prst="rect">
            <a:avLst/>
          </a:prstGeom>
        </p:spPr>
      </p:pic>
      <p:pic>
        <p:nvPicPr>
          <p:cNvPr id="15"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4502" y="3953256"/>
            <a:ext cx="222562" cy="222562"/>
          </a:xfrm>
          <a:prstGeom prst="rect">
            <a:avLst/>
          </a:prstGeom>
        </p:spPr>
      </p:pic>
      <p:pic>
        <p:nvPicPr>
          <p:cNvPr id="16"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96828" y="3953256"/>
            <a:ext cx="222562" cy="222562"/>
          </a:xfrm>
          <a:prstGeom prst="rect">
            <a:avLst/>
          </a:prstGeom>
        </p:spPr>
      </p:pic>
      <p:pic>
        <p:nvPicPr>
          <p:cNvPr id="17" name="Image 4" descr="preencoded.png"/>
          <p:cNvPicPr>
            <a:picLocks noChangeAspect="1"/>
          </p:cNvPicPr>
          <p:nvPr/>
        </p:nvPicPr>
        <p:blipFill>
          <a:blip r:embed="rId11"/>
          <a:srcRect/>
          <a:stretch/>
        </p:blipFill>
        <p:spPr>
          <a:xfrm>
            <a:off x="8865172" y="0"/>
            <a:ext cx="3280803" cy="6812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1015975"/>
            <a:ext cx="10667733" cy="660383"/>
          </a:xfrm>
          <a:prstGeom prst="rect">
            <a:avLst/>
          </a:prstGeom>
          <a:noFill/>
          <a:ln/>
        </p:spPr>
        <p:txBody>
          <a:bodyPr wrap="square" lIns="0" tIns="0" rIns="0" bIns="0" rtlCol="0" anchor="t"/>
          <a:lstStyle/>
          <a:p>
            <a:pPr marL="0" indent="0" algn="l">
              <a:lnSpc>
                <a:spcPct val="120000"/>
              </a:lnSpc>
              <a:buNone/>
            </a:pPr>
            <a:r>
              <a:rPr lang="en-US" sz="2900" b="1" dirty="0">
                <a:solidFill>
                  <a:srgbClr val="00FFFF"/>
                </a:solidFill>
                <a:latin typeface="Calibri" pitchFamily="34" charset="0"/>
                <a:ea typeface="Calibri" pitchFamily="34" charset="-122"/>
                <a:cs typeface="Calibri" pitchFamily="34" charset="-120"/>
              </a:rPr>
              <a:t>Trends in Geographical Thought
</a:t>
            </a:r>
            <a:endParaRPr lang="en-US" sz="2900" dirty="0"/>
          </a:p>
        </p:txBody>
      </p:sp>
      <p:pic>
        <p:nvPicPr>
          <p:cNvPr id="3" name="Image 0" descr="preencoded.png"/>
          <p:cNvPicPr>
            <a:picLocks noChangeAspect="1"/>
          </p:cNvPicPr>
          <p:nvPr/>
        </p:nvPicPr>
        <p:blipFill>
          <a:blip r:embed="rId3"/>
          <a:srcRect/>
          <a:stretch/>
        </p:blipFill>
        <p:spPr>
          <a:xfrm>
            <a:off x="761981" y="2184345"/>
            <a:ext cx="10667733" cy="391150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507987"/>
            <a:ext cx="10667733" cy="761981"/>
          </a:xfrm>
          <a:prstGeom prst="rect">
            <a:avLst/>
          </a:prstGeom>
          <a:noFill/>
          <a:ln/>
        </p:spPr>
        <p:txBody>
          <a:bodyPr wrap="square" lIns="0" tIns="0" rIns="0" bIns="0" rtlCol="0" anchor="t"/>
          <a:lstStyle/>
          <a:p>
            <a:pPr marL="0" indent="0" algn="ctr">
              <a:lnSpc>
                <a:spcPct val="120000"/>
              </a:lnSpc>
              <a:buNone/>
            </a:pPr>
            <a:r>
              <a:rPr lang="en-US" sz="2900" b="1" dirty="0">
                <a:solidFill>
                  <a:srgbClr val="00FFFF"/>
                </a:solidFill>
                <a:latin typeface="Calibri" pitchFamily="34" charset="0"/>
                <a:ea typeface="Calibri" pitchFamily="34" charset="-122"/>
                <a:cs typeface="Calibri" pitchFamily="34" charset="-120"/>
              </a:rPr>
              <a:t>Conclusion
</a:t>
            </a:r>
            <a:endParaRPr lang="en-US" sz="2900" dirty="0"/>
          </a:p>
        </p:txBody>
      </p:sp>
      <p:sp>
        <p:nvSpPr>
          <p:cNvPr id="3" name="Text 1"/>
          <p:cNvSpPr/>
          <p:nvPr/>
        </p:nvSpPr>
        <p:spPr>
          <a:xfrm>
            <a:off x="1181388" y="1795737"/>
            <a:ext cx="10238167" cy="222250"/>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Evolution of Geographical Ideas
</a:t>
            </a:r>
            <a:endParaRPr lang="en-US" sz="1300" dirty="0"/>
          </a:p>
        </p:txBody>
      </p:sp>
      <p:sp>
        <p:nvSpPr>
          <p:cNvPr id="4" name="Text 2"/>
          <p:cNvSpPr/>
          <p:nvPr/>
        </p:nvSpPr>
        <p:spPr>
          <a:xfrm>
            <a:off x="1181388" y="2068787"/>
            <a:ext cx="10238167"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Geographical ideas have transformed significantly, reflecting societal changes and advancements in knowledge, from ancient philosophies to modern scientific approaches.
</a:t>
            </a:r>
            <a:endParaRPr lang="en-US" sz="1300" dirty="0"/>
          </a:p>
        </p:txBody>
      </p:sp>
      <p:sp>
        <p:nvSpPr>
          <p:cNvPr id="5" name="Text 3"/>
          <p:cNvSpPr/>
          <p:nvPr/>
        </p:nvSpPr>
        <p:spPr>
          <a:xfrm>
            <a:off x="1206946" y="2833308"/>
            <a:ext cx="10212608"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Historical Context Matters
</a:t>
            </a:r>
            <a:endParaRPr lang="en-US" sz="1300" dirty="0"/>
          </a:p>
        </p:txBody>
      </p:sp>
      <p:sp>
        <p:nvSpPr>
          <p:cNvPr id="6" name="Text 4"/>
          <p:cNvSpPr/>
          <p:nvPr/>
        </p:nvSpPr>
        <p:spPr>
          <a:xfrm>
            <a:off x="1206946" y="3106348"/>
            <a:ext cx="10212608" cy="515613"/>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The historical context of geographical thought shapes contemporary perspectives, influencing how we understand and address current global challenges.
</a:t>
            </a:r>
            <a:endParaRPr lang="en-US" sz="1300" dirty="0"/>
          </a:p>
        </p:txBody>
      </p:sp>
      <p:sp>
        <p:nvSpPr>
          <p:cNvPr id="7" name="Text 5"/>
          <p:cNvSpPr/>
          <p:nvPr/>
        </p:nvSpPr>
        <p:spPr>
          <a:xfrm>
            <a:off x="1186309" y="3870870"/>
            <a:ext cx="10233245"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Relevance in Today's Issues
</a:t>
            </a:r>
            <a:endParaRPr lang="en-US" sz="1300" dirty="0"/>
          </a:p>
        </p:txBody>
      </p:sp>
      <p:sp>
        <p:nvSpPr>
          <p:cNvPr id="8" name="Text 6"/>
          <p:cNvSpPr/>
          <p:nvPr/>
        </p:nvSpPr>
        <p:spPr>
          <a:xfrm>
            <a:off x="1186309" y="4143909"/>
            <a:ext cx="10233245"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Geography remains crucial in tackling contemporary issues like climate change, urbanization, and resource management, emphasizing its ongoing importance in society.
</a:t>
            </a:r>
            <a:endParaRPr lang="en-US" sz="1300" dirty="0"/>
          </a:p>
        </p:txBody>
      </p:sp>
      <p:sp>
        <p:nvSpPr>
          <p:cNvPr id="9" name="Text 7"/>
          <p:cNvSpPr/>
          <p:nvPr/>
        </p:nvSpPr>
        <p:spPr>
          <a:xfrm>
            <a:off x="1188849" y="4908431"/>
            <a:ext cx="10230705" cy="222250"/>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Engage in Discussions
</a:t>
            </a:r>
            <a:endParaRPr lang="en-US" sz="1300" dirty="0"/>
          </a:p>
        </p:txBody>
      </p:sp>
      <p:sp>
        <p:nvSpPr>
          <p:cNvPr id="10" name="Text 8"/>
          <p:cNvSpPr/>
          <p:nvPr/>
        </p:nvSpPr>
        <p:spPr>
          <a:xfrm>
            <a:off x="1188849" y="5181470"/>
            <a:ext cx="10230705"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Encouraging active participation in geographical discussions can foster a deeper understanding of our world and inspire innovative solutions to pressing problems.
</a:t>
            </a:r>
            <a:endParaRPr lang="en-US" sz="1300" dirty="0"/>
          </a:p>
        </p:txBody>
      </p:sp>
      <p:sp>
        <p:nvSpPr>
          <p:cNvPr id="11" name="Shape 9"/>
          <p:cNvSpPr/>
          <p:nvPr/>
        </p:nvSpPr>
        <p:spPr>
          <a:xfrm>
            <a:off x="712611" y="1785585"/>
            <a:ext cx="304792" cy="304792"/>
          </a:xfrm>
          <a:prstGeom prst="ellipse">
            <a:avLst/>
          </a:prstGeom>
          <a:solidFill>
            <a:srgbClr val="00FFFF"/>
          </a:solidFill>
          <a:ln/>
        </p:spPr>
      </p:sp>
      <p:pic>
        <p:nvPicPr>
          <p:cNvPr id="12"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2461" y="1855426"/>
            <a:ext cx="165093" cy="165093"/>
          </a:xfrm>
          <a:prstGeom prst="rect">
            <a:avLst/>
          </a:prstGeom>
        </p:spPr>
      </p:pic>
      <p:sp>
        <p:nvSpPr>
          <p:cNvPr id="13" name="Shape 10"/>
          <p:cNvSpPr/>
          <p:nvPr/>
        </p:nvSpPr>
        <p:spPr>
          <a:xfrm>
            <a:off x="852307" y="2090377"/>
            <a:ext cx="25400" cy="732769"/>
          </a:xfrm>
          <a:prstGeom prst="rect">
            <a:avLst/>
          </a:prstGeom>
          <a:solidFill>
            <a:srgbClr val="00FFFF"/>
          </a:solidFill>
          <a:ln/>
        </p:spPr>
      </p:sp>
      <p:sp>
        <p:nvSpPr>
          <p:cNvPr id="14" name="Shape 11"/>
          <p:cNvSpPr/>
          <p:nvPr/>
        </p:nvSpPr>
        <p:spPr>
          <a:xfrm>
            <a:off x="725469" y="2823146"/>
            <a:ext cx="304792" cy="304792"/>
          </a:xfrm>
          <a:prstGeom prst="ellipse">
            <a:avLst/>
          </a:prstGeom>
          <a:solidFill>
            <a:srgbClr val="00FFFF"/>
          </a:solidFill>
          <a:ln/>
        </p:spPr>
      </p:sp>
      <p:pic>
        <p:nvPicPr>
          <p:cNvPr id="15"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5318" y="2892990"/>
            <a:ext cx="165096" cy="165096"/>
          </a:xfrm>
          <a:prstGeom prst="rect">
            <a:avLst/>
          </a:prstGeom>
        </p:spPr>
      </p:pic>
      <p:sp>
        <p:nvSpPr>
          <p:cNvPr id="16" name="Shape 12"/>
          <p:cNvSpPr/>
          <p:nvPr/>
        </p:nvSpPr>
        <p:spPr>
          <a:xfrm>
            <a:off x="865007" y="3127938"/>
            <a:ext cx="25399" cy="732769"/>
          </a:xfrm>
          <a:prstGeom prst="rect">
            <a:avLst/>
          </a:prstGeom>
          <a:solidFill>
            <a:srgbClr val="00FFFF"/>
          </a:solidFill>
          <a:ln/>
        </p:spPr>
      </p:sp>
      <p:sp>
        <p:nvSpPr>
          <p:cNvPr id="17" name="Shape 13"/>
          <p:cNvSpPr/>
          <p:nvPr/>
        </p:nvSpPr>
        <p:spPr>
          <a:xfrm>
            <a:off x="715151" y="3860707"/>
            <a:ext cx="304792" cy="304792"/>
          </a:xfrm>
          <a:prstGeom prst="ellipse">
            <a:avLst/>
          </a:prstGeom>
          <a:solidFill>
            <a:srgbClr val="00FFFF"/>
          </a:solidFill>
          <a:ln/>
        </p:spPr>
      </p:sp>
      <p:pic>
        <p:nvPicPr>
          <p:cNvPr id="18"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5001" y="3930559"/>
            <a:ext cx="165093" cy="165093"/>
          </a:xfrm>
          <a:prstGeom prst="rect">
            <a:avLst/>
          </a:prstGeom>
        </p:spPr>
      </p:pic>
      <p:sp>
        <p:nvSpPr>
          <p:cNvPr id="19" name="Shape 14"/>
          <p:cNvSpPr/>
          <p:nvPr/>
        </p:nvSpPr>
        <p:spPr>
          <a:xfrm>
            <a:off x="854688" y="4165499"/>
            <a:ext cx="25400" cy="732777"/>
          </a:xfrm>
          <a:prstGeom prst="rect">
            <a:avLst/>
          </a:prstGeom>
          <a:solidFill>
            <a:srgbClr val="00FFFF"/>
          </a:solidFill>
          <a:ln/>
        </p:spPr>
      </p:sp>
      <p:sp>
        <p:nvSpPr>
          <p:cNvPr id="20" name="Shape 15"/>
          <p:cNvSpPr/>
          <p:nvPr/>
        </p:nvSpPr>
        <p:spPr>
          <a:xfrm>
            <a:off x="716421" y="4898279"/>
            <a:ext cx="304792" cy="304792"/>
          </a:xfrm>
          <a:prstGeom prst="ellipse">
            <a:avLst/>
          </a:prstGeom>
          <a:solidFill>
            <a:srgbClr val="00FFFF"/>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6270" y="4968120"/>
            <a:ext cx="165093" cy="16509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5740256" y="3276518"/>
            <a:ext cx="711182" cy="63498"/>
          </a:xfrm>
          <a:prstGeom prst="rect">
            <a:avLst/>
          </a:prstGeom>
          <a:solidFill>
            <a:srgbClr val="00FFFF"/>
          </a:solidFill>
          <a:ln/>
        </p:spPr>
      </p:sp>
      <p:sp>
        <p:nvSpPr>
          <p:cNvPr id="3" name="Text 1"/>
          <p:cNvSpPr/>
          <p:nvPr/>
        </p:nvSpPr>
        <p:spPr>
          <a:xfrm>
            <a:off x="4888584" y="2065598"/>
            <a:ext cx="2414527" cy="405279"/>
          </a:xfrm>
          <a:prstGeom prst="rect">
            <a:avLst/>
          </a:prstGeom>
          <a:noFill/>
          <a:ln/>
        </p:spPr>
        <p:txBody>
          <a:bodyPr wrap="square" lIns="0" tIns="0" rIns="0" bIns="0" rtlCol="0" anchor="t"/>
          <a:lstStyle/>
          <a:p>
            <a:pPr marL="0" indent="0" algn="ctr">
              <a:lnSpc>
                <a:spcPct val="118246"/>
              </a:lnSpc>
              <a:buNone/>
            </a:pPr>
            <a:r>
              <a:rPr lang="en-US" sz="2400" b="1" dirty="0">
                <a:solidFill>
                  <a:srgbClr val="FFD700"/>
                </a:solidFill>
                <a:latin typeface="Calibri" pitchFamily="34" charset="0"/>
                <a:ea typeface="Calibri" pitchFamily="34" charset="-122"/>
                <a:cs typeface="Calibri" pitchFamily="34" charset="-120"/>
              </a:rPr>
              <a:t>Key Takeaways
</a:t>
            </a:r>
            <a:endParaRPr lang="en-US" sz="2400" dirty="0"/>
          </a:p>
        </p:txBody>
      </p:sp>
      <p:sp>
        <p:nvSpPr>
          <p:cNvPr id="4" name="Text 2"/>
          <p:cNvSpPr/>
          <p:nvPr/>
        </p:nvSpPr>
        <p:spPr>
          <a:xfrm>
            <a:off x="1843042" y="2977275"/>
            <a:ext cx="8505612" cy="2449769"/>
          </a:xfrm>
          <a:prstGeom prst="rect">
            <a:avLst/>
          </a:prstGeom>
          <a:noFill/>
          <a:ln/>
        </p:spPr>
        <p:txBody>
          <a:bodyPr wrap="square" lIns="0" tIns="0" rIns="0" bIns="0" rtlCol="0" anchor="t"/>
          <a:lstStyle/>
          <a:p>
            <a:pPr marL="0" indent="0" algn="ctr">
              <a:lnSpc>
                <a:spcPct val="160815"/>
              </a:lnSpc>
              <a:buNone/>
            </a:pPr>
            <a:r>
              <a:rPr lang="en-US" sz="1400" dirty="0">
                <a:solidFill>
                  <a:srgbClr val="E0E0E0"/>
                </a:solidFill>
                <a:latin typeface="Calibri" pitchFamily="34" charset="0"/>
                <a:ea typeface="Calibri" pitchFamily="34" charset="-122"/>
                <a:cs typeface="Calibri" pitchFamily="34" charset="-120"/>
              </a:rPr>
              <a:t>In conclusion, the evolution of geographical ideas reveals a rich tapestry of thought from ancient to modern times. Key takeaways include the transition from environmental determinism to post-modern perspectives. Understanding these shifts is crucial for contemporary geographical analysis. As we move forward, embracing diverse methodologies will enhance our comprehension of spatial dynamics and human-environment interactions. Let us continue to explore and innovate in geographical thought, fostering a more inclusive and comprehensive understanding of our world.
</a:t>
            </a:r>
            <a:endParaRPr lang="en-US" sz="1400" dirty="0"/>
          </a:p>
        </p:txBody>
      </p:sp>
      <p:sp>
        <p:nvSpPr>
          <p:cNvPr id="5" name="Shape 3"/>
          <p:cNvSpPr/>
          <p:nvPr/>
        </p:nvSpPr>
        <p:spPr>
          <a:xfrm>
            <a:off x="5780419" y="2695975"/>
            <a:ext cx="630698" cy="56196"/>
          </a:xfrm>
          <a:prstGeom prst="ellipse">
            <a:avLst/>
          </a:prstGeom>
          <a:solidFill>
            <a:srgbClr val="00FFFF"/>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1116</Words>
  <Application>Microsoft Office PowerPoint</Application>
  <PresentationFormat>Widescreen</PresentationFormat>
  <Paragraphs>91</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2026-08-25T18:19:51Z</dcterms:created>
  <dcterms:modified xsi:type="dcterms:W3CDTF">2026-08-25T19:17:44Z</dcterms:modified>
</cp:coreProperties>
</file>