
<file path=[Content_Types].xml><?xml version="1.0" encoding="utf-8"?>
<Types xmlns="http://schemas.openxmlformats.org/package/2006/content-types">
  <Default Extension="xml" ContentType="application/vnd.openxmlformats-officedocument.extended-properties+xml"/>
  <Default Extension="svg" ContentType="image/svg+xml"/>
  <Default Extension="png" ContentType="image/png"/>
  <Default Extension="jpeg" ContentType="image/jpeg"/>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2.xml" ContentType="application/vnd.openxmlformats-officedocument.presentationml.slide+xml"/>
  <Override PartName="/ppt/notesSlides/notesSlide12.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viewProps.xml" ContentType="application/vnd.openxmlformats-officedocument.presentationml.viewProps+xml"/>
  <Override PartName="/ppt/slides/slide1.xml" ContentType="application/vnd.openxmlformats-officedocument.presentationml.slide+xml"/>
  <Override PartName="/ppt/notesSlides/notesSlide1.xml" ContentType="application/vnd.openxmlformats-officedocument.presentationml.notesSlide+xml"/>
  <Override PartName="/ppt/presProps.xml" ContentType="application/vnd.openxmlformats-officedocument.presentationml.presProps+xml"/>
  <Override PartName="/ppt/slides/slide5.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tableStyles.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8" d="100"/>
          <a:sy n="78" d="100"/>
        </p:scale>
        <p:origin x="850" y="77"/>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theme" Target="/ppt/theme/theme1.xml" Id="rId18"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viewProps" Target="/ppt/viewProps.xml" Id="rId17" /><Relationship Type="http://schemas.openxmlformats.org/officeDocument/2006/relationships/slide" Target="/ppt/slides/slide1.xml" Id="rId2" /><Relationship Type="http://schemas.openxmlformats.org/officeDocument/2006/relationships/presProps" Target="/ppt/presProps.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notesMaster" Target="/ppt/notesMasters/notesMaster1.xml" Id="rId15" /><Relationship Type="http://schemas.openxmlformats.org/officeDocument/2006/relationships/slide" Target="/ppt/slides/slide9.xml" Id="rId10" /><Relationship Type="http://schemas.openxmlformats.org/officeDocument/2006/relationships/tableStyles" Target="/ppt/tableStyles.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s>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1125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2" /><Relationship Type="http://schemas.openxmlformats.org/officeDocument/2006/relationships/slideLayout" Target="/ppt/slideLayouts/slideLayout1.xml" Id="rId1"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6.png" Id="rId8" /><Relationship Type="http://schemas.openxmlformats.org/officeDocument/2006/relationships/image" Target="/ppt/media/image1.png" Id="rId3" /><Relationship Type="http://schemas.openxmlformats.org/officeDocument/2006/relationships/image" Target="/ppt/media/image5.png" Id="rId7" /><Relationship Type="http://schemas.openxmlformats.org/officeDocument/2006/relationships/notesSlide" Target="/ppt/notesSlides/notesSlide1.xml" Id="rId2" /><Relationship Type="http://schemas.openxmlformats.org/officeDocument/2006/relationships/slideLayout" Target="/ppt/slideLayouts/slideLayout1.xml" Id="rId1" /><Relationship Type="http://schemas.openxmlformats.org/officeDocument/2006/relationships/image" Target="/ppt/media/image4.png" Id="rId6" /><Relationship Type="http://schemas.openxmlformats.org/officeDocument/2006/relationships/image" Target="/ppt/media/image3.png" Id="rId5" /><Relationship Type="http://schemas.openxmlformats.org/officeDocument/2006/relationships/image" Target="/ppt/media/image2.png" Id="rId4" /></Relationships>
</file>

<file path=ppt/slides/_rels/slide2.xml.rels>&#65279;<?xml version="1.0" encoding="utf-8"?><Relationships xmlns="http://schemas.openxmlformats.org/package/2006/relationships"><Relationship Type="http://schemas.openxmlformats.org/officeDocument/2006/relationships/image" Target="/ppt/media/image7.jpeg" Id="rId3" /><Relationship Type="http://schemas.openxmlformats.org/officeDocument/2006/relationships/notesSlide" Target="/ppt/notesSlides/notesSlide2.xml" Id="rId2" /><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image" Target="/ppt/media/image13.svg" Id="rId8" /><Relationship Type="http://schemas.openxmlformats.org/officeDocument/2006/relationships/image" Target="/ppt/media/image8.png" Id="rId3" /><Relationship Type="http://schemas.openxmlformats.org/officeDocument/2006/relationships/image" Target="/ppt/media/image12.png" Id="rId7" /><Relationship Type="http://schemas.openxmlformats.org/officeDocument/2006/relationships/notesSlide" Target="/ppt/notesSlides/notesSlide3.xml" Id="rId2" /><Relationship Type="http://schemas.openxmlformats.org/officeDocument/2006/relationships/slideLayout" Target="/ppt/slideLayouts/slideLayout1.xml" Id="rId1" /><Relationship Type="http://schemas.openxmlformats.org/officeDocument/2006/relationships/image" Target="/ppt/media/image11.svg" Id="rId6" /><Relationship Type="http://schemas.openxmlformats.org/officeDocument/2006/relationships/image" Target="/ppt/media/image16.jpeg" Id="rId11" /><Relationship Type="http://schemas.openxmlformats.org/officeDocument/2006/relationships/image" Target="/ppt/media/image10.png" Id="rId5" /><Relationship Type="http://schemas.openxmlformats.org/officeDocument/2006/relationships/image" Target="/ppt/media/image15.svg" Id="rId10" /><Relationship Type="http://schemas.openxmlformats.org/officeDocument/2006/relationships/image" Target="/ppt/media/image9.svg" Id="rId4" /><Relationship Type="http://schemas.openxmlformats.org/officeDocument/2006/relationships/image" Target="/ppt/media/image14.png" Id="rId9" /></Relationships>
</file>

<file path=ppt/slides/_rels/slide4.xml.rels>&#65279;<?xml version="1.0" encoding="utf-8"?><Relationships xmlns="http://schemas.openxmlformats.org/package/2006/relationships"><Relationship Type="http://schemas.openxmlformats.org/officeDocument/2006/relationships/image" Target="/ppt/media/image17.png" Id="rId3" /><Relationship Type="http://schemas.openxmlformats.org/officeDocument/2006/relationships/notesSlide" Target="/ppt/notesSlides/notesSlide4.xml" Id="rId2" /><Relationship Type="http://schemas.openxmlformats.org/officeDocument/2006/relationships/slideLayout" Target="/ppt/slideLayouts/slideLayout1.xml" Id="rId1" /><Relationship Type="http://schemas.openxmlformats.org/officeDocument/2006/relationships/image" Target="/ppt/media/image18.svg" Id="rId4" /></Relationships>
</file>

<file path=ppt/slides/_rels/slide5.xml.rels>&#65279;<?xml version="1.0" encoding="utf-8"?><Relationships xmlns="http://schemas.openxmlformats.org/package/2006/relationships"><Relationship Type="http://schemas.openxmlformats.org/officeDocument/2006/relationships/notesSlide" Target="/ppt/notesSlides/notesSlide5.xml" Id="rId2" /><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image" Target="/ppt/media/image24.svg" Id="rId8" /><Relationship Type="http://schemas.openxmlformats.org/officeDocument/2006/relationships/image" Target="/ppt/media/image19.png" Id="rId3" /><Relationship Type="http://schemas.openxmlformats.org/officeDocument/2006/relationships/image" Target="/ppt/media/image23.png" Id="rId7" /><Relationship Type="http://schemas.openxmlformats.org/officeDocument/2006/relationships/notesSlide" Target="/ppt/notesSlides/notesSlide6.xml" Id="rId2" /><Relationship Type="http://schemas.openxmlformats.org/officeDocument/2006/relationships/slideLayout" Target="/ppt/slideLayouts/slideLayout1.xml" Id="rId1" /><Relationship Type="http://schemas.openxmlformats.org/officeDocument/2006/relationships/image" Target="/ppt/media/image22.svg" Id="rId6" /><Relationship Type="http://schemas.openxmlformats.org/officeDocument/2006/relationships/image" Target="/ppt/media/image27.jpeg" Id="rId11" /><Relationship Type="http://schemas.openxmlformats.org/officeDocument/2006/relationships/image" Target="/ppt/media/image21.png" Id="rId5" /><Relationship Type="http://schemas.openxmlformats.org/officeDocument/2006/relationships/image" Target="/ppt/media/image26.svg" Id="rId10" /><Relationship Type="http://schemas.openxmlformats.org/officeDocument/2006/relationships/image" Target="/ppt/media/image20.svg" Id="rId4" /><Relationship Type="http://schemas.openxmlformats.org/officeDocument/2006/relationships/image" Target="/ppt/media/image25.png" Id="rId9" /></Relationships>
</file>

<file path=ppt/slides/_rels/slide7.xml.rels>&#65279;<?xml version="1.0" encoding="utf-8"?><Relationships xmlns="http://schemas.openxmlformats.org/package/2006/relationships"><Relationship Type="http://schemas.openxmlformats.org/officeDocument/2006/relationships/image" Target="/ppt/media/image26.svg" Id="rId8" /><Relationship Type="http://schemas.openxmlformats.org/officeDocument/2006/relationships/image" Target="/ppt/media/image19.png" Id="rId3" /><Relationship Type="http://schemas.openxmlformats.org/officeDocument/2006/relationships/image" Target="/ppt/media/image25.png" Id="rId7" /><Relationship Type="http://schemas.openxmlformats.org/officeDocument/2006/relationships/notesSlide" Target="/ppt/notesSlides/notesSlide7.xml" Id="rId2" /><Relationship Type="http://schemas.openxmlformats.org/officeDocument/2006/relationships/slideLayout" Target="/ppt/slideLayouts/slideLayout1.xml" Id="rId1" /><Relationship Type="http://schemas.openxmlformats.org/officeDocument/2006/relationships/image" Target="/ppt/media/image29.svg" Id="rId6" /><Relationship Type="http://schemas.openxmlformats.org/officeDocument/2006/relationships/image" Target="/ppt/media/image32.jpeg" Id="rId11" /><Relationship Type="http://schemas.openxmlformats.org/officeDocument/2006/relationships/image" Target="/ppt/media/image28.png" Id="rId5" /><Relationship Type="http://schemas.openxmlformats.org/officeDocument/2006/relationships/image" Target="/ppt/media/image31.svg" Id="rId10" /><Relationship Type="http://schemas.openxmlformats.org/officeDocument/2006/relationships/image" Target="/ppt/media/image20.svg" Id="rId4" /><Relationship Type="http://schemas.openxmlformats.org/officeDocument/2006/relationships/image" Target="/ppt/media/image30.png" Id="rId9" /></Relationships>
</file>

<file path=ppt/slides/_rels/slide8.xml.rels>&#65279;<?xml version="1.0" encoding="utf-8"?><Relationships xmlns="http://schemas.openxmlformats.org/package/2006/relationships"><Relationship Type="http://schemas.openxmlformats.org/officeDocument/2006/relationships/image" Target="/ppt/media/image38.svg" Id="rId8" /><Relationship Type="http://schemas.openxmlformats.org/officeDocument/2006/relationships/image" Target="/ppt/media/image33.png" Id="rId3" /><Relationship Type="http://schemas.openxmlformats.org/officeDocument/2006/relationships/image" Target="/ppt/media/image37.png" Id="rId7" /><Relationship Type="http://schemas.openxmlformats.org/officeDocument/2006/relationships/notesSlide" Target="/ppt/notesSlides/notesSlide8.xml" Id="rId2" /><Relationship Type="http://schemas.openxmlformats.org/officeDocument/2006/relationships/slideLayout" Target="/ppt/slideLayouts/slideLayout1.xml" Id="rId1" /><Relationship Type="http://schemas.openxmlformats.org/officeDocument/2006/relationships/image" Target="/ppt/media/image36.svg" Id="rId6" /><Relationship Type="http://schemas.openxmlformats.org/officeDocument/2006/relationships/image" Target="/ppt/media/image35.png" Id="rId5" /><Relationship Type="http://schemas.openxmlformats.org/officeDocument/2006/relationships/image" Target="/ppt/media/image40.svg" Id="rId10" /><Relationship Type="http://schemas.openxmlformats.org/officeDocument/2006/relationships/image" Target="/ppt/media/image34.svg" Id="rId4" /><Relationship Type="http://schemas.openxmlformats.org/officeDocument/2006/relationships/image" Target="/ppt/media/image39.png" Id="rId9" /></Relationships>
</file>

<file path=ppt/slides/_rels/slide9.xml.rels>&#65279;<?xml version="1.0" encoding="utf-8"?><Relationships xmlns="http://schemas.openxmlformats.org/package/2006/relationships"><Relationship Type="http://schemas.openxmlformats.org/officeDocument/2006/relationships/notesSlide" Target="/ppt/notesSlides/notesSlide9.xml" Id="rId2" /><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image" Target="/ppt/media/image42.svg" Id="rId8" /><Relationship Type="http://schemas.openxmlformats.org/officeDocument/2006/relationships/image" Target="/ppt/media/image14.png" Id="rId3" /><Relationship Type="http://schemas.openxmlformats.org/officeDocument/2006/relationships/image" Target="/ppt/media/image41.png" Id="rId7" /><Relationship Type="http://schemas.openxmlformats.org/officeDocument/2006/relationships/notesSlide" Target="/ppt/notesSlides/notesSlide10.xml" Id="rId2" /><Relationship Type="http://schemas.openxmlformats.org/officeDocument/2006/relationships/slideLayout" Target="/ppt/slideLayouts/slideLayout1.xml" Id="rId1" /><Relationship Type="http://schemas.openxmlformats.org/officeDocument/2006/relationships/image" Target="/ppt/media/image11.svg" Id="rId6" /><Relationship Type="http://schemas.openxmlformats.org/officeDocument/2006/relationships/image" Target="/ppt/media/image10.png" Id="rId5" /><Relationship Type="http://schemas.openxmlformats.org/officeDocument/2006/relationships/image" Target="/ppt/media/image15.svg" Id="rId4" /><Relationship Type="http://schemas.openxmlformats.org/officeDocument/2006/relationships/image" Target="/ppt/media/image43.jpeg" Id="rId9" /></Relationships>
</file>

<file path=ppt/slides/_rels/slide11.xml.rels>&#65279;<?xml version="1.0" encoding="utf-8"?><Relationships xmlns="http://schemas.openxmlformats.org/package/2006/relationships"><Relationship Type="http://schemas.openxmlformats.org/officeDocument/2006/relationships/notesSlide" Target="/ppt/notesSlides/notesSlide11.xml" Id="rId2" /><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image" Target="/ppt/media/image49.svg" Id="rId8" /><Relationship Type="http://schemas.openxmlformats.org/officeDocument/2006/relationships/image" Target="/ppt/media/image44.png" Id="rId3" /><Relationship Type="http://schemas.openxmlformats.org/officeDocument/2006/relationships/image" Target="/ppt/media/image48.png" Id="rId7" /><Relationship Type="http://schemas.openxmlformats.org/officeDocument/2006/relationships/notesSlide" Target="/ppt/notesSlides/notesSlide12.xml" Id="rId2" /><Relationship Type="http://schemas.openxmlformats.org/officeDocument/2006/relationships/slideLayout" Target="/ppt/slideLayouts/slideLayout1.xml" Id="rId1" /><Relationship Type="http://schemas.openxmlformats.org/officeDocument/2006/relationships/image" Target="/ppt/media/image47.svg" Id="rId6" /><Relationship Type="http://schemas.openxmlformats.org/officeDocument/2006/relationships/image" Target="/ppt/media/image46.png" Id="rId5" /><Relationship Type="http://schemas.openxmlformats.org/officeDocument/2006/relationships/image" Target="/ppt/media/image45.svg" Id="rId4" /></Relationships>
</file>

<file path=ppt/slides/_rels/slide13.xml.rels>&#65279;<?xml version="1.0" encoding="utf-8"?><Relationships xmlns="http://schemas.openxmlformats.org/package/2006/relationships"><Relationship Type="http://schemas.openxmlformats.org/officeDocument/2006/relationships/notesSlide" Target="/ppt/notesSlides/notesSlide13.xml" Id="rId2" /><Relationship Type="http://schemas.openxmlformats.org/officeDocument/2006/relationships/slideLayout" Target="/ppt/slideLayouts/slideLayout1.xml" Id="rId1"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0D1A"/>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507987" y="507987"/>
            <a:ext cx="203195" cy="203195"/>
          </a:xfrm>
          <a:prstGeom prst="rect">
            <a:avLst/>
          </a:prstGeom>
        </p:spPr>
      </p:pic>
      <p:pic>
        <p:nvPicPr>
          <p:cNvPr id="3" name="Image 1" descr="preencoded.png"/>
          <p:cNvPicPr>
            <a:picLocks noChangeAspect="1"/>
          </p:cNvPicPr>
          <p:nvPr/>
        </p:nvPicPr>
        <p:blipFill>
          <a:blip r:embed="rId4"/>
          <a:srcRect/>
          <a:stretch/>
        </p:blipFill>
        <p:spPr>
          <a:xfrm>
            <a:off x="11480513" y="507987"/>
            <a:ext cx="203195" cy="203195"/>
          </a:xfrm>
          <a:prstGeom prst="rect">
            <a:avLst/>
          </a:prstGeom>
        </p:spPr>
      </p:pic>
      <p:pic>
        <p:nvPicPr>
          <p:cNvPr id="4" name="Image 2" descr="preencoded.png"/>
          <p:cNvPicPr>
            <a:picLocks noChangeAspect="1"/>
          </p:cNvPicPr>
          <p:nvPr/>
        </p:nvPicPr>
        <p:blipFill>
          <a:blip r:embed="rId5"/>
          <a:srcRect/>
          <a:stretch/>
        </p:blipFill>
        <p:spPr>
          <a:xfrm>
            <a:off x="507987" y="6146646"/>
            <a:ext cx="203195" cy="203195"/>
          </a:xfrm>
          <a:prstGeom prst="rect">
            <a:avLst/>
          </a:prstGeom>
        </p:spPr>
      </p:pic>
      <p:pic>
        <p:nvPicPr>
          <p:cNvPr id="5" name="Image 3" descr="preencoded.png"/>
          <p:cNvPicPr>
            <a:picLocks noChangeAspect="1"/>
          </p:cNvPicPr>
          <p:nvPr/>
        </p:nvPicPr>
        <p:blipFill>
          <a:blip r:embed="rId6"/>
          <a:srcRect/>
          <a:stretch/>
        </p:blipFill>
        <p:spPr>
          <a:xfrm>
            <a:off x="11480513" y="6146646"/>
            <a:ext cx="203195" cy="203195"/>
          </a:xfrm>
          <a:prstGeom prst="rect">
            <a:avLst/>
          </a:prstGeom>
        </p:spPr>
      </p:pic>
      <p:pic>
        <p:nvPicPr>
          <p:cNvPr id="6" name="Image 4" descr="preencoded.png"/>
          <p:cNvPicPr>
            <a:picLocks noChangeAspect="1"/>
          </p:cNvPicPr>
          <p:nvPr/>
        </p:nvPicPr>
        <p:blipFill>
          <a:blip r:embed="rId7"/>
          <a:srcRect/>
          <a:stretch/>
        </p:blipFill>
        <p:spPr>
          <a:xfrm>
            <a:off x="2031949" y="1015975"/>
            <a:ext cx="8127797" cy="50799"/>
          </a:xfrm>
          <a:prstGeom prst="rect">
            <a:avLst/>
          </a:prstGeom>
        </p:spPr>
      </p:pic>
      <p:pic>
        <p:nvPicPr>
          <p:cNvPr id="7" name="Image 5" descr="preencoded.png"/>
          <p:cNvPicPr>
            <a:picLocks noChangeAspect="1"/>
          </p:cNvPicPr>
          <p:nvPr/>
        </p:nvPicPr>
        <p:blipFill>
          <a:blip r:embed="rId8"/>
          <a:srcRect/>
          <a:stretch/>
        </p:blipFill>
        <p:spPr>
          <a:xfrm>
            <a:off x="2031949" y="5333867"/>
            <a:ext cx="8127797" cy="50799"/>
          </a:xfrm>
          <a:prstGeom prst="rect">
            <a:avLst/>
          </a:prstGeom>
        </p:spPr>
      </p:pic>
      <p:sp>
        <p:nvSpPr>
          <p:cNvPr id="8" name="Text 0"/>
          <p:cNvSpPr/>
          <p:nvPr/>
        </p:nvSpPr>
        <p:spPr>
          <a:xfrm>
            <a:off x="1015975" y="1904952"/>
            <a:ext cx="9905752" cy="1523962"/>
          </a:xfrm>
          <a:prstGeom prst="rect">
            <a:avLst/>
          </a:prstGeom>
          <a:noFill/>
          <a:ln/>
        </p:spPr>
        <p:txBody>
          <a:bodyPr wrap="square" lIns="0" tIns="0" rIns="0" bIns="0" rtlCol="0" anchor="t"/>
          <a:lstStyle/>
          <a:p>
            <a:pPr marL="0" indent="0" algn="l">
              <a:lnSpc>
                <a:spcPct val="130000"/>
              </a:lnSpc>
              <a:buNone/>
            </a:pPr>
            <a:r>
              <a:rPr lang="en-US" sz="4100" b="1" dirty="0">
                <a:solidFill>
                  <a:srgbClr val="00FFFF"/>
                </a:solidFill>
                <a:latin typeface="Calibri" pitchFamily="34" charset="0"/>
                <a:ea typeface="Calibri" pitchFamily="34" charset="-122"/>
                <a:cs typeface="Calibri" pitchFamily="34" charset="-120"/>
              </a:rPr>
              <a:t>Evolution of Geographical Ideas in medieval period</a:t>
            </a:r>
          </a:p>
          <a:p>
            <a:pPr marL="0" indent="0" algn="l">
              <a:lnSpc>
                <a:spcPct val="130000"/>
              </a:lnSpc>
              <a:buNone/>
            </a:pPr>
            <a:r>
              <a:rPr lang="en-US" sz="4100" b="1" dirty="0">
                <a:solidFill>
                  <a:srgbClr val="00FFFF"/>
                </a:solidFill>
                <a:latin typeface="Calibri" pitchFamily="34" charset="0"/>
                <a:ea typeface="Calibri" pitchFamily="34" charset="-122"/>
                <a:cs typeface="Calibri" pitchFamily="34" charset="-120"/>
              </a:rPr>
              <a:t> </a:t>
            </a:r>
          </a:p>
          <a:p>
            <a:pPr marL="0" indent="0" algn="l">
              <a:lnSpc>
                <a:spcPct val="130000"/>
              </a:lnSpc>
              <a:buNone/>
            </a:pPr>
            <a:r>
              <a:rPr lang="en-US" sz="2000" b="1" i="1" dirty="0">
                <a:solidFill>
                  <a:srgbClr val="00FFFF"/>
                </a:solidFill>
                <a:latin typeface="Calibri" pitchFamily="34" charset="0"/>
                <a:ea typeface="Calibri" pitchFamily="34" charset="-122"/>
                <a:cs typeface="Calibri" pitchFamily="34" charset="-120"/>
              </a:rPr>
              <a:t>DR RANJITA ROY SARKAR , ASSISTANT PROFESSOR, DEPARTMENT OF GEOGRAPHY, KGTM</a:t>
            </a:r>
            <a:r>
              <a:rPr lang="en-US" sz="4100" dirty="0">
                <a:solidFill>
                  <a:srgbClr val="00FFFF"/>
                </a:solidFill>
                <a:latin typeface="Calibri" pitchFamily="34" charset="0"/>
                <a:ea typeface="Calibri" pitchFamily="34" charset="-122"/>
                <a:cs typeface="Calibri" pitchFamily="34" charset="-120"/>
              </a:rPr>
              <a:t>
</a:t>
            </a:r>
            <a:endParaRPr lang="en-US" sz="4100" dirty="0"/>
          </a:p>
        </p:txBody>
      </p:sp>
      <p:sp>
        <p:nvSpPr>
          <p:cNvPr id="9" name="Text 1"/>
          <p:cNvSpPr/>
          <p:nvPr/>
        </p:nvSpPr>
        <p:spPr>
          <a:xfrm>
            <a:off x="1045471" y="6506334"/>
            <a:ext cx="3809905" cy="304792"/>
          </a:xfrm>
          <a:prstGeom prst="rect">
            <a:avLst/>
          </a:prstGeom>
          <a:noFill/>
          <a:ln/>
        </p:spPr>
        <p:txBody>
          <a:bodyPr wrap="square" lIns="0" tIns="0" rIns="0" bIns="0" rtlCol="0" anchor="t"/>
          <a:lstStyle/>
          <a:p>
            <a:pPr marL="0" indent="0" algn="l">
              <a:lnSpc>
                <a:spcPct val="130000"/>
              </a:lnSpc>
              <a:buNone/>
            </a:pPr>
            <a:r>
              <a:rPr lang="en-US" sz="1400" dirty="0">
                <a:solidFill>
                  <a:srgbClr val="FFFFFF"/>
                </a:solidFill>
                <a:latin typeface="Calibri" pitchFamily="34" charset="0"/>
                <a:ea typeface="Calibri" pitchFamily="34" charset="-122"/>
                <a:cs typeface="Calibri" pitchFamily="34" charset="-120"/>
              </a:rPr>
              <a:t>ranjita roysarkar
</a:t>
            </a:r>
            <a:endParaRPr lang="en-US" sz="1400" dirty="0"/>
          </a:p>
        </p:txBody>
      </p:sp>
      <p:sp>
        <p:nvSpPr>
          <p:cNvPr id="12" name="Shape 4"/>
          <p:cNvSpPr/>
          <p:nvPr/>
        </p:nvSpPr>
        <p:spPr>
          <a:xfrm>
            <a:off x="1015975" y="1600160"/>
            <a:ext cx="711182" cy="63498"/>
          </a:xfrm>
          <a:prstGeom prst="rect">
            <a:avLst/>
          </a:prstGeom>
          <a:solidFill>
            <a:srgbClr val="00FFFF"/>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D0D1A"/>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8381790" y="1015975"/>
            <a:ext cx="3301917" cy="4825879"/>
          </a:xfrm>
          <a:prstGeom prst="rect">
            <a:avLst/>
          </a:prstGeom>
        </p:spPr>
      </p:pic>
      <p:sp>
        <p:nvSpPr>
          <p:cNvPr id="3" name="Text 0"/>
          <p:cNvSpPr/>
          <p:nvPr/>
        </p:nvSpPr>
        <p:spPr>
          <a:xfrm>
            <a:off x="1015975" y="1803355"/>
            <a:ext cx="6756231" cy="1193770"/>
          </a:xfrm>
          <a:prstGeom prst="rect">
            <a:avLst/>
          </a:prstGeom>
          <a:noFill/>
          <a:ln/>
        </p:spPr>
        <p:txBody>
          <a:bodyPr wrap="square" lIns="0" tIns="0" rIns="0" bIns="0" rtlCol="0" anchor="t"/>
          <a:lstStyle/>
          <a:p>
            <a:pPr marL="0" indent="0" algn="l">
              <a:lnSpc>
                <a:spcPct val="120000"/>
              </a:lnSpc>
              <a:buNone/>
            </a:pPr>
            <a:r>
              <a:rPr lang="en-US" sz="3200" b="1" dirty="0">
                <a:solidFill>
                  <a:srgbClr val="00FFFF"/>
                </a:solidFill>
                <a:latin typeface="Calibri" pitchFamily="34" charset="0"/>
                <a:ea typeface="Calibri" pitchFamily="34" charset="-122"/>
                <a:cs typeface="Calibri" pitchFamily="34" charset="-120"/>
              </a:rPr>
              <a:t>Evolution of Geographical Ideas
</a:t>
            </a:r>
            <a:endParaRPr lang="en-US" sz="3200" dirty="0"/>
          </a:p>
        </p:txBody>
      </p:sp>
      <p:sp>
        <p:nvSpPr>
          <p:cNvPr id="4" name="Text 1"/>
          <p:cNvSpPr/>
          <p:nvPr/>
        </p:nvSpPr>
        <p:spPr>
          <a:xfrm>
            <a:off x="1015975" y="3276518"/>
            <a:ext cx="6603835" cy="2692333"/>
          </a:xfrm>
          <a:prstGeom prst="rect">
            <a:avLst/>
          </a:prstGeom>
          <a:noFill/>
          <a:ln/>
        </p:spPr>
        <p:txBody>
          <a:bodyPr wrap="square" lIns="0" tIns="0" rIns="0" bIns="0" rtlCol="0" anchor="t"/>
          <a:lstStyle/>
          <a:p>
            <a:pPr marL="0" indent="0" algn="l">
              <a:lnSpc>
                <a:spcPct val="150000"/>
              </a:lnSpc>
              <a:buNone/>
            </a:pPr>
            <a:r>
              <a:rPr lang="en-US" sz="1300" dirty="0">
                <a:solidFill>
                  <a:srgbClr val="E0E0E0"/>
                </a:solidFill>
                <a:latin typeface="Calibri" pitchFamily="34" charset="0"/>
                <a:ea typeface="Calibri" pitchFamily="34" charset="-122"/>
                <a:cs typeface="Calibri" pitchFamily="34" charset="-120"/>
              </a:rPr>
              <a:t>This presentation explores the evolution of geographical thought from the medieval period to modern times, focusing on key developments in Western and Indian contexts. We will examine significant trends such as Environmental Determinism, Feminism, and Post Modernism, alongside the contributions of Germany, Britain, and the USA. By understanding these shifts, we can appreciate how geography has shaped human understanding of the world and its complexities. Join us as we delve into this fascinating journey through time.
</a:t>
            </a:r>
            <a:endParaRPr lang="en-US" sz="1300" dirty="0"/>
          </a:p>
        </p:txBody>
      </p:sp>
      <p:sp>
        <p:nvSpPr>
          <p:cNvPr id="5" name="Shape 2"/>
          <p:cNvSpPr/>
          <p:nvPr/>
        </p:nvSpPr>
        <p:spPr>
          <a:xfrm>
            <a:off x="1015975" y="1498563"/>
            <a:ext cx="711182" cy="63498"/>
          </a:xfrm>
          <a:prstGeom prst="rect">
            <a:avLst/>
          </a:prstGeom>
          <a:solidFill>
            <a:srgbClr val="00FFFF"/>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10566612" y="6553036"/>
            <a:ext cx="1548886" cy="228594"/>
          </a:xfrm>
          <a:prstGeom prst="rect">
            <a:avLst/>
          </a:prstGeom>
          <a:solidFill>
            <a:srgbClr val="000000">
              <a:alpha val="60000"/>
            </a:srgbClr>
          </a:solidFill>
          <a:ln/>
        </p:spPr>
      </p:sp>
      <p:sp>
        <p:nvSpPr>
          <p:cNvPr id="3" name="Text 1"/>
          <p:cNvSpPr/>
          <p:nvPr/>
        </p:nvSpPr>
        <p:spPr>
          <a:xfrm>
            <a:off x="599425" y="1634448"/>
            <a:ext cx="3552101" cy="222244"/>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Religious Influence on Geography
</a:t>
            </a:r>
            <a:endParaRPr lang="en-US" sz="1300" dirty="0"/>
          </a:p>
        </p:txBody>
      </p:sp>
      <p:sp>
        <p:nvSpPr>
          <p:cNvPr id="4" name="Text 2"/>
          <p:cNvSpPr/>
          <p:nvPr/>
        </p:nvSpPr>
        <p:spPr>
          <a:xfrm>
            <a:off x="599425" y="1907493"/>
            <a:ext cx="3552101" cy="1546821"/>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Geographical thought was heavily influenced by religious beliefs, with maps often depicting spiritual realms rather than physical landscapes, reflecting the era's worldview.
</a:t>
            </a:r>
            <a:endParaRPr lang="en-US" sz="1300" dirty="0"/>
          </a:p>
        </p:txBody>
      </p:sp>
      <p:sp>
        <p:nvSpPr>
          <p:cNvPr id="5" name="Text 3"/>
          <p:cNvSpPr/>
          <p:nvPr/>
        </p:nvSpPr>
        <p:spPr>
          <a:xfrm>
            <a:off x="4771270" y="1634448"/>
            <a:ext cx="3552101" cy="222244"/>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Symbolic Maps
</a:t>
            </a:r>
            <a:endParaRPr lang="en-US" sz="1300" dirty="0"/>
          </a:p>
        </p:txBody>
      </p:sp>
      <p:sp>
        <p:nvSpPr>
          <p:cNvPr id="6" name="Text 4"/>
          <p:cNvSpPr/>
          <p:nvPr/>
        </p:nvSpPr>
        <p:spPr>
          <a:xfrm>
            <a:off x="4771270" y="1907493"/>
            <a:ext cx="3552101" cy="1289017"/>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Maps during the medieval period were largely symbolic, emphasizing spiritual significance over physical accuracy, which limited the understanding of actual geography.
</a:t>
            </a:r>
            <a:endParaRPr lang="en-US" sz="1300" dirty="0"/>
          </a:p>
        </p:txBody>
      </p:sp>
      <p:sp>
        <p:nvSpPr>
          <p:cNvPr id="7" name="Text 5"/>
          <p:cNvSpPr/>
          <p:nvPr/>
        </p:nvSpPr>
        <p:spPr>
          <a:xfrm>
            <a:off x="599425" y="4282332"/>
            <a:ext cx="3552101" cy="222244"/>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Notable Geographical Figures
</a:t>
            </a:r>
            <a:endParaRPr lang="en-US" sz="1300" dirty="0"/>
          </a:p>
        </p:txBody>
      </p:sp>
      <p:sp>
        <p:nvSpPr>
          <p:cNvPr id="8" name="Text 6"/>
          <p:cNvSpPr/>
          <p:nvPr/>
        </p:nvSpPr>
        <p:spPr>
          <a:xfrm>
            <a:off x="599425" y="4555374"/>
            <a:ext cx="3552101" cy="1546821"/>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Key figures like Al-Idrisi and the revival of Ptolemy's works contributed significantly to geographical knowledge, blending ancient wisdom with contemporary thought.
</a:t>
            </a:r>
            <a:endParaRPr lang="en-US" sz="1300" dirty="0"/>
          </a:p>
        </p:txBody>
      </p:sp>
      <p:sp>
        <p:nvSpPr>
          <p:cNvPr id="9" name="Text 7"/>
          <p:cNvSpPr/>
          <p:nvPr/>
        </p:nvSpPr>
        <p:spPr>
          <a:xfrm>
            <a:off x="4771270" y="4282332"/>
            <a:ext cx="3552101" cy="222244"/>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Indian Geographical Concepts
</a:t>
            </a:r>
            <a:endParaRPr lang="en-US" sz="1300" dirty="0"/>
          </a:p>
        </p:txBody>
      </p:sp>
      <p:sp>
        <p:nvSpPr>
          <p:cNvPr id="10" name="Text 8"/>
          <p:cNvSpPr/>
          <p:nvPr/>
        </p:nvSpPr>
        <p:spPr>
          <a:xfrm>
            <a:off x="4771270" y="4555374"/>
            <a:ext cx="3552101" cy="1289019"/>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In India, the concept of 'Siddhanta' played a crucial role in shaping geographical understanding, integrating astronomy and geography in a unique cultural context.
</a:t>
            </a:r>
            <a:endParaRPr lang="en-US" sz="1300" dirty="0"/>
          </a:p>
        </p:txBody>
      </p:sp>
      <p:sp>
        <p:nvSpPr>
          <p:cNvPr id="11" name="Text 9"/>
          <p:cNvSpPr/>
          <p:nvPr/>
        </p:nvSpPr>
        <p:spPr>
          <a:xfrm>
            <a:off x="10642810" y="6578435"/>
            <a:ext cx="1396490" cy="177798"/>
          </a:xfrm>
          <a:prstGeom prst="rect">
            <a:avLst/>
          </a:prstGeom>
          <a:noFill/>
          <a:ln/>
        </p:spPr>
        <p:txBody>
          <a:bodyPr wrap="square" lIns="0" tIns="0" rIns="0" bIns="0" rtlCol="0" anchor="t"/>
          <a:lstStyle/>
          <a:p>
            <a:pPr marL="0" indent="0">
              <a:lnSpc>
                <a:spcPct val="140000"/>
              </a:lnSpc>
              <a:buNone/>
            </a:pPr>
            <a:r>
              <a:rPr lang="en-US" sz="900" dirty="0">
                <a:solidFill>
                  <a:srgbClr val="FFFFFF"/>
                </a:solidFill>
                <a:latin typeface="Calibri" pitchFamily="34" charset="0"/>
                <a:ea typeface="Calibri" pitchFamily="34" charset="-122"/>
                <a:cs typeface="Calibri" pitchFamily="34" charset="-120"/>
              </a:rPr>
              <a:t>Photo by Jakob Braun
</a:t>
            </a:r>
            <a:endParaRPr lang="en-US" sz="900" dirty="0"/>
          </a:p>
        </p:txBody>
      </p:sp>
      <p:sp>
        <p:nvSpPr>
          <p:cNvPr id="12" name="Text 10"/>
          <p:cNvSpPr/>
          <p:nvPr/>
        </p:nvSpPr>
        <p:spPr>
          <a:xfrm>
            <a:off x="380990" y="582916"/>
            <a:ext cx="8140496" cy="396230"/>
          </a:xfrm>
          <a:prstGeom prst="rect">
            <a:avLst/>
          </a:prstGeom>
          <a:noFill/>
          <a:ln/>
        </p:spPr>
        <p:txBody>
          <a:bodyPr wrap="square" lIns="0" tIns="0" rIns="0" bIns="0" rtlCol="0" anchor="t"/>
          <a:lstStyle/>
          <a:p>
            <a:pPr marL="0" indent="0">
              <a:lnSpc>
                <a:spcPct val="120000"/>
              </a:lnSpc>
              <a:buNone/>
            </a:pPr>
            <a:r>
              <a:rPr lang="en-US" sz="2300" b="1" dirty="0">
                <a:solidFill>
                  <a:srgbClr val="FFD700"/>
                </a:solidFill>
                <a:latin typeface="Calibri" pitchFamily="34" charset="0"/>
                <a:ea typeface="Calibri" pitchFamily="34" charset="-122"/>
                <a:cs typeface="Calibri" pitchFamily="34" charset="-120"/>
              </a:rPr>
              <a:t>Medieval Period Overview
</a:t>
            </a:r>
            <a:endParaRPr lang="en-US" sz="2300" dirty="0"/>
          </a:p>
        </p:txBody>
      </p:sp>
      <p:pic>
        <p:nvPicPr>
          <p:cNvPr id="1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9265" y="1319496"/>
            <a:ext cx="228594" cy="228594"/>
          </a:xfrm>
          <a:prstGeom prst="rect">
            <a:avLst/>
          </a:prstGeom>
        </p:spPr>
      </p:pic>
      <p:pic>
        <p:nvPicPr>
          <p:cNvPr id="14"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61110" y="1319496"/>
            <a:ext cx="228594" cy="228594"/>
          </a:xfrm>
          <a:prstGeom prst="rect">
            <a:avLst/>
          </a:prstGeom>
        </p:spPr>
      </p:pic>
      <p:pic>
        <p:nvPicPr>
          <p:cNvPr id="15"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9265" y="3967380"/>
            <a:ext cx="228594" cy="228594"/>
          </a:xfrm>
          <a:prstGeom prst="rect">
            <a:avLst/>
          </a:prstGeom>
        </p:spPr>
      </p:pic>
      <p:pic>
        <p:nvPicPr>
          <p:cNvPr id="16"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761110" y="3967380"/>
            <a:ext cx="228594" cy="228594"/>
          </a:xfrm>
          <a:prstGeom prst="rect">
            <a:avLst/>
          </a:prstGeom>
        </p:spPr>
      </p:pic>
      <p:pic>
        <p:nvPicPr>
          <p:cNvPr id="17" name="Image 4" descr="preencoded.png"/>
          <p:cNvPicPr>
            <a:picLocks noChangeAspect="1"/>
          </p:cNvPicPr>
          <p:nvPr/>
        </p:nvPicPr>
        <p:blipFill>
          <a:blip r:embed="rId11"/>
          <a:srcRect/>
          <a:stretch/>
        </p:blipFill>
        <p:spPr>
          <a:xfrm>
            <a:off x="8775480" y="0"/>
            <a:ext cx="3370495"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D0D1A"/>
        </a:solidFill>
        <a:effectLst/>
      </p:bgPr>
    </p:bg>
    <p:spTree>
      <p:nvGrpSpPr>
        <p:cNvPr id="1" name=""/>
        <p:cNvGrpSpPr/>
        <p:nvPr/>
      </p:nvGrpSpPr>
      <p:grpSpPr>
        <a:xfrm>
          <a:off x="0" y="0"/>
          <a:ext cx="0" cy="0"/>
          <a:chOff x="0" y="0"/>
          <a:chExt cx="0" cy="0"/>
        </a:xfrm>
      </p:grpSpPr>
      <p:sp>
        <p:nvSpPr>
          <p:cNvPr id="2" name="Text 0"/>
          <p:cNvSpPr/>
          <p:nvPr/>
        </p:nvSpPr>
        <p:spPr>
          <a:xfrm>
            <a:off x="761981" y="507987"/>
            <a:ext cx="10667733" cy="761981"/>
          </a:xfrm>
          <a:prstGeom prst="rect">
            <a:avLst/>
          </a:prstGeom>
          <a:noFill/>
          <a:ln/>
        </p:spPr>
        <p:txBody>
          <a:bodyPr wrap="square" lIns="0" tIns="0" rIns="0" bIns="0" rtlCol="0" anchor="t"/>
          <a:lstStyle/>
          <a:p>
            <a:pPr marL="0" indent="0" algn="ctr">
              <a:lnSpc>
                <a:spcPct val="120000"/>
              </a:lnSpc>
              <a:buNone/>
            </a:pPr>
            <a:r>
              <a:rPr lang="en-US" sz="2900" b="1" dirty="0">
                <a:solidFill>
                  <a:srgbClr val="00FFFF"/>
                </a:solidFill>
                <a:latin typeface="Calibri" pitchFamily="34" charset="0"/>
                <a:ea typeface="Calibri" pitchFamily="34" charset="-122"/>
                <a:cs typeface="Calibri" pitchFamily="34" charset="-120"/>
              </a:rPr>
              <a:t>Geographical Ideas in Western World
</a:t>
            </a:r>
            <a:endParaRPr lang="en-US" sz="2900" dirty="0"/>
          </a:p>
        </p:txBody>
      </p:sp>
      <p:sp>
        <p:nvSpPr>
          <p:cNvPr id="3" name="Text 1"/>
          <p:cNvSpPr/>
          <p:nvPr/>
        </p:nvSpPr>
        <p:spPr>
          <a:xfrm>
            <a:off x="1229329" y="1795737"/>
            <a:ext cx="10190225"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Renaissance Exploration Revival
</a:t>
            </a:r>
            <a:endParaRPr lang="en-US" sz="1300" dirty="0"/>
          </a:p>
        </p:txBody>
      </p:sp>
      <p:sp>
        <p:nvSpPr>
          <p:cNvPr id="4" name="Text 2"/>
          <p:cNvSpPr/>
          <p:nvPr/>
        </p:nvSpPr>
        <p:spPr>
          <a:xfrm>
            <a:off x="1229329" y="2068779"/>
            <a:ext cx="10190225" cy="515609"/>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The Renaissance ignited a renewed interest in exploration, leading to significant advancements in cartography and geographical knowledge across Europe.
</a:t>
            </a:r>
            <a:endParaRPr lang="en-US" sz="1300" dirty="0"/>
          </a:p>
        </p:txBody>
      </p:sp>
      <p:sp>
        <p:nvSpPr>
          <p:cNvPr id="5" name="Text 3"/>
          <p:cNvSpPr/>
          <p:nvPr/>
        </p:nvSpPr>
        <p:spPr>
          <a:xfrm>
            <a:off x="1229329" y="2833298"/>
            <a:ext cx="10190225" cy="222246"/>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Influential Explorers
</a:t>
            </a:r>
            <a:endParaRPr lang="en-US" sz="1300" dirty="0"/>
          </a:p>
        </p:txBody>
      </p:sp>
      <p:sp>
        <p:nvSpPr>
          <p:cNvPr id="6" name="Text 4"/>
          <p:cNvSpPr/>
          <p:nvPr/>
        </p:nvSpPr>
        <p:spPr>
          <a:xfrm>
            <a:off x="1229329" y="3106343"/>
            <a:ext cx="10190225" cy="515604"/>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Explorers like Columbus and Magellan expanded the geographical horizon, discovering new lands and enhancing the understanding of global geography.
</a:t>
            </a:r>
            <a:endParaRPr lang="en-US" sz="1300" dirty="0"/>
          </a:p>
        </p:txBody>
      </p:sp>
      <p:sp>
        <p:nvSpPr>
          <p:cNvPr id="7" name="Text 5"/>
          <p:cNvSpPr/>
          <p:nvPr/>
        </p:nvSpPr>
        <p:spPr>
          <a:xfrm>
            <a:off x="1229329" y="3870862"/>
            <a:ext cx="10190225" cy="222246"/>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Scientific Methods Integration
</a:t>
            </a:r>
            <a:endParaRPr lang="en-US" sz="1300" dirty="0"/>
          </a:p>
        </p:txBody>
      </p:sp>
      <p:sp>
        <p:nvSpPr>
          <p:cNvPr id="8" name="Text 6"/>
          <p:cNvSpPr/>
          <p:nvPr/>
        </p:nvSpPr>
        <p:spPr>
          <a:xfrm>
            <a:off x="1229329" y="4143904"/>
            <a:ext cx="10190225" cy="515609"/>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Geographical ideas began incorporating scientific methods and empirical research, marking a shift towards more systematic approaches in the study of geography.
</a:t>
            </a:r>
            <a:endParaRPr lang="en-US" sz="1300" dirty="0"/>
          </a:p>
        </p:txBody>
      </p:sp>
      <p:sp>
        <p:nvSpPr>
          <p:cNvPr id="9" name="Text 7"/>
          <p:cNvSpPr/>
          <p:nvPr/>
        </p:nvSpPr>
        <p:spPr>
          <a:xfrm>
            <a:off x="1229329" y="4908428"/>
            <a:ext cx="10190225"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Advancements in Mapping
</a:t>
            </a:r>
            <a:endParaRPr lang="en-US" sz="1300" dirty="0"/>
          </a:p>
        </p:txBody>
      </p:sp>
      <p:sp>
        <p:nvSpPr>
          <p:cNvPr id="10" name="Text 8"/>
          <p:cNvSpPr/>
          <p:nvPr/>
        </p:nvSpPr>
        <p:spPr>
          <a:xfrm>
            <a:off x="1229329" y="5181470"/>
            <a:ext cx="10190225" cy="515609"/>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Maps became increasingly accurate during this period, reflecting real-world locations and distances, which facilitated navigation and exploration.
</a:t>
            </a:r>
            <a:endParaRPr lang="en-US" sz="1300" dirty="0"/>
          </a:p>
        </p:txBody>
      </p:sp>
      <p:pic>
        <p:nvPicPr>
          <p:cNvPr id="11"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2" y="1810975"/>
            <a:ext cx="279390" cy="279390"/>
          </a:xfrm>
          <a:prstGeom prst="rect">
            <a:avLst/>
          </a:prstGeom>
        </p:spPr>
      </p:pic>
      <p:pic>
        <p:nvPicPr>
          <p:cNvPr id="12"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1" y="2848537"/>
            <a:ext cx="279393" cy="279393"/>
          </a:xfrm>
          <a:prstGeom prst="rect">
            <a:avLst/>
          </a:prstGeom>
        </p:spPr>
      </p:pic>
      <p:pic>
        <p:nvPicPr>
          <p:cNvPr id="13" name="Image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1" y="3886104"/>
            <a:ext cx="279393" cy="279393"/>
          </a:xfrm>
          <a:prstGeom prst="rect">
            <a:avLst/>
          </a:prstGeom>
        </p:spPr>
      </p:pic>
      <p:pic>
        <p:nvPicPr>
          <p:cNvPr id="14" name="Image 3"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2" y="4923667"/>
            <a:ext cx="279390" cy="2793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D0D1A"/>
        </a:solidFill>
        <a:effectLst/>
      </p:bgPr>
    </p:bg>
    <p:spTree>
      <p:nvGrpSpPr>
        <p:cNvPr id="1" name=""/>
        <p:cNvGrpSpPr/>
        <p:nvPr/>
      </p:nvGrpSpPr>
      <p:grpSpPr>
        <a:xfrm>
          <a:off x="0" y="0"/>
          <a:ext cx="0" cy="0"/>
          <a:chOff x="0" y="0"/>
          <a:chExt cx="0" cy="0"/>
        </a:xfrm>
      </p:grpSpPr>
      <p:sp>
        <p:nvSpPr>
          <p:cNvPr id="2" name="Text 0"/>
          <p:cNvSpPr/>
          <p:nvPr/>
        </p:nvSpPr>
        <p:spPr>
          <a:xfrm>
            <a:off x="761981" y="1015975"/>
            <a:ext cx="10667733" cy="888978"/>
          </a:xfrm>
          <a:prstGeom prst="rect">
            <a:avLst/>
          </a:prstGeom>
          <a:noFill/>
          <a:ln/>
        </p:spPr>
        <p:txBody>
          <a:bodyPr wrap="square" lIns="0" tIns="0" rIns="0" bIns="0" rtlCol="0" anchor="t"/>
          <a:lstStyle/>
          <a:p>
            <a:pPr marL="0" indent="0" algn="l">
              <a:lnSpc>
                <a:spcPct val="130000"/>
              </a:lnSpc>
              <a:buNone/>
            </a:pPr>
            <a:r>
              <a:rPr lang="en-US" sz="2900" dirty="0">
                <a:solidFill>
                  <a:srgbClr val="00FFFF"/>
                </a:solidFill>
                <a:latin typeface="Calibri" pitchFamily="34" charset="0"/>
                <a:ea typeface="Calibri" pitchFamily="34" charset="-122"/>
                <a:cs typeface="Calibri" pitchFamily="34" charset="-120"/>
              </a:rPr>
              <a:t>Cultural Influences on Geography in India
</a:t>
            </a:r>
            <a:endParaRPr lang="en-US" sz="2900" dirty="0"/>
          </a:p>
        </p:txBody>
      </p:sp>
      <p:sp>
        <p:nvSpPr>
          <p:cNvPr id="3" name="Text 1"/>
          <p:cNvSpPr/>
          <p:nvPr/>
        </p:nvSpPr>
        <p:spPr>
          <a:xfrm>
            <a:off x="761981" y="2358968"/>
            <a:ext cx="5079873" cy="317493"/>
          </a:xfrm>
          <a:prstGeom prst="rect">
            <a:avLst/>
          </a:prstGeom>
          <a:noFill/>
          <a:ln/>
        </p:spPr>
        <p:txBody>
          <a:bodyPr wrap="square" lIns="0" tIns="0" rIns="0" bIns="0" rtlCol="0" anchor="t"/>
          <a:lstStyle/>
          <a:p>
            <a:pPr marL="0" indent="0" algn="l">
              <a:lnSpc>
                <a:spcPct val="125000"/>
              </a:lnSpc>
              <a:buNone/>
            </a:pPr>
            <a:r>
              <a:rPr lang="en-US" sz="1800" b="1" dirty="0">
                <a:solidFill>
                  <a:srgbClr val="00FFFF"/>
                </a:solidFill>
                <a:latin typeface="Calibri" pitchFamily="34" charset="0"/>
                <a:ea typeface="Calibri" pitchFamily="34" charset="-122"/>
                <a:cs typeface="Calibri" pitchFamily="34" charset="-120"/>
              </a:rPr>
              <a:t>Historical Texts and Concepts
</a:t>
            </a:r>
            <a:endParaRPr lang="en-US" sz="1800" dirty="0"/>
          </a:p>
        </p:txBody>
      </p:sp>
      <p:sp>
        <p:nvSpPr>
          <p:cNvPr id="4" name="Text 2"/>
          <p:cNvSpPr/>
          <p:nvPr/>
        </p:nvSpPr>
        <p:spPr>
          <a:xfrm>
            <a:off x="1003275" y="2828854"/>
            <a:ext cx="4838579" cy="857229"/>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Indian astronomy and geography were intertwined, with notable texts like 'Surya Siddhanta'.
</a:t>
            </a:r>
            <a:endParaRPr lang="en-US" sz="1400" dirty="0"/>
          </a:p>
        </p:txBody>
      </p:sp>
      <p:sp>
        <p:nvSpPr>
          <p:cNvPr id="5" name="Text 3"/>
          <p:cNvSpPr/>
          <p:nvPr/>
        </p:nvSpPr>
        <p:spPr>
          <a:xfrm>
            <a:off x="1003275" y="3838479"/>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The concept of 'Jambudvipa' influenced geographic understanding.
</a:t>
            </a:r>
            <a:endParaRPr lang="en-US" sz="1400" dirty="0"/>
          </a:p>
        </p:txBody>
      </p:sp>
      <p:sp>
        <p:nvSpPr>
          <p:cNvPr id="6" name="Text 4"/>
          <p:cNvSpPr/>
          <p:nvPr/>
        </p:nvSpPr>
        <p:spPr>
          <a:xfrm>
            <a:off x="1003275" y="4562361"/>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Geographical thought was often linked to religious and cultural narratives.
</a:t>
            </a:r>
            <a:endParaRPr lang="en-US" sz="1400" dirty="0"/>
          </a:p>
        </p:txBody>
      </p:sp>
      <p:sp>
        <p:nvSpPr>
          <p:cNvPr id="7" name="Text 5"/>
          <p:cNvSpPr/>
          <p:nvPr/>
        </p:nvSpPr>
        <p:spPr>
          <a:xfrm>
            <a:off x="6349841" y="2358968"/>
            <a:ext cx="5079874" cy="317493"/>
          </a:xfrm>
          <a:prstGeom prst="rect">
            <a:avLst/>
          </a:prstGeom>
          <a:noFill/>
          <a:ln/>
        </p:spPr>
        <p:txBody>
          <a:bodyPr wrap="square" lIns="0" tIns="0" rIns="0" bIns="0" rtlCol="0" anchor="t"/>
          <a:lstStyle/>
          <a:p>
            <a:pPr marL="0" indent="0" algn="l">
              <a:lnSpc>
                <a:spcPct val="125000"/>
              </a:lnSpc>
              <a:buNone/>
            </a:pPr>
            <a:r>
              <a:rPr lang="en-US" sz="1800" b="1" dirty="0">
                <a:solidFill>
                  <a:srgbClr val="8B5CF6"/>
                </a:solidFill>
                <a:latin typeface="Calibri" pitchFamily="34" charset="0"/>
                <a:ea typeface="Calibri" pitchFamily="34" charset="-122"/>
                <a:cs typeface="Calibri" pitchFamily="34" charset="-120"/>
              </a:rPr>
              <a:t>Trade and Cultural Exchange
</a:t>
            </a:r>
            <a:endParaRPr lang="en-US" sz="1800" dirty="0"/>
          </a:p>
        </p:txBody>
      </p:sp>
      <p:sp>
        <p:nvSpPr>
          <p:cNvPr id="8" name="Text 6"/>
          <p:cNvSpPr/>
          <p:nvPr/>
        </p:nvSpPr>
        <p:spPr>
          <a:xfrm>
            <a:off x="6591135" y="2828854"/>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Trade routes influenced geographical knowledge and cultural exchange.
</a:t>
            </a:r>
            <a:endParaRPr lang="en-US" sz="1400" dirty="0"/>
          </a:p>
        </p:txBody>
      </p:sp>
      <p:sp>
        <p:nvSpPr>
          <p:cNvPr id="9" name="Text 7"/>
          <p:cNvSpPr/>
          <p:nvPr/>
        </p:nvSpPr>
        <p:spPr>
          <a:xfrm>
            <a:off x="6591135" y="3552736"/>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Interactions with other cultures enriched Indian geographical perspectives.
</a:t>
            </a:r>
            <a:endParaRPr lang="en-US" sz="1400" dirty="0"/>
          </a:p>
        </p:txBody>
      </p:sp>
      <p:sp>
        <p:nvSpPr>
          <p:cNvPr id="10" name="Text 8"/>
          <p:cNvSpPr/>
          <p:nvPr/>
        </p:nvSpPr>
        <p:spPr>
          <a:xfrm>
            <a:off x="6591135" y="4276618"/>
            <a:ext cx="4838579" cy="857229"/>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Geographical knowledge was disseminated through trade, impacting local and regional understanding.
</a:t>
            </a:r>
            <a:endParaRPr lang="en-US" sz="1400" dirty="0"/>
          </a:p>
        </p:txBody>
      </p:sp>
      <p:sp>
        <p:nvSpPr>
          <p:cNvPr id="11" name="Shape 9"/>
          <p:cNvSpPr/>
          <p:nvPr/>
        </p:nvSpPr>
        <p:spPr>
          <a:xfrm>
            <a:off x="761981" y="2930454"/>
            <a:ext cx="88898" cy="88899"/>
          </a:xfrm>
          <a:prstGeom prst="ellipse">
            <a:avLst/>
          </a:prstGeom>
          <a:solidFill>
            <a:srgbClr val="00FFFF"/>
          </a:solidFill>
          <a:ln/>
        </p:spPr>
      </p:sp>
      <p:sp>
        <p:nvSpPr>
          <p:cNvPr id="12" name="Shape 10"/>
          <p:cNvSpPr/>
          <p:nvPr/>
        </p:nvSpPr>
        <p:spPr>
          <a:xfrm>
            <a:off x="761981" y="3940078"/>
            <a:ext cx="88898" cy="88899"/>
          </a:xfrm>
          <a:prstGeom prst="ellipse">
            <a:avLst/>
          </a:prstGeom>
          <a:solidFill>
            <a:srgbClr val="00FFFF"/>
          </a:solidFill>
          <a:ln/>
        </p:spPr>
      </p:sp>
      <p:sp>
        <p:nvSpPr>
          <p:cNvPr id="13" name="Shape 11"/>
          <p:cNvSpPr/>
          <p:nvPr/>
        </p:nvSpPr>
        <p:spPr>
          <a:xfrm>
            <a:off x="761981" y="4663960"/>
            <a:ext cx="88898" cy="88899"/>
          </a:xfrm>
          <a:prstGeom prst="ellipse">
            <a:avLst/>
          </a:prstGeom>
          <a:solidFill>
            <a:srgbClr val="00FFFF"/>
          </a:solidFill>
          <a:ln/>
        </p:spPr>
      </p:sp>
      <p:sp>
        <p:nvSpPr>
          <p:cNvPr id="14" name="Shape 12"/>
          <p:cNvSpPr/>
          <p:nvPr/>
        </p:nvSpPr>
        <p:spPr>
          <a:xfrm>
            <a:off x="6349841" y="2930454"/>
            <a:ext cx="88898" cy="88899"/>
          </a:xfrm>
          <a:prstGeom prst="ellipse">
            <a:avLst/>
          </a:prstGeom>
          <a:solidFill>
            <a:srgbClr val="8B5CF6"/>
          </a:solidFill>
          <a:ln/>
        </p:spPr>
      </p:sp>
      <p:sp>
        <p:nvSpPr>
          <p:cNvPr id="15" name="Shape 13"/>
          <p:cNvSpPr/>
          <p:nvPr/>
        </p:nvSpPr>
        <p:spPr>
          <a:xfrm>
            <a:off x="6349841" y="3654335"/>
            <a:ext cx="88898" cy="88899"/>
          </a:xfrm>
          <a:prstGeom prst="ellipse">
            <a:avLst/>
          </a:prstGeom>
          <a:solidFill>
            <a:srgbClr val="8B5CF6"/>
          </a:solidFill>
          <a:ln/>
        </p:spPr>
      </p:sp>
      <p:sp>
        <p:nvSpPr>
          <p:cNvPr id="16" name="Shape 14"/>
          <p:cNvSpPr/>
          <p:nvPr/>
        </p:nvSpPr>
        <p:spPr>
          <a:xfrm>
            <a:off x="6349841" y="4378217"/>
            <a:ext cx="88898" cy="88899"/>
          </a:xfrm>
          <a:prstGeom prst="ellipse">
            <a:avLst/>
          </a:prstGeom>
          <a:solidFill>
            <a:srgbClr val="8B5CF6"/>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7289617" y="6587643"/>
            <a:ext cx="1375059" cy="193986"/>
          </a:xfrm>
          <a:prstGeom prst="rect">
            <a:avLst/>
          </a:prstGeom>
          <a:solidFill>
            <a:srgbClr val="000000">
              <a:alpha val="60000"/>
            </a:srgbClr>
          </a:solidFill>
          <a:ln/>
        </p:spPr>
      </p:sp>
      <p:sp>
        <p:nvSpPr>
          <p:cNvPr id="3" name="Text 1"/>
          <p:cNvSpPr/>
          <p:nvPr/>
        </p:nvSpPr>
        <p:spPr>
          <a:xfrm>
            <a:off x="1089157" y="1641113"/>
            <a:ext cx="5682631" cy="188909"/>
          </a:xfrm>
          <a:prstGeom prst="rect">
            <a:avLst/>
          </a:prstGeom>
          <a:noFill/>
          <a:ln/>
        </p:spPr>
        <p:txBody>
          <a:bodyPr wrap="square" lIns="0" tIns="0" rIns="0" bIns="0" rtlCol="0" anchor="t"/>
          <a:lstStyle/>
          <a:p>
            <a:pPr marL="0" indent="0">
              <a:lnSpc>
                <a:spcPct val="123947"/>
              </a:lnSpc>
              <a:buNone/>
            </a:pPr>
            <a:r>
              <a:rPr lang="en-US" sz="1100" b="1" dirty="0">
                <a:solidFill>
                  <a:srgbClr val="FFD700"/>
                </a:solidFill>
                <a:latin typeface="Calibri" pitchFamily="34" charset="0"/>
                <a:ea typeface="Calibri" pitchFamily="34" charset="-122"/>
                <a:cs typeface="Calibri" pitchFamily="34" charset="-120"/>
              </a:rPr>
              <a:t>Systematic Geography Emphasis
</a:t>
            </a:r>
            <a:endParaRPr lang="en-US" sz="1100" dirty="0"/>
          </a:p>
        </p:txBody>
      </p:sp>
      <p:sp>
        <p:nvSpPr>
          <p:cNvPr id="4" name="Text 2"/>
          <p:cNvSpPr/>
          <p:nvPr/>
        </p:nvSpPr>
        <p:spPr>
          <a:xfrm>
            <a:off x="1089157" y="1873045"/>
            <a:ext cx="5682631" cy="657209"/>
          </a:xfrm>
          <a:prstGeom prst="rect">
            <a:avLst/>
          </a:prstGeom>
          <a:noFill/>
          <a:ln/>
        </p:spPr>
        <p:txBody>
          <a:bodyPr wrap="square" lIns="0" tIns="0" rIns="0" bIns="0" rtlCol="0" anchor="t"/>
          <a:lstStyle/>
          <a:p>
            <a:pPr marL="0" indent="0">
              <a:lnSpc>
                <a:spcPct val="143778"/>
              </a:lnSpc>
              <a:buNone/>
            </a:pPr>
            <a:r>
              <a:rPr lang="en-US" sz="1100" dirty="0">
                <a:solidFill>
                  <a:srgbClr val="E0E0E0"/>
                </a:solidFill>
                <a:latin typeface="Calibri" pitchFamily="34" charset="0"/>
                <a:ea typeface="Calibri" pitchFamily="34" charset="-122"/>
                <a:cs typeface="Calibri" pitchFamily="34" charset="-120"/>
              </a:rPr>
              <a:t>In the 19th century, German geographers like Carl Ritter emphasized systematic geography, integrating various disciplines to enhance geographical understanding and education.
</a:t>
            </a:r>
            <a:endParaRPr lang="en-US" sz="1100" dirty="0"/>
          </a:p>
        </p:txBody>
      </p:sp>
      <p:sp>
        <p:nvSpPr>
          <p:cNvPr id="5" name="Text 3"/>
          <p:cNvSpPr/>
          <p:nvPr/>
        </p:nvSpPr>
        <p:spPr>
          <a:xfrm>
            <a:off x="1089157" y="2723130"/>
            <a:ext cx="5682631" cy="188909"/>
          </a:xfrm>
          <a:prstGeom prst="rect">
            <a:avLst/>
          </a:prstGeom>
          <a:noFill/>
          <a:ln/>
        </p:spPr>
        <p:txBody>
          <a:bodyPr wrap="square" lIns="0" tIns="0" rIns="0" bIns="0" rtlCol="0" anchor="t"/>
          <a:lstStyle/>
          <a:p>
            <a:pPr marL="0" indent="0">
              <a:lnSpc>
                <a:spcPct val="123947"/>
              </a:lnSpc>
              <a:buNone/>
            </a:pPr>
            <a:r>
              <a:rPr lang="en-US" sz="1100" b="1" dirty="0">
                <a:solidFill>
                  <a:srgbClr val="FFD700"/>
                </a:solidFill>
                <a:latin typeface="Calibri" pitchFamily="34" charset="0"/>
                <a:ea typeface="Calibri" pitchFamily="34" charset="-122"/>
                <a:cs typeface="Calibri" pitchFamily="34" charset="-120"/>
              </a:rPr>
              <a:t>Humboldt's Foundational Work
</a:t>
            </a:r>
            <a:endParaRPr lang="en-US" sz="1100" dirty="0"/>
          </a:p>
        </p:txBody>
      </p:sp>
      <p:sp>
        <p:nvSpPr>
          <p:cNvPr id="6" name="Text 4"/>
          <p:cNvSpPr/>
          <p:nvPr/>
        </p:nvSpPr>
        <p:spPr>
          <a:xfrm>
            <a:off x="1089157" y="2955057"/>
            <a:ext cx="5682631" cy="657209"/>
          </a:xfrm>
          <a:prstGeom prst="rect">
            <a:avLst/>
          </a:prstGeom>
          <a:noFill/>
          <a:ln/>
        </p:spPr>
        <p:txBody>
          <a:bodyPr wrap="square" lIns="0" tIns="0" rIns="0" bIns="0" rtlCol="0" anchor="t"/>
          <a:lstStyle/>
          <a:p>
            <a:pPr marL="0" indent="0">
              <a:lnSpc>
                <a:spcPct val="143778"/>
              </a:lnSpc>
              <a:buNone/>
            </a:pPr>
            <a:r>
              <a:rPr lang="en-US" sz="1100" dirty="0">
                <a:solidFill>
                  <a:srgbClr val="E0E0E0"/>
                </a:solidFill>
                <a:latin typeface="Calibri" pitchFamily="34" charset="0"/>
                <a:ea typeface="Calibri" pitchFamily="34" charset="-122"/>
                <a:cs typeface="Calibri" pitchFamily="34" charset="-120"/>
              </a:rPr>
              <a:t>Alexander von Humboldt's research, particularly in physical geography, established a scientific approach, influencing future geographical methodologies and promoting interdisciplinary studies.
</a:t>
            </a:r>
            <a:endParaRPr lang="en-US" sz="1100" dirty="0"/>
          </a:p>
        </p:txBody>
      </p:sp>
      <p:sp>
        <p:nvSpPr>
          <p:cNvPr id="7" name="Text 5"/>
          <p:cNvSpPr/>
          <p:nvPr/>
        </p:nvSpPr>
        <p:spPr>
          <a:xfrm>
            <a:off x="1089157" y="3805142"/>
            <a:ext cx="5682631" cy="188909"/>
          </a:xfrm>
          <a:prstGeom prst="rect">
            <a:avLst/>
          </a:prstGeom>
          <a:noFill/>
          <a:ln/>
        </p:spPr>
        <p:txBody>
          <a:bodyPr wrap="square" lIns="0" tIns="0" rIns="0" bIns="0" rtlCol="0" anchor="t"/>
          <a:lstStyle/>
          <a:p>
            <a:pPr marL="0" indent="0">
              <a:lnSpc>
                <a:spcPct val="123947"/>
              </a:lnSpc>
              <a:buNone/>
            </a:pPr>
            <a:r>
              <a:rPr lang="en-US" sz="1100" b="1" dirty="0">
                <a:solidFill>
                  <a:srgbClr val="FFD700"/>
                </a:solidFill>
                <a:latin typeface="Calibri" pitchFamily="34" charset="0"/>
                <a:ea typeface="Calibri" pitchFamily="34" charset="-122"/>
                <a:cs typeface="Calibri" pitchFamily="34" charset="-120"/>
              </a:rPr>
              <a:t>Geography as a Science
</a:t>
            </a:r>
            <a:endParaRPr lang="en-US" sz="1100" dirty="0"/>
          </a:p>
        </p:txBody>
      </p:sp>
      <p:sp>
        <p:nvSpPr>
          <p:cNvPr id="8" name="Text 6"/>
          <p:cNvSpPr/>
          <p:nvPr/>
        </p:nvSpPr>
        <p:spPr>
          <a:xfrm>
            <a:off x="1089157" y="4037069"/>
            <a:ext cx="5682631" cy="657209"/>
          </a:xfrm>
          <a:prstGeom prst="rect">
            <a:avLst/>
          </a:prstGeom>
          <a:noFill/>
          <a:ln/>
        </p:spPr>
        <p:txBody>
          <a:bodyPr wrap="square" lIns="0" tIns="0" rIns="0" bIns="0" rtlCol="0" anchor="t"/>
          <a:lstStyle/>
          <a:p>
            <a:pPr marL="0" indent="0">
              <a:lnSpc>
                <a:spcPct val="143778"/>
              </a:lnSpc>
              <a:buNone/>
            </a:pPr>
            <a:r>
              <a:rPr lang="en-US" sz="1100" dirty="0">
                <a:solidFill>
                  <a:srgbClr val="E0E0E0"/>
                </a:solidFill>
                <a:latin typeface="Calibri" pitchFamily="34" charset="0"/>
                <a:ea typeface="Calibri" pitchFamily="34" charset="-122"/>
                <a:cs typeface="Calibri" pitchFamily="34" charset="-120"/>
              </a:rPr>
              <a:t>Geography evolved into a recognized science, merging physical and human geography, which allowed for a comprehensive analysis of spatial relationships and environmental interactions.
</a:t>
            </a:r>
            <a:endParaRPr lang="en-US" sz="1100" dirty="0"/>
          </a:p>
        </p:txBody>
      </p:sp>
      <p:sp>
        <p:nvSpPr>
          <p:cNvPr id="9" name="Text 7"/>
          <p:cNvSpPr/>
          <p:nvPr/>
        </p:nvSpPr>
        <p:spPr>
          <a:xfrm>
            <a:off x="1089157" y="4887154"/>
            <a:ext cx="5682631" cy="188909"/>
          </a:xfrm>
          <a:prstGeom prst="rect">
            <a:avLst/>
          </a:prstGeom>
          <a:noFill/>
          <a:ln/>
        </p:spPr>
        <p:txBody>
          <a:bodyPr wrap="square" lIns="0" tIns="0" rIns="0" bIns="0" rtlCol="0" anchor="t"/>
          <a:lstStyle/>
          <a:p>
            <a:pPr marL="0" indent="0">
              <a:lnSpc>
                <a:spcPct val="123947"/>
              </a:lnSpc>
              <a:buNone/>
            </a:pPr>
            <a:r>
              <a:rPr lang="en-US" sz="1100" b="1" dirty="0">
                <a:solidFill>
                  <a:srgbClr val="FFD700"/>
                </a:solidFill>
                <a:latin typeface="Calibri" pitchFamily="34" charset="0"/>
                <a:ea typeface="Calibri" pitchFamily="34" charset="-122"/>
                <a:cs typeface="Calibri" pitchFamily="34" charset="-120"/>
              </a:rPr>
              <a:t>Influence of German Idealism
</a:t>
            </a:r>
            <a:endParaRPr lang="en-US" sz="1100" dirty="0"/>
          </a:p>
        </p:txBody>
      </p:sp>
      <p:sp>
        <p:nvSpPr>
          <p:cNvPr id="10" name="Text 8"/>
          <p:cNvSpPr/>
          <p:nvPr/>
        </p:nvSpPr>
        <p:spPr>
          <a:xfrm>
            <a:off x="1089157" y="5119081"/>
            <a:ext cx="5682631" cy="876278"/>
          </a:xfrm>
          <a:prstGeom prst="rect">
            <a:avLst/>
          </a:prstGeom>
          <a:noFill/>
          <a:ln/>
        </p:spPr>
        <p:txBody>
          <a:bodyPr wrap="square" lIns="0" tIns="0" rIns="0" bIns="0" rtlCol="0" anchor="t"/>
          <a:lstStyle/>
          <a:p>
            <a:pPr marL="0" indent="0">
              <a:lnSpc>
                <a:spcPct val="143778"/>
              </a:lnSpc>
              <a:buNone/>
            </a:pPr>
            <a:r>
              <a:rPr lang="en-US" sz="1100" dirty="0">
                <a:solidFill>
                  <a:srgbClr val="E0E0E0"/>
                </a:solidFill>
                <a:latin typeface="Calibri" pitchFamily="34" charset="0"/>
                <a:ea typeface="Calibri" pitchFamily="34" charset="-122"/>
                <a:cs typeface="Calibri" pitchFamily="34" charset="-120"/>
              </a:rPr>
              <a:t>German Idealism significantly shaped geographical thought, emphasizing the importance of perception and cultural context in understanding geographical phenomena and human-environment interactions.
</a:t>
            </a:r>
            <a:endParaRPr lang="en-US" sz="1100" dirty="0"/>
          </a:p>
        </p:txBody>
      </p:sp>
      <p:sp>
        <p:nvSpPr>
          <p:cNvPr id="11" name="Text 9"/>
          <p:cNvSpPr/>
          <p:nvPr/>
        </p:nvSpPr>
        <p:spPr>
          <a:xfrm>
            <a:off x="7354227" y="6609074"/>
            <a:ext cx="1245839" cy="151125"/>
          </a:xfrm>
          <a:prstGeom prst="rect">
            <a:avLst/>
          </a:prstGeom>
          <a:noFill/>
          <a:ln/>
        </p:spPr>
        <p:txBody>
          <a:bodyPr wrap="square" lIns="0" tIns="0" rIns="0" bIns="0" rtlCol="0" anchor="t"/>
          <a:lstStyle/>
          <a:p>
            <a:pPr marL="0" indent="0">
              <a:lnSpc>
                <a:spcPct val="148736"/>
              </a:lnSpc>
              <a:buNone/>
            </a:pPr>
            <a:r>
              <a:rPr lang="en-US" sz="700" dirty="0">
                <a:solidFill>
                  <a:srgbClr val="FFFFFF"/>
                </a:solidFill>
                <a:latin typeface="Calibri" pitchFamily="34" charset="0"/>
                <a:ea typeface="Calibri" pitchFamily="34" charset="-122"/>
                <a:cs typeface="Calibri" pitchFamily="34" charset="-120"/>
              </a:rPr>
              <a:t>Photo by Burak Arslan
</a:t>
            </a:r>
            <a:endParaRPr lang="en-US" sz="700" dirty="0"/>
          </a:p>
        </p:txBody>
      </p:sp>
      <p:sp>
        <p:nvSpPr>
          <p:cNvPr id="12" name="Text 10"/>
          <p:cNvSpPr/>
          <p:nvPr/>
        </p:nvSpPr>
        <p:spPr>
          <a:xfrm>
            <a:off x="604346" y="852147"/>
            <a:ext cx="6177602" cy="336700"/>
          </a:xfrm>
          <a:prstGeom prst="rect">
            <a:avLst/>
          </a:prstGeom>
          <a:noFill/>
          <a:ln/>
        </p:spPr>
        <p:txBody>
          <a:bodyPr wrap="square" lIns="0" tIns="0" rIns="0" bIns="0" rtlCol="0" anchor="t"/>
          <a:lstStyle/>
          <a:p>
            <a:pPr marL="0" indent="0">
              <a:lnSpc>
                <a:spcPct val="120534"/>
              </a:lnSpc>
              <a:buNone/>
            </a:pPr>
            <a:r>
              <a:rPr lang="en-US" sz="2000" b="1" dirty="0">
                <a:solidFill>
                  <a:srgbClr val="FFD700"/>
                </a:solidFill>
                <a:latin typeface="Calibri" pitchFamily="34" charset="0"/>
                <a:ea typeface="Calibri" pitchFamily="34" charset="-122"/>
                <a:cs typeface="Calibri" pitchFamily="34" charset="-120"/>
              </a:rPr>
              <a:t>Modern Evolution in Germany
</a:t>
            </a:r>
            <a:endParaRPr lang="en-US" sz="2000" dirty="0"/>
          </a:p>
        </p:txBody>
      </p:sp>
      <p:sp>
        <p:nvSpPr>
          <p:cNvPr id="13" name="Shape 11"/>
          <p:cNvSpPr/>
          <p:nvPr/>
        </p:nvSpPr>
        <p:spPr>
          <a:xfrm>
            <a:off x="604346" y="1382993"/>
            <a:ext cx="561167" cy="53815"/>
          </a:xfrm>
          <a:prstGeom prst="ellipse">
            <a:avLst/>
          </a:prstGeom>
          <a:solidFill>
            <a:srgbClr val="00FFFF"/>
          </a:solidFill>
          <a:ln/>
        </p:spPr>
      </p:sp>
      <p:sp>
        <p:nvSpPr>
          <p:cNvPr id="14" name="Shape 12"/>
          <p:cNvSpPr/>
          <p:nvPr/>
        </p:nvSpPr>
        <p:spPr>
          <a:xfrm>
            <a:off x="604346" y="1643654"/>
            <a:ext cx="323683" cy="323685"/>
          </a:xfrm>
          <a:prstGeom prst="ellipse">
            <a:avLst/>
          </a:prstGeom>
          <a:solidFill>
            <a:srgbClr val="00FFFF">
              <a:alpha val="12000"/>
            </a:srgbClr>
          </a:solidFill>
          <a:ln/>
        </p:spPr>
      </p:sp>
      <p:pic>
        <p:nvPicPr>
          <p:cNvPr id="1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9910" y="1719220"/>
            <a:ext cx="172556" cy="172556"/>
          </a:xfrm>
          <a:prstGeom prst="rect">
            <a:avLst/>
          </a:prstGeom>
        </p:spPr>
      </p:pic>
      <p:sp>
        <p:nvSpPr>
          <p:cNvPr id="16" name="Shape 13"/>
          <p:cNvSpPr/>
          <p:nvPr/>
        </p:nvSpPr>
        <p:spPr>
          <a:xfrm>
            <a:off x="604346" y="2725666"/>
            <a:ext cx="323683" cy="323685"/>
          </a:xfrm>
          <a:prstGeom prst="ellipse">
            <a:avLst/>
          </a:prstGeom>
          <a:solidFill>
            <a:srgbClr val="00FFFF">
              <a:alpha val="12000"/>
            </a:srgbClr>
          </a:solidFill>
          <a:ln/>
        </p:spPr>
      </p:sp>
      <p:pic>
        <p:nvPicPr>
          <p:cNvPr id="17"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9910" y="2801231"/>
            <a:ext cx="172556" cy="172556"/>
          </a:xfrm>
          <a:prstGeom prst="rect">
            <a:avLst/>
          </a:prstGeom>
        </p:spPr>
      </p:pic>
      <p:sp>
        <p:nvSpPr>
          <p:cNvPr id="18" name="Shape 14"/>
          <p:cNvSpPr/>
          <p:nvPr/>
        </p:nvSpPr>
        <p:spPr>
          <a:xfrm>
            <a:off x="604346" y="3807678"/>
            <a:ext cx="323683" cy="323685"/>
          </a:xfrm>
          <a:prstGeom prst="ellipse">
            <a:avLst/>
          </a:prstGeom>
          <a:solidFill>
            <a:srgbClr val="00FFFF">
              <a:alpha val="12000"/>
            </a:srgbClr>
          </a:solidFill>
          <a:ln/>
        </p:spPr>
      </p:sp>
      <p:pic>
        <p:nvPicPr>
          <p:cNvPr id="19"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9910" y="3883243"/>
            <a:ext cx="172556" cy="172556"/>
          </a:xfrm>
          <a:prstGeom prst="rect">
            <a:avLst/>
          </a:prstGeom>
        </p:spPr>
      </p:pic>
      <p:sp>
        <p:nvSpPr>
          <p:cNvPr id="20" name="Shape 15"/>
          <p:cNvSpPr/>
          <p:nvPr/>
        </p:nvSpPr>
        <p:spPr>
          <a:xfrm>
            <a:off x="604346" y="4889695"/>
            <a:ext cx="323683" cy="323685"/>
          </a:xfrm>
          <a:prstGeom prst="ellipse">
            <a:avLst/>
          </a:prstGeom>
          <a:solidFill>
            <a:srgbClr val="00FFFF">
              <a:alpha val="12000"/>
            </a:srgbClr>
          </a:solidFill>
          <a:ln/>
        </p:spPr>
      </p:sp>
      <p:pic>
        <p:nvPicPr>
          <p:cNvPr id="21"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79910" y="4965255"/>
            <a:ext cx="172556" cy="172556"/>
          </a:xfrm>
          <a:prstGeom prst="rect">
            <a:avLst/>
          </a:prstGeom>
        </p:spPr>
      </p:pic>
      <p:sp>
        <p:nvSpPr>
          <p:cNvPr id="22" name="Shape 16"/>
          <p:cNvSpPr/>
          <p:nvPr/>
        </p:nvSpPr>
        <p:spPr>
          <a:xfrm>
            <a:off x="7148810" y="0"/>
            <a:ext cx="64609" cy="6812280"/>
          </a:xfrm>
          <a:prstGeom prst="rect">
            <a:avLst/>
          </a:prstGeom>
          <a:solidFill>
            <a:srgbClr val="00FFFF"/>
          </a:solidFill>
          <a:ln/>
        </p:spPr>
      </p:sp>
      <p:pic>
        <p:nvPicPr>
          <p:cNvPr id="23" name="Image 4" descr="preencoded.png"/>
          <p:cNvPicPr>
            <a:picLocks noChangeAspect="1"/>
          </p:cNvPicPr>
          <p:nvPr/>
        </p:nvPicPr>
        <p:blipFill>
          <a:blip r:embed="rId11"/>
          <a:srcRect/>
          <a:stretch/>
        </p:blipFill>
        <p:spPr>
          <a:xfrm>
            <a:off x="7213419" y="0"/>
            <a:ext cx="4932556" cy="68122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7289617" y="6587643"/>
            <a:ext cx="1315687" cy="193990"/>
          </a:xfrm>
          <a:prstGeom prst="rect">
            <a:avLst/>
          </a:prstGeom>
          <a:solidFill>
            <a:srgbClr val="000000">
              <a:alpha val="60000"/>
            </a:srgbClr>
          </a:solidFill>
          <a:ln/>
        </p:spPr>
      </p:sp>
      <p:sp>
        <p:nvSpPr>
          <p:cNvPr id="3" name="Text 1"/>
          <p:cNvSpPr/>
          <p:nvPr/>
        </p:nvSpPr>
        <p:spPr>
          <a:xfrm>
            <a:off x="1089157" y="1750653"/>
            <a:ext cx="5682631" cy="188909"/>
          </a:xfrm>
          <a:prstGeom prst="rect">
            <a:avLst/>
          </a:prstGeom>
          <a:noFill/>
          <a:ln/>
        </p:spPr>
        <p:txBody>
          <a:bodyPr wrap="square" lIns="0" tIns="0" rIns="0" bIns="0" rtlCol="0" anchor="t"/>
          <a:lstStyle/>
          <a:p>
            <a:pPr marL="0" indent="0">
              <a:lnSpc>
                <a:spcPct val="123947"/>
              </a:lnSpc>
              <a:buNone/>
            </a:pPr>
            <a:r>
              <a:rPr lang="en-US" sz="1100" b="1" dirty="0">
                <a:solidFill>
                  <a:srgbClr val="FFD700"/>
                </a:solidFill>
                <a:latin typeface="Calibri" pitchFamily="34" charset="0"/>
                <a:ea typeface="Calibri" pitchFamily="34" charset="-122"/>
                <a:cs typeface="Calibri" pitchFamily="34" charset="-120"/>
              </a:rPr>
              <a:t>Emphasis on Regional Studies
</a:t>
            </a:r>
            <a:endParaRPr lang="en-US" sz="1100" dirty="0"/>
          </a:p>
        </p:txBody>
      </p:sp>
      <p:sp>
        <p:nvSpPr>
          <p:cNvPr id="4" name="Text 2"/>
          <p:cNvSpPr/>
          <p:nvPr/>
        </p:nvSpPr>
        <p:spPr>
          <a:xfrm>
            <a:off x="1089157" y="1982580"/>
            <a:ext cx="5682631" cy="657209"/>
          </a:xfrm>
          <a:prstGeom prst="rect">
            <a:avLst/>
          </a:prstGeom>
          <a:noFill/>
          <a:ln/>
        </p:spPr>
        <p:txBody>
          <a:bodyPr wrap="square" lIns="0" tIns="0" rIns="0" bIns="0" rtlCol="0" anchor="t"/>
          <a:lstStyle/>
          <a:p>
            <a:pPr marL="0" indent="0">
              <a:lnSpc>
                <a:spcPct val="143778"/>
              </a:lnSpc>
              <a:buNone/>
            </a:pPr>
            <a:r>
              <a:rPr lang="en-US" sz="1100" dirty="0">
                <a:solidFill>
                  <a:srgbClr val="E0E0E0"/>
                </a:solidFill>
                <a:latin typeface="Calibri" pitchFamily="34" charset="0"/>
                <a:ea typeface="Calibri" pitchFamily="34" charset="-122"/>
                <a:cs typeface="Calibri" pitchFamily="34" charset="-120"/>
              </a:rPr>
              <a:t>British geography focused on regional studies and fieldwork, allowing for a deeper understanding of local environments and cultures, enhancing geographical knowledge significantly.
</a:t>
            </a:r>
            <a:endParaRPr lang="en-US" sz="1100" dirty="0"/>
          </a:p>
        </p:txBody>
      </p:sp>
      <p:sp>
        <p:nvSpPr>
          <p:cNvPr id="5" name="Text 3"/>
          <p:cNvSpPr/>
          <p:nvPr/>
        </p:nvSpPr>
        <p:spPr>
          <a:xfrm>
            <a:off x="1089157" y="2832665"/>
            <a:ext cx="5682631" cy="188909"/>
          </a:xfrm>
          <a:prstGeom prst="rect">
            <a:avLst/>
          </a:prstGeom>
          <a:noFill/>
          <a:ln/>
        </p:spPr>
        <p:txBody>
          <a:bodyPr wrap="square" lIns="0" tIns="0" rIns="0" bIns="0" rtlCol="0" anchor="t"/>
          <a:lstStyle/>
          <a:p>
            <a:pPr marL="0" indent="0">
              <a:lnSpc>
                <a:spcPct val="123947"/>
              </a:lnSpc>
              <a:buNone/>
            </a:pPr>
            <a:r>
              <a:rPr lang="en-US" sz="1100" b="1" dirty="0">
                <a:solidFill>
                  <a:srgbClr val="FFD700"/>
                </a:solidFill>
                <a:latin typeface="Calibri" pitchFamily="34" charset="0"/>
                <a:ea typeface="Calibri" pitchFamily="34" charset="-122"/>
                <a:cs typeface="Calibri" pitchFamily="34" charset="-120"/>
              </a:rPr>
              <a:t>Influence of Halford Mackinder
</a:t>
            </a:r>
            <a:endParaRPr lang="en-US" sz="1100" dirty="0"/>
          </a:p>
        </p:txBody>
      </p:sp>
      <p:sp>
        <p:nvSpPr>
          <p:cNvPr id="6" name="Text 4"/>
          <p:cNvSpPr/>
          <p:nvPr/>
        </p:nvSpPr>
        <p:spPr>
          <a:xfrm>
            <a:off x="1089157" y="3064592"/>
            <a:ext cx="5682631" cy="657209"/>
          </a:xfrm>
          <a:prstGeom prst="rect">
            <a:avLst/>
          </a:prstGeom>
          <a:noFill/>
          <a:ln/>
        </p:spPr>
        <p:txBody>
          <a:bodyPr wrap="square" lIns="0" tIns="0" rIns="0" bIns="0" rtlCol="0" anchor="t"/>
          <a:lstStyle/>
          <a:p>
            <a:pPr marL="0" indent="0">
              <a:lnSpc>
                <a:spcPct val="143778"/>
              </a:lnSpc>
              <a:buNone/>
            </a:pPr>
            <a:r>
              <a:rPr lang="en-US" sz="1100" dirty="0">
                <a:solidFill>
                  <a:srgbClr val="E0E0E0"/>
                </a:solidFill>
                <a:latin typeface="Calibri" pitchFamily="34" charset="0"/>
                <a:ea typeface="Calibri" pitchFamily="34" charset="-122"/>
                <a:cs typeface="Calibri" pitchFamily="34" charset="-120"/>
              </a:rPr>
              <a:t>Halford Mackinder's geopolitical theories, particularly the Heartland Theory, shaped British geographical thought, emphasizing strategic global positioning during the imperial era.
</a:t>
            </a:r>
            <a:endParaRPr lang="en-US" sz="1100" dirty="0"/>
          </a:p>
        </p:txBody>
      </p:sp>
      <p:sp>
        <p:nvSpPr>
          <p:cNvPr id="7" name="Text 5"/>
          <p:cNvSpPr/>
          <p:nvPr/>
        </p:nvSpPr>
        <p:spPr>
          <a:xfrm>
            <a:off x="1089157" y="3914677"/>
            <a:ext cx="5682631" cy="188909"/>
          </a:xfrm>
          <a:prstGeom prst="rect">
            <a:avLst/>
          </a:prstGeom>
          <a:noFill/>
          <a:ln/>
        </p:spPr>
        <p:txBody>
          <a:bodyPr wrap="square" lIns="0" tIns="0" rIns="0" bIns="0" rtlCol="0" anchor="t"/>
          <a:lstStyle/>
          <a:p>
            <a:pPr marL="0" indent="0">
              <a:lnSpc>
                <a:spcPct val="123947"/>
              </a:lnSpc>
              <a:buNone/>
            </a:pPr>
            <a:r>
              <a:rPr lang="en-US" sz="1100" b="1" dirty="0">
                <a:solidFill>
                  <a:srgbClr val="FFD700"/>
                </a:solidFill>
                <a:latin typeface="Calibri" pitchFamily="34" charset="0"/>
                <a:ea typeface="Calibri" pitchFamily="34" charset="-122"/>
                <a:cs typeface="Calibri" pitchFamily="34" charset="-120"/>
              </a:rPr>
              <a:t>Impact of the British Empire
</a:t>
            </a:r>
            <a:endParaRPr lang="en-US" sz="1100" dirty="0"/>
          </a:p>
        </p:txBody>
      </p:sp>
      <p:sp>
        <p:nvSpPr>
          <p:cNvPr id="8" name="Text 6"/>
          <p:cNvSpPr/>
          <p:nvPr/>
        </p:nvSpPr>
        <p:spPr>
          <a:xfrm>
            <a:off x="1089157" y="4146604"/>
            <a:ext cx="5682631" cy="657209"/>
          </a:xfrm>
          <a:prstGeom prst="rect">
            <a:avLst/>
          </a:prstGeom>
          <a:noFill/>
          <a:ln/>
        </p:spPr>
        <p:txBody>
          <a:bodyPr wrap="square" lIns="0" tIns="0" rIns="0" bIns="0" rtlCol="0" anchor="t"/>
          <a:lstStyle/>
          <a:p>
            <a:pPr marL="0" indent="0">
              <a:lnSpc>
                <a:spcPct val="143778"/>
              </a:lnSpc>
              <a:buNone/>
            </a:pPr>
            <a:r>
              <a:rPr lang="en-US" sz="1100" dirty="0">
                <a:solidFill>
                  <a:srgbClr val="E0E0E0"/>
                </a:solidFill>
                <a:latin typeface="Calibri" pitchFamily="34" charset="0"/>
                <a:ea typeface="Calibri" pitchFamily="34" charset="-122"/>
                <a:cs typeface="Calibri" pitchFamily="34" charset="-120"/>
              </a:rPr>
              <a:t>The British Empire's vast reach showcased global geographical dynamics, influencing trade routes, cultural exchanges, and the spread of geographical knowledge worldwide.
</a:t>
            </a:r>
            <a:endParaRPr lang="en-US" sz="1100" dirty="0"/>
          </a:p>
        </p:txBody>
      </p:sp>
      <p:sp>
        <p:nvSpPr>
          <p:cNvPr id="9" name="Text 7"/>
          <p:cNvSpPr/>
          <p:nvPr/>
        </p:nvSpPr>
        <p:spPr>
          <a:xfrm>
            <a:off x="1089157" y="4996689"/>
            <a:ext cx="5682631" cy="188909"/>
          </a:xfrm>
          <a:prstGeom prst="rect">
            <a:avLst/>
          </a:prstGeom>
          <a:noFill/>
          <a:ln/>
        </p:spPr>
        <p:txBody>
          <a:bodyPr wrap="square" lIns="0" tIns="0" rIns="0" bIns="0" rtlCol="0" anchor="t"/>
          <a:lstStyle/>
          <a:p>
            <a:pPr marL="0" indent="0">
              <a:lnSpc>
                <a:spcPct val="123947"/>
              </a:lnSpc>
              <a:buNone/>
            </a:pPr>
            <a:r>
              <a:rPr lang="en-US" sz="1100" b="1" dirty="0">
                <a:solidFill>
                  <a:srgbClr val="FFD700"/>
                </a:solidFill>
                <a:latin typeface="Calibri" pitchFamily="34" charset="0"/>
                <a:ea typeface="Calibri" pitchFamily="34" charset="-122"/>
                <a:cs typeface="Calibri" pitchFamily="34" charset="-120"/>
              </a:rPr>
              <a:t>Educational Reforms in Geography
</a:t>
            </a:r>
            <a:endParaRPr lang="en-US" sz="1100" dirty="0"/>
          </a:p>
        </p:txBody>
      </p:sp>
      <p:sp>
        <p:nvSpPr>
          <p:cNvPr id="10" name="Text 8"/>
          <p:cNvSpPr/>
          <p:nvPr/>
        </p:nvSpPr>
        <p:spPr>
          <a:xfrm>
            <a:off x="1089157" y="5228621"/>
            <a:ext cx="5682631" cy="657209"/>
          </a:xfrm>
          <a:prstGeom prst="rect">
            <a:avLst/>
          </a:prstGeom>
          <a:noFill/>
          <a:ln/>
        </p:spPr>
        <p:txBody>
          <a:bodyPr wrap="square" lIns="0" tIns="0" rIns="0" bIns="0" rtlCol="0" anchor="t"/>
          <a:lstStyle/>
          <a:p>
            <a:pPr marL="0" indent="0">
              <a:lnSpc>
                <a:spcPct val="143778"/>
              </a:lnSpc>
              <a:buNone/>
            </a:pPr>
            <a:r>
              <a:rPr lang="en-US" sz="1100" dirty="0">
                <a:solidFill>
                  <a:srgbClr val="E0E0E0"/>
                </a:solidFill>
                <a:latin typeface="Calibri" pitchFamily="34" charset="0"/>
                <a:ea typeface="Calibri" pitchFamily="34" charset="-122"/>
                <a:cs typeface="Calibri" pitchFamily="34" charset="-120"/>
              </a:rPr>
              <a:t>Educational reforms in the 19th century led to geography's recognition as an academic discipline, establishing geography departments in universities across Britain.
</a:t>
            </a:r>
            <a:endParaRPr lang="en-US" sz="1100" dirty="0"/>
          </a:p>
        </p:txBody>
      </p:sp>
      <p:sp>
        <p:nvSpPr>
          <p:cNvPr id="11" name="Text 9"/>
          <p:cNvSpPr/>
          <p:nvPr/>
        </p:nvSpPr>
        <p:spPr>
          <a:xfrm>
            <a:off x="7354227" y="6609074"/>
            <a:ext cx="1186468" cy="151129"/>
          </a:xfrm>
          <a:prstGeom prst="rect">
            <a:avLst/>
          </a:prstGeom>
          <a:noFill/>
          <a:ln/>
        </p:spPr>
        <p:txBody>
          <a:bodyPr wrap="square" lIns="0" tIns="0" rIns="0" bIns="0" rtlCol="0" anchor="t"/>
          <a:lstStyle/>
          <a:p>
            <a:pPr marL="0" indent="0">
              <a:lnSpc>
                <a:spcPct val="148736"/>
              </a:lnSpc>
              <a:buNone/>
            </a:pPr>
            <a:r>
              <a:rPr lang="en-US" sz="700" dirty="0">
                <a:solidFill>
                  <a:srgbClr val="FFFFFF"/>
                </a:solidFill>
                <a:latin typeface="Calibri" pitchFamily="34" charset="0"/>
                <a:ea typeface="Calibri" pitchFamily="34" charset="-122"/>
                <a:cs typeface="Calibri" pitchFamily="34" charset="-120"/>
              </a:rPr>
              <a:t>Photo by Morgan Lane
</a:t>
            </a:r>
            <a:endParaRPr lang="en-US" sz="700" dirty="0"/>
          </a:p>
        </p:txBody>
      </p:sp>
      <p:sp>
        <p:nvSpPr>
          <p:cNvPr id="12" name="Text 10"/>
          <p:cNvSpPr/>
          <p:nvPr/>
        </p:nvSpPr>
        <p:spPr>
          <a:xfrm>
            <a:off x="604346" y="961682"/>
            <a:ext cx="6177602" cy="336700"/>
          </a:xfrm>
          <a:prstGeom prst="rect">
            <a:avLst/>
          </a:prstGeom>
          <a:noFill/>
          <a:ln/>
        </p:spPr>
        <p:txBody>
          <a:bodyPr wrap="square" lIns="0" tIns="0" rIns="0" bIns="0" rtlCol="0" anchor="t"/>
          <a:lstStyle/>
          <a:p>
            <a:pPr marL="0" indent="0">
              <a:lnSpc>
                <a:spcPct val="120534"/>
              </a:lnSpc>
              <a:buNone/>
            </a:pPr>
            <a:r>
              <a:rPr lang="en-US" sz="2000" b="1" dirty="0">
                <a:solidFill>
                  <a:srgbClr val="FFD700"/>
                </a:solidFill>
                <a:latin typeface="Calibri" pitchFamily="34" charset="0"/>
                <a:ea typeface="Calibri" pitchFamily="34" charset="-122"/>
                <a:cs typeface="Calibri" pitchFamily="34" charset="-120"/>
              </a:rPr>
              <a:t>The British Approach to Geography
</a:t>
            </a:r>
            <a:endParaRPr lang="en-US" sz="2000" dirty="0"/>
          </a:p>
        </p:txBody>
      </p:sp>
      <p:sp>
        <p:nvSpPr>
          <p:cNvPr id="13" name="Shape 11"/>
          <p:cNvSpPr/>
          <p:nvPr/>
        </p:nvSpPr>
        <p:spPr>
          <a:xfrm>
            <a:off x="604346" y="1492533"/>
            <a:ext cx="561167" cy="53815"/>
          </a:xfrm>
          <a:prstGeom prst="ellipse">
            <a:avLst/>
          </a:prstGeom>
          <a:solidFill>
            <a:srgbClr val="00FFFF"/>
          </a:solidFill>
          <a:ln/>
        </p:spPr>
      </p:sp>
      <p:sp>
        <p:nvSpPr>
          <p:cNvPr id="14" name="Shape 12"/>
          <p:cNvSpPr/>
          <p:nvPr/>
        </p:nvSpPr>
        <p:spPr>
          <a:xfrm>
            <a:off x="604346" y="1753189"/>
            <a:ext cx="323683" cy="323685"/>
          </a:xfrm>
          <a:prstGeom prst="ellipse">
            <a:avLst/>
          </a:prstGeom>
          <a:solidFill>
            <a:srgbClr val="00FFFF">
              <a:alpha val="12000"/>
            </a:srgbClr>
          </a:solidFill>
          <a:ln/>
        </p:spPr>
      </p:sp>
      <p:pic>
        <p:nvPicPr>
          <p:cNvPr id="1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9910" y="1828754"/>
            <a:ext cx="172556" cy="172556"/>
          </a:xfrm>
          <a:prstGeom prst="rect">
            <a:avLst/>
          </a:prstGeom>
        </p:spPr>
      </p:pic>
      <p:sp>
        <p:nvSpPr>
          <p:cNvPr id="16" name="Shape 13"/>
          <p:cNvSpPr/>
          <p:nvPr/>
        </p:nvSpPr>
        <p:spPr>
          <a:xfrm>
            <a:off x="604346" y="2835206"/>
            <a:ext cx="323683" cy="323685"/>
          </a:xfrm>
          <a:prstGeom prst="ellipse">
            <a:avLst/>
          </a:prstGeom>
          <a:solidFill>
            <a:srgbClr val="00FFFF">
              <a:alpha val="12000"/>
            </a:srgbClr>
          </a:solidFill>
          <a:ln/>
        </p:spPr>
      </p:sp>
      <p:pic>
        <p:nvPicPr>
          <p:cNvPr id="17"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9910" y="2910766"/>
            <a:ext cx="172556" cy="172556"/>
          </a:xfrm>
          <a:prstGeom prst="rect">
            <a:avLst/>
          </a:prstGeom>
        </p:spPr>
      </p:pic>
      <p:sp>
        <p:nvSpPr>
          <p:cNvPr id="18" name="Shape 14"/>
          <p:cNvSpPr/>
          <p:nvPr/>
        </p:nvSpPr>
        <p:spPr>
          <a:xfrm>
            <a:off x="604346" y="3917218"/>
            <a:ext cx="323683" cy="323685"/>
          </a:xfrm>
          <a:prstGeom prst="ellipse">
            <a:avLst/>
          </a:prstGeom>
          <a:solidFill>
            <a:srgbClr val="00FFFF">
              <a:alpha val="12000"/>
            </a:srgbClr>
          </a:solidFill>
          <a:ln/>
        </p:spPr>
      </p:sp>
      <p:pic>
        <p:nvPicPr>
          <p:cNvPr id="19"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9910" y="3992783"/>
            <a:ext cx="172556" cy="172556"/>
          </a:xfrm>
          <a:prstGeom prst="rect">
            <a:avLst/>
          </a:prstGeom>
        </p:spPr>
      </p:pic>
      <p:sp>
        <p:nvSpPr>
          <p:cNvPr id="20" name="Shape 15"/>
          <p:cNvSpPr/>
          <p:nvPr/>
        </p:nvSpPr>
        <p:spPr>
          <a:xfrm>
            <a:off x="604346" y="4999230"/>
            <a:ext cx="323683" cy="323685"/>
          </a:xfrm>
          <a:prstGeom prst="ellipse">
            <a:avLst/>
          </a:prstGeom>
          <a:solidFill>
            <a:srgbClr val="00FFFF">
              <a:alpha val="12000"/>
            </a:srgbClr>
          </a:solidFill>
          <a:ln/>
        </p:spPr>
      </p:sp>
      <p:pic>
        <p:nvPicPr>
          <p:cNvPr id="21"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79910" y="5074795"/>
            <a:ext cx="172556" cy="172556"/>
          </a:xfrm>
          <a:prstGeom prst="rect">
            <a:avLst/>
          </a:prstGeom>
        </p:spPr>
      </p:pic>
      <p:sp>
        <p:nvSpPr>
          <p:cNvPr id="22" name="Shape 16"/>
          <p:cNvSpPr/>
          <p:nvPr/>
        </p:nvSpPr>
        <p:spPr>
          <a:xfrm>
            <a:off x="7148810" y="0"/>
            <a:ext cx="64609" cy="6812280"/>
          </a:xfrm>
          <a:prstGeom prst="rect">
            <a:avLst/>
          </a:prstGeom>
          <a:solidFill>
            <a:srgbClr val="00FFFF"/>
          </a:solidFill>
          <a:ln/>
        </p:spPr>
      </p:sp>
      <p:pic>
        <p:nvPicPr>
          <p:cNvPr id="23" name="Image 4" descr="preencoded.png"/>
          <p:cNvPicPr>
            <a:picLocks noChangeAspect="1"/>
          </p:cNvPicPr>
          <p:nvPr/>
        </p:nvPicPr>
        <p:blipFill>
          <a:blip r:embed="rId11"/>
          <a:srcRect/>
          <a:stretch/>
        </p:blipFill>
        <p:spPr>
          <a:xfrm>
            <a:off x="7213419" y="0"/>
            <a:ext cx="4932556" cy="68122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761981" y="1983367"/>
            <a:ext cx="3399070" cy="1659851"/>
          </a:xfrm>
          <a:prstGeom prst="roundRect">
            <a:avLst>
              <a:gd name="adj" fmla="val 12242"/>
            </a:avLst>
          </a:prstGeom>
          <a:solidFill>
            <a:srgbClr val="000000">
              <a:alpha val="0"/>
            </a:srgbClr>
          </a:solidFill>
          <a:ln w="10160">
            <a:solidFill>
              <a:srgbClr val="FFD700">
                <a:alpha val="18000"/>
              </a:srgbClr>
            </a:solidFill>
            <a:prstDash val="solid"/>
          </a:ln>
        </p:spPr>
      </p:sp>
      <p:sp>
        <p:nvSpPr>
          <p:cNvPr id="3" name="Shape 1"/>
          <p:cNvSpPr/>
          <p:nvPr/>
        </p:nvSpPr>
        <p:spPr>
          <a:xfrm>
            <a:off x="4396313" y="1983367"/>
            <a:ext cx="3399070" cy="1659851"/>
          </a:xfrm>
          <a:prstGeom prst="roundRect">
            <a:avLst>
              <a:gd name="adj" fmla="val 12242"/>
            </a:avLst>
          </a:prstGeom>
          <a:solidFill>
            <a:srgbClr val="000000">
              <a:alpha val="0"/>
            </a:srgbClr>
          </a:solidFill>
          <a:ln w="10160">
            <a:solidFill>
              <a:srgbClr val="FFD700">
                <a:alpha val="18000"/>
              </a:srgbClr>
            </a:solidFill>
            <a:prstDash val="solid"/>
          </a:ln>
        </p:spPr>
      </p:sp>
      <p:sp>
        <p:nvSpPr>
          <p:cNvPr id="4" name="Shape 2"/>
          <p:cNvSpPr/>
          <p:nvPr/>
        </p:nvSpPr>
        <p:spPr>
          <a:xfrm>
            <a:off x="8030644" y="1983367"/>
            <a:ext cx="3399071" cy="1659851"/>
          </a:xfrm>
          <a:prstGeom prst="roundRect">
            <a:avLst>
              <a:gd name="adj" fmla="val 12242"/>
            </a:avLst>
          </a:prstGeom>
          <a:solidFill>
            <a:srgbClr val="000000">
              <a:alpha val="0"/>
            </a:srgbClr>
          </a:solidFill>
          <a:ln w="10160">
            <a:solidFill>
              <a:srgbClr val="FFD700">
                <a:alpha val="18000"/>
              </a:srgbClr>
            </a:solidFill>
            <a:prstDash val="solid"/>
          </a:ln>
        </p:spPr>
      </p:sp>
      <p:sp>
        <p:nvSpPr>
          <p:cNvPr id="5" name="Shape 3"/>
          <p:cNvSpPr/>
          <p:nvPr/>
        </p:nvSpPr>
        <p:spPr>
          <a:xfrm>
            <a:off x="761981" y="3878481"/>
            <a:ext cx="3405737" cy="1684139"/>
          </a:xfrm>
          <a:prstGeom prst="roundRect">
            <a:avLst>
              <a:gd name="adj" fmla="val 12065"/>
            </a:avLst>
          </a:prstGeom>
          <a:solidFill>
            <a:srgbClr val="000000">
              <a:alpha val="0"/>
            </a:srgbClr>
          </a:solidFill>
          <a:ln w="10160">
            <a:solidFill>
              <a:srgbClr val="FFD700">
                <a:alpha val="18000"/>
              </a:srgbClr>
            </a:solidFill>
            <a:prstDash val="solid"/>
          </a:ln>
        </p:spPr>
      </p:sp>
      <p:sp>
        <p:nvSpPr>
          <p:cNvPr id="6" name="Shape 4"/>
          <p:cNvSpPr/>
          <p:nvPr/>
        </p:nvSpPr>
        <p:spPr>
          <a:xfrm>
            <a:off x="4402980" y="3878481"/>
            <a:ext cx="3405897" cy="1684139"/>
          </a:xfrm>
          <a:prstGeom prst="roundRect">
            <a:avLst>
              <a:gd name="adj" fmla="val 12065"/>
            </a:avLst>
          </a:prstGeom>
          <a:solidFill>
            <a:srgbClr val="000000">
              <a:alpha val="0"/>
            </a:srgbClr>
          </a:solidFill>
          <a:ln w="10160">
            <a:solidFill>
              <a:srgbClr val="FFD700">
                <a:alpha val="18000"/>
              </a:srgbClr>
            </a:solidFill>
            <a:prstDash val="solid"/>
          </a:ln>
        </p:spPr>
      </p:sp>
      <p:sp>
        <p:nvSpPr>
          <p:cNvPr id="7" name="Text 5"/>
          <p:cNvSpPr/>
          <p:nvPr/>
        </p:nvSpPr>
        <p:spPr>
          <a:xfrm>
            <a:off x="761981" y="1015975"/>
            <a:ext cx="10667733" cy="888978"/>
          </a:xfrm>
          <a:prstGeom prst="rect">
            <a:avLst/>
          </a:prstGeom>
          <a:noFill/>
          <a:ln/>
        </p:spPr>
        <p:txBody>
          <a:bodyPr wrap="square" lIns="0" tIns="0" rIns="0" bIns="0" rtlCol="0" anchor="t"/>
          <a:lstStyle/>
          <a:p>
            <a:pPr marL="0" indent="0" algn="l">
              <a:lnSpc>
                <a:spcPct val="130000"/>
              </a:lnSpc>
              <a:buNone/>
            </a:pPr>
            <a:r>
              <a:rPr lang="en-US" sz="2900" dirty="0">
                <a:solidFill>
                  <a:srgbClr val="00FFFF"/>
                </a:solidFill>
                <a:latin typeface="Calibri" pitchFamily="34" charset="0"/>
                <a:ea typeface="Calibri" pitchFamily="34" charset="-122"/>
                <a:cs typeface="Calibri" pitchFamily="34" charset="-120"/>
              </a:rPr>
              <a:t>Key Features
</a:t>
            </a:r>
            <a:endParaRPr lang="en-US" sz="2900" dirty="0"/>
          </a:p>
        </p:txBody>
      </p:sp>
      <p:sp>
        <p:nvSpPr>
          <p:cNvPr id="8" name="Text 6"/>
          <p:cNvSpPr/>
          <p:nvPr/>
        </p:nvSpPr>
        <p:spPr>
          <a:xfrm>
            <a:off x="1458558" y="2261966"/>
            <a:ext cx="2515807" cy="208278"/>
          </a:xfrm>
          <a:prstGeom prst="rect">
            <a:avLst/>
          </a:prstGeom>
          <a:noFill/>
          <a:ln/>
        </p:spPr>
        <p:txBody>
          <a:bodyPr wrap="square" lIns="0" tIns="0" rIns="0" bIns="0" rtlCol="0" anchor="t"/>
          <a:lstStyle/>
          <a:p>
            <a:pPr marL="0" indent="0" algn="l">
              <a:lnSpc>
                <a:spcPct val="126248"/>
              </a:lnSpc>
              <a:buNone/>
            </a:pPr>
            <a:r>
              <a:rPr lang="en-US" sz="1200" b="1" dirty="0">
                <a:solidFill>
                  <a:srgbClr val="FFD700"/>
                </a:solidFill>
                <a:latin typeface="Calibri" pitchFamily="34" charset="0"/>
                <a:ea typeface="Calibri" pitchFamily="34" charset="-122"/>
                <a:cs typeface="Calibri" pitchFamily="34" charset="-120"/>
              </a:rPr>
              <a:t>Practical Geography
</a:t>
            </a:r>
            <a:endParaRPr lang="en-US" sz="1200" dirty="0"/>
          </a:p>
        </p:txBody>
      </p:sp>
      <p:sp>
        <p:nvSpPr>
          <p:cNvPr id="9" name="Text 7"/>
          <p:cNvSpPr/>
          <p:nvPr/>
        </p:nvSpPr>
        <p:spPr>
          <a:xfrm>
            <a:off x="948666" y="2660263"/>
            <a:ext cx="3025699" cy="597203"/>
          </a:xfrm>
          <a:prstGeom prst="rect">
            <a:avLst/>
          </a:prstGeom>
          <a:noFill/>
          <a:ln/>
        </p:spPr>
        <p:txBody>
          <a:bodyPr wrap="square" lIns="0" tIns="0" rIns="0" bIns="0" rtlCol="0" anchor="t"/>
          <a:lstStyle/>
          <a:p>
            <a:pPr marL="0" indent="0" algn="l">
              <a:lnSpc>
                <a:spcPct val="142532"/>
              </a:lnSpc>
              <a:buNone/>
            </a:pPr>
            <a:r>
              <a:rPr lang="en-US" sz="1000" dirty="0">
                <a:solidFill>
                  <a:srgbClr val="FFD700"/>
                </a:solidFill>
                <a:latin typeface="Calibri" pitchFamily="34" charset="0"/>
                <a:ea typeface="Calibri" pitchFamily="34" charset="-122"/>
                <a:cs typeface="Calibri" pitchFamily="34" charset="-120"/>
              </a:rPr>
              <a:t>Focus on applying geographical knowledge for effective planning and development in urban and rural settings.
</a:t>
            </a:r>
            <a:endParaRPr lang="en-US" sz="1000" dirty="0"/>
          </a:p>
        </p:txBody>
      </p:sp>
      <p:sp>
        <p:nvSpPr>
          <p:cNvPr id="10" name="Text 8"/>
          <p:cNvSpPr/>
          <p:nvPr/>
        </p:nvSpPr>
        <p:spPr>
          <a:xfrm>
            <a:off x="5092891" y="2261966"/>
            <a:ext cx="2515806" cy="208278"/>
          </a:xfrm>
          <a:prstGeom prst="rect">
            <a:avLst/>
          </a:prstGeom>
          <a:noFill/>
          <a:ln/>
        </p:spPr>
        <p:txBody>
          <a:bodyPr wrap="square" lIns="0" tIns="0" rIns="0" bIns="0" rtlCol="0" anchor="t"/>
          <a:lstStyle/>
          <a:p>
            <a:pPr marL="0" indent="0" algn="l">
              <a:lnSpc>
                <a:spcPct val="126248"/>
              </a:lnSpc>
              <a:buNone/>
            </a:pPr>
            <a:r>
              <a:rPr lang="en-US" sz="1200" b="1" dirty="0">
                <a:solidFill>
                  <a:srgbClr val="FFD700"/>
                </a:solidFill>
                <a:latin typeface="Calibri" pitchFamily="34" charset="0"/>
                <a:ea typeface="Calibri" pitchFamily="34" charset="-122"/>
                <a:cs typeface="Calibri" pitchFamily="34" charset="-120"/>
              </a:rPr>
              <a:t>Cultural Geography
</a:t>
            </a:r>
            <a:endParaRPr lang="en-US" sz="1200" dirty="0"/>
          </a:p>
        </p:txBody>
      </p:sp>
      <p:sp>
        <p:nvSpPr>
          <p:cNvPr id="11" name="Text 9"/>
          <p:cNvSpPr/>
          <p:nvPr/>
        </p:nvSpPr>
        <p:spPr>
          <a:xfrm>
            <a:off x="4582998" y="2660263"/>
            <a:ext cx="3025699" cy="796270"/>
          </a:xfrm>
          <a:prstGeom prst="rect">
            <a:avLst/>
          </a:prstGeom>
          <a:noFill/>
          <a:ln/>
        </p:spPr>
        <p:txBody>
          <a:bodyPr wrap="square" lIns="0" tIns="0" rIns="0" bIns="0" rtlCol="0" anchor="t"/>
          <a:lstStyle/>
          <a:p>
            <a:pPr marL="0" indent="0" algn="l">
              <a:lnSpc>
                <a:spcPct val="142532"/>
              </a:lnSpc>
              <a:buNone/>
            </a:pPr>
            <a:r>
              <a:rPr lang="en-US" sz="1000" dirty="0">
                <a:solidFill>
                  <a:srgbClr val="FFD700"/>
                </a:solidFill>
                <a:latin typeface="Calibri" pitchFamily="34" charset="0"/>
                <a:ea typeface="Calibri" pitchFamily="34" charset="-122"/>
                <a:cs typeface="Calibri" pitchFamily="34" charset="-120"/>
              </a:rPr>
              <a:t>Explores the relationship between culture and landscapes, emphasizing how cultural practices shape geographical spaces.
</a:t>
            </a:r>
            <a:endParaRPr lang="en-US" sz="1000" dirty="0"/>
          </a:p>
        </p:txBody>
      </p:sp>
      <p:sp>
        <p:nvSpPr>
          <p:cNvPr id="12" name="Text 10"/>
          <p:cNvSpPr/>
          <p:nvPr/>
        </p:nvSpPr>
        <p:spPr>
          <a:xfrm>
            <a:off x="8727222" y="2261966"/>
            <a:ext cx="2515807" cy="208278"/>
          </a:xfrm>
          <a:prstGeom prst="rect">
            <a:avLst/>
          </a:prstGeom>
          <a:noFill/>
          <a:ln/>
        </p:spPr>
        <p:txBody>
          <a:bodyPr wrap="square" lIns="0" tIns="0" rIns="0" bIns="0" rtlCol="0" anchor="t"/>
          <a:lstStyle/>
          <a:p>
            <a:pPr marL="0" indent="0" algn="l">
              <a:lnSpc>
                <a:spcPct val="126248"/>
              </a:lnSpc>
              <a:buNone/>
            </a:pPr>
            <a:r>
              <a:rPr lang="en-US" sz="1200" b="1" dirty="0">
                <a:solidFill>
                  <a:srgbClr val="FFD700"/>
                </a:solidFill>
                <a:latin typeface="Calibri" pitchFamily="34" charset="0"/>
                <a:ea typeface="Calibri" pitchFamily="34" charset="-122"/>
                <a:cs typeface="Calibri" pitchFamily="34" charset="-120"/>
              </a:rPr>
              <a:t>Influential Geographers
</a:t>
            </a:r>
            <a:endParaRPr lang="en-US" sz="1200" dirty="0"/>
          </a:p>
        </p:txBody>
      </p:sp>
      <p:sp>
        <p:nvSpPr>
          <p:cNvPr id="13" name="Text 11"/>
          <p:cNvSpPr/>
          <p:nvPr/>
        </p:nvSpPr>
        <p:spPr>
          <a:xfrm>
            <a:off x="8217329" y="2660263"/>
            <a:ext cx="3025700" cy="597203"/>
          </a:xfrm>
          <a:prstGeom prst="rect">
            <a:avLst/>
          </a:prstGeom>
          <a:noFill/>
          <a:ln/>
        </p:spPr>
        <p:txBody>
          <a:bodyPr wrap="square" lIns="0" tIns="0" rIns="0" bIns="0" rtlCol="0" anchor="t"/>
          <a:lstStyle/>
          <a:p>
            <a:pPr marL="0" indent="0" algn="l">
              <a:lnSpc>
                <a:spcPct val="142532"/>
              </a:lnSpc>
              <a:buNone/>
            </a:pPr>
            <a:r>
              <a:rPr lang="en-US" sz="1000" dirty="0">
                <a:solidFill>
                  <a:srgbClr val="FFD700"/>
                </a:solidFill>
                <a:latin typeface="Calibri" pitchFamily="34" charset="0"/>
                <a:ea typeface="Calibri" pitchFamily="34" charset="-122"/>
                <a:cs typeface="Calibri" pitchFamily="34" charset="-120"/>
              </a:rPr>
              <a:t>Geographers like Carl Sauer played a pivotal role in advancing landscape studies and regional geography.
</a:t>
            </a:r>
            <a:endParaRPr lang="en-US" sz="1000" dirty="0"/>
          </a:p>
        </p:txBody>
      </p:sp>
      <p:sp>
        <p:nvSpPr>
          <p:cNvPr id="14" name="Text 12"/>
          <p:cNvSpPr/>
          <p:nvPr/>
        </p:nvSpPr>
        <p:spPr>
          <a:xfrm>
            <a:off x="1458558" y="4157080"/>
            <a:ext cx="2522474" cy="208278"/>
          </a:xfrm>
          <a:prstGeom prst="rect">
            <a:avLst/>
          </a:prstGeom>
          <a:noFill/>
          <a:ln/>
        </p:spPr>
        <p:txBody>
          <a:bodyPr wrap="square" lIns="0" tIns="0" rIns="0" bIns="0" rtlCol="0" anchor="t"/>
          <a:lstStyle/>
          <a:p>
            <a:pPr marL="0" indent="0" algn="l">
              <a:lnSpc>
                <a:spcPct val="126248"/>
              </a:lnSpc>
              <a:buNone/>
            </a:pPr>
            <a:r>
              <a:rPr lang="en-US" sz="1200" b="1" dirty="0">
                <a:solidFill>
                  <a:srgbClr val="FFD700"/>
                </a:solidFill>
                <a:latin typeface="Calibri" pitchFamily="34" charset="0"/>
                <a:ea typeface="Calibri" pitchFamily="34" charset="-122"/>
                <a:cs typeface="Calibri" pitchFamily="34" charset="-120"/>
              </a:rPr>
              <a:t>Technological Advancements
</a:t>
            </a:r>
            <a:endParaRPr lang="en-US" sz="1200" dirty="0"/>
          </a:p>
        </p:txBody>
      </p:sp>
      <p:sp>
        <p:nvSpPr>
          <p:cNvPr id="15" name="Text 13"/>
          <p:cNvSpPr/>
          <p:nvPr/>
        </p:nvSpPr>
        <p:spPr>
          <a:xfrm>
            <a:off x="948666" y="4555377"/>
            <a:ext cx="3032366" cy="796270"/>
          </a:xfrm>
          <a:prstGeom prst="rect">
            <a:avLst/>
          </a:prstGeom>
          <a:noFill/>
          <a:ln/>
        </p:spPr>
        <p:txBody>
          <a:bodyPr wrap="square" lIns="0" tIns="0" rIns="0" bIns="0" rtlCol="0" anchor="t"/>
          <a:lstStyle/>
          <a:p>
            <a:pPr marL="0" indent="0" algn="l">
              <a:lnSpc>
                <a:spcPct val="142532"/>
              </a:lnSpc>
              <a:buNone/>
            </a:pPr>
            <a:r>
              <a:rPr lang="en-US" sz="1000" dirty="0">
                <a:solidFill>
                  <a:srgbClr val="FFD700"/>
                </a:solidFill>
                <a:latin typeface="Calibri" pitchFamily="34" charset="0"/>
                <a:ea typeface="Calibri" pitchFamily="34" charset="-122"/>
                <a:cs typeface="Calibri" pitchFamily="34" charset="-120"/>
              </a:rPr>
              <a:t>Innovations in technology have revolutionized geographic research methods, enhancing data collection and analysis.
</a:t>
            </a:r>
            <a:endParaRPr lang="en-US" sz="1000" dirty="0"/>
          </a:p>
        </p:txBody>
      </p:sp>
      <p:sp>
        <p:nvSpPr>
          <p:cNvPr id="16" name="Text 14"/>
          <p:cNvSpPr/>
          <p:nvPr/>
        </p:nvSpPr>
        <p:spPr>
          <a:xfrm>
            <a:off x="5099558" y="4065165"/>
            <a:ext cx="2522633" cy="416547"/>
          </a:xfrm>
          <a:prstGeom prst="rect">
            <a:avLst/>
          </a:prstGeom>
          <a:noFill/>
          <a:ln/>
        </p:spPr>
        <p:txBody>
          <a:bodyPr wrap="square" lIns="0" tIns="0" rIns="0" bIns="0" rtlCol="0" anchor="t"/>
          <a:lstStyle/>
          <a:p>
            <a:pPr marL="0" indent="0" algn="l">
              <a:lnSpc>
                <a:spcPct val="126248"/>
              </a:lnSpc>
              <a:buNone/>
            </a:pPr>
            <a:r>
              <a:rPr lang="en-US" sz="1200" b="1" dirty="0">
                <a:solidFill>
                  <a:srgbClr val="FFD700"/>
                </a:solidFill>
                <a:latin typeface="Calibri" pitchFamily="34" charset="0"/>
                <a:ea typeface="Calibri" pitchFamily="34" charset="-122"/>
                <a:cs typeface="Calibri" pitchFamily="34" charset="-120"/>
              </a:rPr>
              <a:t>Interdisciplinary Approaches
</a:t>
            </a:r>
            <a:endParaRPr lang="en-US" sz="1200" dirty="0"/>
          </a:p>
        </p:txBody>
      </p:sp>
      <p:sp>
        <p:nvSpPr>
          <p:cNvPr id="17" name="Text 15"/>
          <p:cNvSpPr/>
          <p:nvPr/>
        </p:nvSpPr>
        <p:spPr>
          <a:xfrm>
            <a:off x="4589665" y="4579667"/>
            <a:ext cx="3032526" cy="796270"/>
          </a:xfrm>
          <a:prstGeom prst="rect">
            <a:avLst/>
          </a:prstGeom>
          <a:noFill/>
          <a:ln/>
        </p:spPr>
        <p:txBody>
          <a:bodyPr wrap="square" lIns="0" tIns="0" rIns="0" bIns="0" rtlCol="0" anchor="t"/>
          <a:lstStyle/>
          <a:p>
            <a:pPr marL="0" indent="0" algn="l">
              <a:lnSpc>
                <a:spcPct val="142532"/>
              </a:lnSpc>
              <a:buNone/>
            </a:pPr>
            <a:r>
              <a:rPr lang="en-US" sz="1000" dirty="0">
                <a:solidFill>
                  <a:srgbClr val="FFD700"/>
                </a:solidFill>
                <a:latin typeface="Calibri" pitchFamily="34" charset="0"/>
                <a:ea typeface="Calibri" pitchFamily="34" charset="-122"/>
                <a:cs typeface="Calibri" pitchFamily="34" charset="-120"/>
              </a:rPr>
              <a:t>Integration of various disciplines within geography to address complex spatial issues and enhance understanding.
</a:t>
            </a:r>
            <a:endParaRPr lang="en-US" sz="1000" dirty="0"/>
          </a:p>
        </p:txBody>
      </p:sp>
      <p:sp>
        <p:nvSpPr>
          <p:cNvPr id="18" name="Shape 16"/>
          <p:cNvSpPr/>
          <p:nvPr/>
        </p:nvSpPr>
        <p:spPr>
          <a:xfrm>
            <a:off x="948666" y="2170051"/>
            <a:ext cx="392261" cy="392267"/>
          </a:xfrm>
          <a:prstGeom prst="roundRect">
            <a:avLst>
              <a:gd name="adj" fmla="val 25000"/>
            </a:avLst>
          </a:prstGeom>
          <a:solidFill>
            <a:srgbClr val="00FFFF">
              <a:alpha val="12000"/>
            </a:srgbClr>
          </a:solidFill>
          <a:ln/>
        </p:spPr>
      </p:sp>
      <p:pic>
        <p:nvPicPr>
          <p:cNvPr id="19"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6929" y="2258320"/>
            <a:ext cx="215736" cy="215736"/>
          </a:xfrm>
          <a:prstGeom prst="rect">
            <a:avLst/>
          </a:prstGeom>
        </p:spPr>
      </p:pic>
      <p:sp>
        <p:nvSpPr>
          <p:cNvPr id="20" name="Shape 17"/>
          <p:cNvSpPr/>
          <p:nvPr/>
        </p:nvSpPr>
        <p:spPr>
          <a:xfrm>
            <a:off x="4582998" y="2170051"/>
            <a:ext cx="392262" cy="392267"/>
          </a:xfrm>
          <a:prstGeom prst="roundRect">
            <a:avLst>
              <a:gd name="adj" fmla="val 25000"/>
            </a:avLst>
          </a:prstGeom>
          <a:solidFill>
            <a:srgbClr val="8B5CF6">
              <a:alpha val="12000"/>
            </a:srgbClr>
          </a:solidFill>
          <a:ln/>
        </p:spPr>
      </p:sp>
      <p:pic>
        <p:nvPicPr>
          <p:cNvPr id="21"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71260" y="2258320"/>
            <a:ext cx="215736" cy="215736"/>
          </a:xfrm>
          <a:prstGeom prst="rect">
            <a:avLst/>
          </a:prstGeom>
        </p:spPr>
      </p:pic>
      <p:sp>
        <p:nvSpPr>
          <p:cNvPr id="22" name="Shape 18"/>
          <p:cNvSpPr/>
          <p:nvPr/>
        </p:nvSpPr>
        <p:spPr>
          <a:xfrm>
            <a:off x="8217329" y="2170051"/>
            <a:ext cx="392262" cy="392267"/>
          </a:xfrm>
          <a:prstGeom prst="roundRect">
            <a:avLst>
              <a:gd name="adj" fmla="val 25000"/>
            </a:avLst>
          </a:prstGeom>
          <a:solidFill>
            <a:srgbClr val="00FFFF">
              <a:alpha val="12000"/>
            </a:srgbClr>
          </a:solidFill>
          <a:ln/>
        </p:spPr>
      </p:sp>
      <p:pic>
        <p:nvPicPr>
          <p:cNvPr id="23"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05592" y="2258320"/>
            <a:ext cx="215736" cy="215736"/>
          </a:xfrm>
          <a:prstGeom prst="rect">
            <a:avLst/>
          </a:prstGeom>
        </p:spPr>
      </p:pic>
      <p:sp>
        <p:nvSpPr>
          <p:cNvPr id="24" name="Shape 19"/>
          <p:cNvSpPr/>
          <p:nvPr/>
        </p:nvSpPr>
        <p:spPr>
          <a:xfrm>
            <a:off x="948666" y="4065165"/>
            <a:ext cx="392261" cy="392259"/>
          </a:xfrm>
          <a:prstGeom prst="roundRect">
            <a:avLst>
              <a:gd name="adj" fmla="val 25000"/>
            </a:avLst>
          </a:prstGeom>
          <a:solidFill>
            <a:srgbClr val="00FFFF">
              <a:alpha val="12000"/>
            </a:srgbClr>
          </a:solidFill>
          <a:ln/>
        </p:spPr>
      </p:sp>
      <p:pic>
        <p:nvPicPr>
          <p:cNvPr id="25"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36929" y="4153434"/>
            <a:ext cx="215736" cy="215736"/>
          </a:xfrm>
          <a:prstGeom prst="rect">
            <a:avLst/>
          </a:prstGeom>
        </p:spPr>
      </p:pic>
      <p:sp>
        <p:nvSpPr>
          <p:cNvPr id="26" name="Shape 20"/>
          <p:cNvSpPr/>
          <p:nvPr/>
        </p:nvSpPr>
        <p:spPr>
          <a:xfrm>
            <a:off x="4589665" y="4077236"/>
            <a:ext cx="392262" cy="392259"/>
          </a:xfrm>
          <a:prstGeom prst="roundRect">
            <a:avLst>
              <a:gd name="adj" fmla="val 25000"/>
            </a:avLst>
          </a:prstGeom>
          <a:solidFill>
            <a:srgbClr val="8B5CF6">
              <a:alpha val="12000"/>
            </a:srgbClr>
          </a:solidFill>
          <a:ln/>
        </p:spPr>
      </p:sp>
      <p:pic>
        <p:nvPicPr>
          <p:cNvPr id="27" name="Image 4"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677928" y="4165489"/>
            <a:ext cx="215736" cy="21573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D0D1A"/>
        </a:solidFill>
        <a:effectLst/>
      </p:bgPr>
    </p:bg>
    <p:spTree>
      <p:nvGrpSpPr>
        <p:cNvPr id="1" name=""/>
        <p:cNvGrpSpPr/>
        <p:nvPr/>
      </p:nvGrpSpPr>
      <p:grpSpPr>
        <a:xfrm>
          <a:off x="0" y="0"/>
          <a:ext cx="0" cy="0"/>
          <a:chOff x="0" y="0"/>
          <a:chExt cx="0" cy="0"/>
        </a:xfrm>
      </p:grpSpPr>
      <p:sp>
        <p:nvSpPr>
          <p:cNvPr id="2" name="Text 0"/>
          <p:cNvSpPr/>
          <p:nvPr/>
        </p:nvSpPr>
        <p:spPr>
          <a:xfrm>
            <a:off x="761981" y="507987"/>
            <a:ext cx="10667733" cy="761981"/>
          </a:xfrm>
          <a:prstGeom prst="rect">
            <a:avLst/>
          </a:prstGeom>
          <a:noFill/>
          <a:ln/>
        </p:spPr>
        <p:txBody>
          <a:bodyPr wrap="square" lIns="0" tIns="0" rIns="0" bIns="0" rtlCol="0" anchor="t"/>
          <a:lstStyle/>
          <a:p>
            <a:pPr marL="0" indent="0" algn="ctr">
              <a:lnSpc>
                <a:spcPct val="120000"/>
              </a:lnSpc>
              <a:buNone/>
            </a:pPr>
            <a:r>
              <a:rPr lang="en-US" sz="2900" b="1" dirty="0">
                <a:solidFill>
                  <a:srgbClr val="00FFFF"/>
                </a:solidFill>
                <a:latin typeface="Calibri" pitchFamily="34" charset="0"/>
                <a:ea typeface="Calibri" pitchFamily="34" charset="-122"/>
                <a:cs typeface="Calibri" pitchFamily="34" charset="-120"/>
              </a:rPr>
              <a:t>Trends: Environmental Determinism
</a:t>
            </a:r>
            <a:endParaRPr lang="en-US" sz="2900" dirty="0"/>
          </a:p>
        </p:txBody>
      </p:sp>
      <p:sp>
        <p:nvSpPr>
          <p:cNvPr id="3" name="Text 1"/>
          <p:cNvSpPr/>
          <p:nvPr/>
        </p:nvSpPr>
        <p:spPr>
          <a:xfrm>
            <a:off x="1597620" y="1757632"/>
            <a:ext cx="9821934" cy="222250"/>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Physical Environment's Impact
</a:t>
            </a:r>
            <a:endParaRPr lang="en-US" sz="1300" dirty="0"/>
          </a:p>
        </p:txBody>
      </p:sp>
      <p:sp>
        <p:nvSpPr>
          <p:cNvPr id="4" name="Text 2"/>
          <p:cNvSpPr/>
          <p:nvPr/>
        </p:nvSpPr>
        <p:spPr>
          <a:xfrm>
            <a:off x="1597620" y="2030677"/>
            <a:ext cx="9821934" cy="515604"/>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Environmental determinism posits that physical environments significantly shape human behaviors, influencing societal development and cultural practices across various regions.
</a:t>
            </a:r>
            <a:endParaRPr lang="en-US" sz="1300" dirty="0"/>
          </a:p>
        </p:txBody>
      </p:sp>
      <p:sp>
        <p:nvSpPr>
          <p:cNvPr id="5" name="Text 3"/>
          <p:cNvSpPr/>
          <p:nvPr/>
        </p:nvSpPr>
        <p:spPr>
          <a:xfrm>
            <a:off x="1597620" y="2820595"/>
            <a:ext cx="9821934" cy="222250"/>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Critique of Determinism
</a:t>
            </a:r>
            <a:endParaRPr lang="en-US" sz="1300" dirty="0"/>
          </a:p>
        </p:txBody>
      </p:sp>
      <p:sp>
        <p:nvSpPr>
          <p:cNvPr id="6" name="Text 4"/>
          <p:cNvSpPr/>
          <p:nvPr/>
        </p:nvSpPr>
        <p:spPr>
          <a:xfrm>
            <a:off x="1597620" y="3093645"/>
            <a:ext cx="9821934" cy="515604"/>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Critics argue that environmental determinism neglects cultural and social factors, suggesting that human agency and innovation also play crucial roles in shaping societies.
</a:t>
            </a:r>
            <a:endParaRPr lang="en-US" sz="1300" dirty="0"/>
          </a:p>
        </p:txBody>
      </p:sp>
      <p:sp>
        <p:nvSpPr>
          <p:cNvPr id="7" name="Text 5"/>
          <p:cNvSpPr/>
          <p:nvPr/>
        </p:nvSpPr>
        <p:spPr>
          <a:xfrm>
            <a:off x="1597620" y="3883562"/>
            <a:ext cx="9821934" cy="222250"/>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Historical Influence
</a:t>
            </a:r>
            <a:endParaRPr lang="en-US" sz="1300" dirty="0"/>
          </a:p>
        </p:txBody>
      </p:sp>
      <p:sp>
        <p:nvSpPr>
          <p:cNvPr id="8" name="Text 6"/>
          <p:cNvSpPr/>
          <p:nvPr/>
        </p:nvSpPr>
        <p:spPr>
          <a:xfrm>
            <a:off x="1597620" y="4156607"/>
            <a:ext cx="9821934" cy="515604"/>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This trend profoundly influenced early 20th-century geographic thought, guiding research on how climate and geography affect agriculture and settlement patterns.
</a:t>
            </a:r>
            <a:endParaRPr lang="en-US" sz="1300" dirty="0"/>
          </a:p>
        </p:txBody>
      </p:sp>
      <p:sp>
        <p:nvSpPr>
          <p:cNvPr id="9" name="Text 7"/>
          <p:cNvSpPr/>
          <p:nvPr/>
        </p:nvSpPr>
        <p:spPr>
          <a:xfrm>
            <a:off x="1597620" y="4946525"/>
            <a:ext cx="9821934" cy="222250"/>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Examples in Geography
</a:t>
            </a:r>
            <a:endParaRPr lang="en-US" sz="1300" dirty="0"/>
          </a:p>
        </p:txBody>
      </p:sp>
      <p:sp>
        <p:nvSpPr>
          <p:cNvPr id="10" name="Text 8"/>
          <p:cNvSpPr/>
          <p:nvPr/>
        </p:nvSpPr>
        <p:spPr>
          <a:xfrm>
            <a:off x="1597620" y="5219570"/>
            <a:ext cx="9821934" cy="515604"/>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Notable examples include how climate variations dictate agricultural practices, such as rice cultivation in monsoon regions versus wheat in temperate zones.
</a:t>
            </a:r>
            <a:endParaRPr lang="en-US" sz="1300" dirty="0"/>
          </a:p>
        </p:txBody>
      </p:sp>
      <p:sp>
        <p:nvSpPr>
          <p:cNvPr id="11" name="Shape 9"/>
          <p:cNvSpPr/>
          <p:nvPr/>
        </p:nvSpPr>
        <p:spPr>
          <a:xfrm>
            <a:off x="761981" y="1798277"/>
            <a:ext cx="571486" cy="444492"/>
          </a:xfrm>
          <a:prstGeom prst="rect">
            <a:avLst/>
          </a:prstGeom>
          <a:solidFill>
            <a:srgbClr val="00FFFF"/>
          </a:solidFill>
          <a:ln/>
        </p:spPr>
      </p:sp>
      <p:sp>
        <p:nvSpPr>
          <p:cNvPr id="12" name="Shape 10"/>
          <p:cNvSpPr/>
          <p:nvPr/>
        </p:nvSpPr>
        <p:spPr>
          <a:xfrm>
            <a:off x="761981" y="2861240"/>
            <a:ext cx="571486" cy="444492"/>
          </a:xfrm>
          <a:prstGeom prst="rect">
            <a:avLst/>
          </a:prstGeom>
          <a:solidFill>
            <a:srgbClr val="00FFFF"/>
          </a:solidFill>
          <a:ln/>
        </p:spPr>
      </p:sp>
      <p:sp>
        <p:nvSpPr>
          <p:cNvPr id="13" name="Shape 11"/>
          <p:cNvSpPr/>
          <p:nvPr/>
        </p:nvSpPr>
        <p:spPr>
          <a:xfrm>
            <a:off x="761981" y="3924202"/>
            <a:ext cx="571486" cy="444492"/>
          </a:xfrm>
          <a:prstGeom prst="rect">
            <a:avLst/>
          </a:prstGeom>
          <a:solidFill>
            <a:srgbClr val="8B5CF6"/>
          </a:solidFill>
          <a:ln/>
        </p:spPr>
      </p:sp>
      <p:sp>
        <p:nvSpPr>
          <p:cNvPr id="14" name="Shape 12"/>
          <p:cNvSpPr/>
          <p:nvPr/>
        </p:nvSpPr>
        <p:spPr>
          <a:xfrm>
            <a:off x="761981" y="4987164"/>
            <a:ext cx="571486" cy="444492"/>
          </a:xfrm>
          <a:prstGeom prst="rect">
            <a:avLst/>
          </a:prstGeom>
          <a:solidFill>
            <a:srgbClr val="00FFFF"/>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10496764" y="6553036"/>
            <a:ext cx="1618733" cy="228594"/>
          </a:xfrm>
          <a:prstGeom prst="rect">
            <a:avLst/>
          </a:prstGeom>
          <a:solidFill>
            <a:srgbClr val="000000">
              <a:alpha val="60000"/>
            </a:srgbClr>
          </a:solidFill>
          <a:ln/>
        </p:spPr>
      </p:sp>
      <p:sp>
        <p:nvSpPr>
          <p:cNvPr id="3" name="Text 1"/>
          <p:cNvSpPr/>
          <p:nvPr/>
        </p:nvSpPr>
        <p:spPr>
          <a:xfrm>
            <a:off x="599425" y="2021163"/>
            <a:ext cx="3552101"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Cultural Influence on Outcomes
</a:t>
            </a:r>
            <a:endParaRPr lang="en-US" sz="1300" dirty="0"/>
          </a:p>
        </p:txBody>
      </p:sp>
      <p:sp>
        <p:nvSpPr>
          <p:cNvPr id="4" name="Text 2"/>
          <p:cNvSpPr/>
          <p:nvPr/>
        </p:nvSpPr>
        <p:spPr>
          <a:xfrm>
            <a:off x="599425" y="2294203"/>
            <a:ext cx="3552101" cy="1546821"/>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Possibilism posits that while the environment sets limits, human culture and choices significantly shape geographical outcomes, highlighting the role of agency in development.
</a:t>
            </a:r>
            <a:endParaRPr lang="en-US" sz="1300" dirty="0"/>
          </a:p>
        </p:txBody>
      </p:sp>
      <p:sp>
        <p:nvSpPr>
          <p:cNvPr id="5" name="Text 3"/>
          <p:cNvSpPr/>
          <p:nvPr/>
        </p:nvSpPr>
        <p:spPr>
          <a:xfrm>
            <a:off x="4771271" y="2021163"/>
            <a:ext cx="3552101"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Origins of Possibilism
</a:t>
            </a:r>
            <a:endParaRPr lang="en-US" sz="1300" dirty="0"/>
          </a:p>
        </p:txBody>
      </p:sp>
      <p:sp>
        <p:nvSpPr>
          <p:cNvPr id="6" name="Text 4"/>
          <p:cNvSpPr/>
          <p:nvPr/>
        </p:nvSpPr>
        <p:spPr>
          <a:xfrm>
            <a:off x="4771271" y="2294203"/>
            <a:ext cx="3552101" cy="1546821"/>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Developed by Paul Vidal de la Blache, possibilism emerged as a counterpoint to environmental determinism, emphasizing the importance of human decision-making in geography.
</a:t>
            </a:r>
            <a:endParaRPr lang="en-US" sz="1300" dirty="0"/>
          </a:p>
        </p:txBody>
      </p:sp>
      <p:sp>
        <p:nvSpPr>
          <p:cNvPr id="7" name="Text 5"/>
          <p:cNvSpPr/>
          <p:nvPr/>
        </p:nvSpPr>
        <p:spPr>
          <a:xfrm>
            <a:off x="599425" y="4669047"/>
            <a:ext cx="7723947"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Diverse Cultural Adaptations
</a:t>
            </a:r>
            <a:endParaRPr lang="en-US" sz="1300" dirty="0"/>
          </a:p>
        </p:txBody>
      </p:sp>
      <p:sp>
        <p:nvSpPr>
          <p:cNvPr id="8" name="Text 6"/>
          <p:cNvSpPr/>
          <p:nvPr/>
        </p:nvSpPr>
        <p:spPr>
          <a:xfrm>
            <a:off x="599425" y="4942086"/>
            <a:ext cx="7723947" cy="773411"/>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Possibilism illustrates how different cultures adapt uniquely to similar environmental conditions, showcasing the variability of human responses to geographical challenges.
</a:t>
            </a:r>
            <a:endParaRPr lang="en-US" sz="1300" dirty="0"/>
          </a:p>
        </p:txBody>
      </p:sp>
      <p:sp>
        <p:nvSpPr>
          <p:cNvPr id="9" name="Text 7"/>
          <p:cNvSpPr/>
          <p:nvPr/>
        </p:nvSpPr>
        <p:spPr>
          <a:xfrm>
            <a:off x="10572962" y="6578443"/>
            <a:ext cx="1466337" cy="177790"/>
          </a:xfrm>
          <a:prstGeom prst="rect">
            <a:avLst/>
          </a:prstGeom>
          <a:noFill/>
          <a:ln/>
        </p:spPr>
        <p:txBody>
          <a:bodyPr wrap="square" lIns="0" tIns="0" rIns="0" bIns="0" rtlCol="0" anchor="t"/>
          <a:lstStyle/>
          <a:p>
            <a:pPr marL="0" indent="0">
              <a:lnSpc>
                <a:spcPct val="140000"/>
              </a:lnSpc>
              <a:buNone/>
            </a:pPr>
            <a:r>
              <a:rPr lang="en-US" sz="900" dirty="0">
                <a:solidFill>
                  <a:srgbClr val="FFFFFF"/>
                </a:solidFill>
                <a:latin typeface="Calibri" pitchFamily="34" charset="0"/>
                <a:ea typeface="Calibri" pitchFamily="34" charset="-122"/>
                <a:cs typeface="Calibri" pitchFamily="34" charset="-120"/>
              </a:rPr>
              <a:t>Photo by Ian Macharia
</a:t>
            </a:r>
            <a:endParaRPr lang="en-US" sz="900" dirty="0"/>
          </a:p>
        </p:txBody>
      </p:sp>
      <p:sp>
        <p:nvSpPr>
          <p:cNvPr id="10" name="Text 8"/>
          <p:cNvSpPr/>
          <p:nvPr/>
        </p:nvSpPr>
        <p:spPr>
          <a:xfrm>
            <a:off x="380990" y="969623"/>
            <a:ext cx="8140496" cy="396230"/>
          </a:xfrm>
          <a:prstGeom prst="rect">
            <a:avLst/>
          </a:prstGeom>
          <a:noFill/>
          <a:ln/>
        </p:spPr>
        <p:txBody>
          <a:bodyPr wrap="square" lIns="0" tIns="0" rIns="0" bIns="0" rtlCol="0" anchor="t"/>
          <a:lstStyle/>
          <a:p>
            <a:pPr marL="0" indent="0">
              <a:lnSpc>
                <a:spcPct val="120000"/>
              </a:lnSpc>
              <a:buNone/>
            </a:pPr>
            <a:r>
              <a:rPr lang="en-US" sz="2300" b="1" dirty="0">
                <a:solidFill>
                  <a:srgbClr val="FFD700"/>
                </a:solidFill>
                <a:latin typeface="Calibri" pitchFamily="34" charset="0"/>
                <a:ea typeface="Calibri" pitchFamily="34" charset="-122"/>
                <a:cs typeface="Calibri" pitchFamily="34" charset="-120"/>
              </a:rPr>
              <a:t>Trends: Possibilism
</a:t>
            </a:r>
            <a:endParaRPr lang="en-US" sz="2300" dirty="0"/>
          </a:p>
        </p:txBody>
      </p:sp>
      <p:pic>
        <p:nvPicPr>
          <p:cNvPr id="11"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9265" y="1706208"/>
            <a:ext cx="228594" cy="228594"/>
          </a:xfrm>
          <a:prstGeom prst="rect">
            <a:avLst/>
          </a:prstGeom>
        </p:spPr>
      </p:pic>
      <p:pic>
        <p:nvPicPr>
          <p:cNvPr id="12"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61111" y="1706208"/>
            <a:ext cx="228594" cy="228594"/>
          </a:xfrm>
          <a:prstGeom prst="rect">
            <a:avLst/>
          </a:prstGeom>
        </p:spPr>
      </p:pic>
      <p:pic>
        <p:nvPicPr>
          <p:cNvPr id="13"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9265" y="4354092"/>
            <a:ext cx="228594" cy="228594"/>
          </a:xfrm>
          <a:prstGeom prst="rect">
            <a:avLst/>
          </a:prstGeom>
        </p:spPr>
      </p:pic>
      <p:pic>
        <p:nvPicPr>
          <p:cNvPr id="14" name="Image 3" descr="preencoded.png"/>
          <p:cNvPicPr>
            <a:picLocks noChangeAspect="1"/>
          </p:cNvPicPr>
          <p:nvPr/>
        </p:nvPicPr>
        <p:blipFill>
          <a:blip r:embed="rId9"/>
          <a:srcRect/>
          <a:stretch/>
        </p:blipFill>
        <p:spPr>
          <a:xfrm>
            <a:off x="8775480" y="-19664"/>
            <a:ext cx="3370495" cy="68122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761981" y="1989559"/>
            <a:ext cx="5206870" cy="3982626"/>
          </a:xfrm>
          <a:prstGeom prst="roundRect">
            <a:avLst>
              <a:gd name="adj" fmla="val 5102"/>
            </a:avLst>
          </a:prstGeom>
          <a:solidFill>
            <a:srgbClr val="000000">
              <a:alpha val="0"/>
            </a:srgbClr>
          </a:solidFill>
          <a:ln w="10160">
            <a:solidFill>
              <a:srgbClr val="FFD700">
                <a:alpha val="18000"/>
              </a:srgbClr>
            </a:solidFill>
            <a:prstDash val="solid"/>
          </a:ln>
        </p:spPr>
      </p:sp>
      <p:sp>
        <p:nvSpPr>
          <p:cNvPr id="3" name="Shape 1"/>
          <p:cNvSpPr/>
          <p:nvPr/>
        </p:nvSpPr>
        <p:spPr>
          <a:xfrm>
            <a:off x="6222844" y="1989559"/>
            <a:ext cx="5206870" cy="3982626"/>
          </a:xfrm>
          <a:prstGeom prst="roundRect">
            <a:avLst>
              <a:gd name="adj" fmla="val 5102"/>
            </a:avLst>
          </a:prstGeom>
          <a:solidFill>
            <a:srgbClr val="000000">
              <a:alpha val="0"/>
            </a:srgbClr>
          </a:solidFill>
          <a:ln w="10160">
            <a:solidFill>
              <a:srgbClr val="FFD700">
                <a:alpha val="18000"/>
              </a:srgbClr>
            </a:solidFill>
            <a:prstDash val="solid"/>
          </a:ln>
        </p:spPr>
      </p:sp>
      <p:sp>
        <p:nvSpPr>
          <p:cNvPr id="4" name="Text 2"/>
          <p:cNvSpPr/>
          <p:nvPr/>
        </p:nvSpPr>
        <p:spPr>
          <a:xfrm>
            <a:off x="761981" y="1015975"/>
            <a:ext cx="10667733" cy="888978"/>
          </a:xfrm>
          <a:prstGeom prst="rect">
            <a:avLst/>
          </a:prstGeom>
          <a:noFill/>
          <a:ln/>
        </p:spPr>
        <p:txBody>
          <a:bodyPr wrap="square" lIns="0" tIns="0" rIns="0" bIns="0" rtlCol="0" anchor="t"/>
          <a:lstStyle/>
          <a:p>
            <a:pPr marL="0" indent="0" algn="l">
              <a:lnSpc>
                <a:spcPct val="130000"/>
              </a:lnSpc>
              <a:buNone/>
            </a:pPr>
            <a:r>
              <a:rPr lang="en-US" sz="2900" dirty="0">
                <a:solidFill>
                  <a:srgbClr val="00FFFF"/>
                </a:solidFill>
                <a:latin typeface="Calibri" pitchFamily="34" charset="0"/>
                <a:ea typeface="Calibri" pitchFamily="34" charset="-122"/>
                <a:cs typeface="Calibri" pitchFamily="34" charset="-120"/>
              </a:rPr>
              <a:t>Overall challenge being addressed
</a:t>
            </a:r>
            <a:endParaRPr lang="en-US" sz="2900" dirty="0"/>
          </a:p>
        </p:txBody>
      </p:sp>
      <p:sp>
        <p:nvSpPr>
          <p:cNvPr id="5" name="Text 3"/>
          <p:cNvSpPr/>
          <p:nvPr/>
        </p:nvSpPr>
        <p:spPr>
          <a:xfrm>
            <a:off x="962636" y="2232611"/>
            <a:ext cx="4805560" cy="266855"/>
          </a:xfrm>
          <a:prstGeom prst="rect">
            <a:avLst/>
          </a:prstGeom>
          <a:noFill/>
          <a:ln/>
        </p:spPr>
        <p:txBody>
          <a:bodyPr wrap="square" lIns="0" tIns="0" rIns="0" bIns="0" rtlCol="0" anchor="t"/>
          <a:lstStyle/>
          <a:p>
            <a:pPr marL="0" indent="0" algn="l">
              <a:lnSpc>
                <a:spcPct val="116730"/>
              </a:lnSpc>
              <a:buNone/>
            </a:pPr>
            <a:r>
              <a:rPr lang="en-US" sz="1600" b="1" dirty="0">
                <a:solidFill>
                  <a:srgbClr val="00FFFF"/>
                </a:solidFill>
                <a:latin typeface="Calibri" pitchFamily="34" charset="0"/>
                <a:ea typeface="Calibri" pitchFamily="34" charset="-122"/>
                <a:cs typeface="Calibri" pitchFamily="34" charset="-120"/>
              </a:rPr>
              <a:t>The Problem
</a:t>
            </a:r>
            <a:endParaRPr lang="en-US" sz="1600" dirty="0"/>
          </a:p>
        </p:txBody>
      </p:sp>
      <p:sp>
        <p:nvSpPr>
          <p:cNvPr id="6" name="Text 4"/>
          <p:cNvSpPr/>
          <p:nvPr/>
        </p:nvSpPr>
        <p:spPr>
          <a:xfrm>
            <a:off x="962636" y="2626453"/>
            <a:ext cx="4805560" cy="921359"/>
          </a:xfrm>
          <a:prstGeom prst="rect">
            <a:avLst/>
          </a:prstGeom>
          <a:noFill/>
          <a:ln/>
        </p:spPr>
        <p:txBody>
          <a:bodyPr wrap="square" lIns="0" tIns="0" rIns="0" bIns="0" rtlCol="0" anchor="t"/>
          <a:lstStyle/>
          <a:p>
            <a:pPr marL="0" indent="0" algn="l">
              <a:lnSpc>
                <a:spcPct val="139499"/>
              </a:lnSpc>
              <a:buNone/>
            </a:pPr>
            <a:r>
              <a:rPr lang="en-US" sz="1200" dirty="0">
                <a:solidFill>
                  <a:srgbClr val="FFD700"/>
                </a:solidFill>
                <a:latin typeface="Calibri" pitchFamily="34" charset="0"/>
                <a:ea typeface="Calibri" pitchFamily="34" charset="-122"/>
                <a:cs typeface="Calibri" pitchFamily="34" charset="-120"/>
              </a:rPr>
              <a:t>Postmodernism in geography presents significant challenges to traditional geographical thought, questioning the objectivity and universality of geographical knowledge.
</a:t>
            </a:r>
            <a:endParaRPr lang="en-US" sz="1200" dirty="0"/>
          </a:p>
        </p:txBody>
      </p:sp>
      <p:sp>
        <p:nvSpPr>
          <p:cNvPr id="7" name="Text 5"/>
          <p:cNvSpPr/>
          <p:nvPr/>
        </p:nvSpPr>
        <p:spPr>
          <a:xfrm>
            <a:off x="1174244" y="3674815"/>
            <a:ext cx="4593952" cy="691021"/>
          </a:xfrm>
          <a:prstGeom prst="rect">
            <a:avLst/>
          </a:prstGeom>
          <a:noFill/>
          <a:ln/>
        </p:spPr>
        <p:txBody>
          <a:bodyPr wrap="square" lIns="0" tIns="0" rIns="0" bIns="0" rtlCol="0" anchor="t"/>
          <a:lstStyle/>
          <a:p>
            <a:pPr marL="0" indent="0" algn="l">
              <a:lnSpc>
                <a:spcPct val="139499"/>
              </a:lnSpc>
              <a:buNone/>
            </a:pPr>
            <a:r>
              <a:rPr lang="en-US" sz="1200" dirty="0">
                <a:solidFill>
                  <a:srgbClr val="FFD700"/>
                </a:solidFill>
                <a:latin typeface="Calibri" pitchFamily="34" charset="0"/>
                <a:ea typeface="Calibri" pitchFamily="34" charset="-122"/>
                <a:cs typeface="Calibri" pitchFamily="34" charset="-120"/>
              </a:rPr>
              <a:t>Difficulty in establishing a common framework for geographical analysis due to subjective interpretations.
</a:t>
            </a:r>
            <a:endParaRPr lang="en-US" sz="1200" dirty="0"/>
          </a:p>
        </p:txBody>
      </p:sp>
      <p:sp>
        <p:nvSpPr>
          <p:cNvPr id="8" name="Text 6"/>
          <p:cNvSpPr/>
          <p:nvPr/>
        </p:nvSpPr>
        <p:spPr>
          <a:xfrm>
            <a:off x="1174244" y="4492828"/>
            <a:ext cx="4593952" cy="460684"/>
          </a:xfrm>
          <a:prstGeom prst="rect">
            <a:avLst/>
          </a:prstGeom>
          <a:noFill/>
          <a:ln/>
        </p:spPr>
        <p:txBody>
          <a:bodyPr wrap="square" lIns="0" tIns="0" rIns="0" bIns="0" rtlCol="0" anchor="t"/>
          <a:lstStyle/>
          <a:p>
            <a:pPr marL="0" indent="0" algn="l">
              <a:lnSpc>
                <a:spcPct val="139499"/>
              </a:lnSpc>
              <a:buNone/>
            </a:pPr>
            <a:r>
              <a:rPr lang="en-US" sz="1200" dirty="0">
                <a:solidFill>
                  <a:srgbClr val="FFD700"/>
                </a:solidFill>
                <a:latin typeface="Calibri" pitchFamily="34" charset="0"/>
                <a:ea typeface="Calibri" pitchFamily="34" charset="-122"/>
                <a:cs typeface="Calibri" pitchFamily="34" charset="-120"/>
              </a:rPr>
              <a:t>Challenges in integrating diverse methodologies, leading to fragmentation in geographical research.
</a:t>
            </a:r>
            <a:endParaRPr lang="en-US" sz="1200" dirty="0"/>
          </a:p>
        </p:txBody>
      </p:sp>
      <p:sp>
        <p:nvSpPr>
          <p:cNvPr id="9" name="Text 7"/>
          <p:cNvSpPr/>
          <p:nvPr/>
        </p:nvSpPr>
        <p:spPr>
          <a:xfrm>
            <a:off x="1174244" y="5080514"/>
            <a:ext cx="4593952" cy="691021"/>
          </a:xfrm>
          <a:prstGeom prst="rect">
            <a:avLst/>
          </a:prstGeom>
          <a:noFill/>
          <a:ln/>
        </p:spPr>
        <p:txBody>
          <a:bodyPr wrap="square" lIns="0" tIns="0" rIns="0" bIns="0" rtlCol="0" anchor="t"/>
          <a:lstStyle/>
          <a:p>
            <a:pPr marL="0" indent="0" algn="l">
              <a:lnSpc>
                <a:spcPct val="139499"/>
              </a:lnSpc>
              <a:buNone/>
            </a:pPr>
            <a:r>
              <a:rPr lang="en-US" sz="1200" dirty="0">
                <a:solidFill>
                  <a:srgbClr val="FFD700"/>
                </a:solidFill>
                <a:latin typeface="Calibri" pitchFamily="34" charset="0"/>
                <a:ea typeface="Calibri" pitchFamily="34" charset="-122"/>
                <a:cs typeface="Calibri" pitchFamily="34" charset="-120"/>
              </a:rPr>
              <a:t>Resistance from traditionalists who favor objective and quantitative approaches, creating a divide in the discipline.
</a:t>
            </a:r>
            <a:endParaRPr lang="en-US" sz="1200" dirty="0"/>
          </a:p>
        </p:txBody>
      </p:sp>
      <p:sp>
        <p:nvSpPr>
          <p:cNvPr id="10" name="Text 8"/>
          <p:cNvSpPr/>
          <p:nvPr/>
        </p:nvSpPr>
        <p:spPr>
          <a:xfrm>
            <a:off x="6423500" y="2232611"/>
            <a:ext cx="4805559" cy="266855"/>
          </a:xfrm>
          <a:prstGeom prst="rect">
            <a:avLst/>
          </a:prstGeom>
          <a:noFill/>
          <a:ln/>
        </p:spPr>
        <p:txBody>
          <a:bodyPr wrap="square" lIns="0" tIns="0" rIns="0" bIns="0" rtlCol="0" anchor="t"/>
          <a:lstStyle/>
          <a:p>
            <a:pPr marL="0" indent="0" algn="l">
              <a:lnSpc>
                <a:spcPct val="116730"/>
              </a:lnSpc>
              <a:buNone/>
            </a:pPr>
            <a:r>
              <a:rPr lang="en-US" sz="1600" b="1" dirty="0">
                <a:solidFill>
                  <a:srgbClr val="8B5CF6"/>
                </a:solidFill>
                <a:latin typeface="Calibri" pitchFamily="34" charset="0"/>
                <a:ea typeface="Calibri" pitchFamily="34" charset="-122"/>
                <a:cs typeface="Calibri" pitchFamily="34" charset="-120"/>
              </a:rPr>
              <a:t>Our Solution
</a:t>
            </a:r>
            <a:endParaRPr lang="en-US" sz="1600" dirty="0"/>
          </a:p>
        </p:txBody>
      </p:sp>
      <p:sp>
        <p:nvSpPr>
          <p:cNvPr id="11" name="Text 9"/>
          <p:cNvSpPr/>
          <p:nvPr/>
        </p:nvSpPr>
        <p:spPr>
          <a:xfrm>
            <a:off x="6423500" y="2626453"/>
            <a:ext cx="4805559" cy="691021"/>
          </a:xfrm>
          <a:prstGeom prst="rect">
            <a:avLst/>
          </a:prstGeom>
          <a:noFill/>
          <a:ln/>
        </p:spPr>
        <p:txBody>
          <a:bodyPr wrap="square" lIns="0" tIns="0" rIns="0" bIns="0" rtlCol="0" anchor="t"/>
          <a:lstStyle/>
          <a:p>
            <a:pPr marL="0" indent="0" algn="l">
              <a:lnSpc>
                <a:spcPct val="139499"/>
              </a:lnSpc>
              <a:buNone/>
            </a:pPr>
            <a:r>
              <a:rPr lang="en-US" sz="1200" dirty="0">
                <a:solidFill>
                  <a:srgbClr val="FFD700"/>
                </a:solidFill>
                <a:latin typeface="Calibri" pitchFamily="34" charset="0"/>
                <a:ea typeface="Calibri" pitchFamily="34" charset="-122"/>
                <a:cs typeface="Calibri" pitchFamily="34" charset="-120"/>
              </a:rPr>
              <a:t>Embracing postmodernism allows for a more inclusive and multifaceted understanding of geography, accommodating diverse perspectives and methodologies.
</a:t>
            </a:r>
            <a:endParaRPr lang="en-US" sz="1200" dirty="0"/>
          </a:p>
        </p:txBody>
      </p:sp>
      <p:sp>
        <p:nvSpPr>
          <p:cNvPr id="12" name="Text 10"/>
          <p:cNvSpPr/>
          <p:nvPr/>
        </p:nvSpPr>
        <p:spPr>
          <a:xfrm>
            <a:off x="6635107" y="3444466"/>
            <a:ext cx="4593951" cy="460684"/>
          </a:xfrm>
          <a:prstGeom prst="rect">
            <a:avLst/>
          </a:prstGeom>
          <a:noFill/>
          <a:ln/>
        </p:spPr>
        <p:txBody>
          <a:bodyPr wrap="square" lIns="0" tIns="0" rIns="0" bIns="0" rtlCol="0" anchor="t"/>
          <a:lstStyle/>
          <a:p>
            <a:pPr marL="0" indent="0" algn="l">
              <a:lnSpc>
                <a:spcPct val="139499"/>
              </a:lnSpc>
              <a:buNone/>
            </a:pPr>
            <a:r>
              <a:rPr lang="en-US" sz="1200" dirty="0">
                <a:solidFill>
                  <a:srgbClr val="FFD700"/>
                </a:solidFill>
                <a:latin typeface="Calibri" pitchFamily="34" charset="0"/>
                <a:ea typeface="Calibri" pitchFamily="34" charset="-122"/>
                <a:cs typeface="Calibri" pitchFamily="34" charset="-120"/>
              </a:rPr>
              <a:t>Encourages the incorporation of marginalized voices and narratives, enriching geographical discourse.
</a:t>
            </a:r>
            <a:endParaRPr lang="en-US" sz="1200" dirty="0"/>
          </a:p>
        </p:txBody>
      </p:sp>
      <p:sp>
        <p:nvSpPr>
          <p:cNvPr id="13" name="Text 11"/>
          <p:cNvSpPr/>
          <p:nvPr/>
        </p:nvSpPr>
        <p:spPr>
          <a:xfrm>
            <a:off x="6635107" y="4032153"/>
            <a:ext cx="4593951" cy="460684"/>
          </a:xfrm>
          <a:prstGeom prst="rect">
            <a:avLst/>
          </a:prstGeom>
          <a:noFill/>
          <a:ln/>
        </p:spPr>
        <p:txBody>
          <a:bodyPr wrap="square" lIns="0" tIns="0" rIns="0" bIns="0" rtlCol="0" anchor="t"/>
          <a:lstStyle/>
          <a:p>
            <a:pPr marL="0" indent="0" algn="l">
              <a:lnSpc>
                <a:spcPct val="139499"/>
              </a:lnSpc>
              <a:buNone/>
            </a:pPr>
            <a:r>
              <a:rPr lang="en-US" sz="1200" dirty="0">
                <a:solidFill>
                  <a:srgbClr val="FFD700"/>
                </a:solidFill>
                <a:latin typeface="Calibri" pitchFamily="34" charset="0"/>
                <a:ea typeface="Calibri" pitchFamily="34" charset="-122"/>
                <a:cs typeface="Calibri" pitchFamily="34" charset="-120"/>
              </a:rPr>
              <a:t>Promotes innovative methodologies that can address complex geographical issues from multiple angles.
</a:t>
            </a:r>
            <a:endParaRPr lang="en-US" sz="1200" dirty="0"/>
          </a:p>
        </p:txBody>
      </p:sp>
      <p:sp>
        <p:nvSpPr>
          <p:cNvPr id="14" name="Text 12"/>
          <p:cNvSpPr/>
          <p:nvPr/>
        </p:nvSpPr>
        <p:spPr>
          <a:xfrm>
            <a:off x="6635107" y="4619828"/>
            <a:ext cx="4593951" cy="691021"/>
          </a:xfrm>
          <a:prstGeom prst="rect">
            <a:avLst/>
          </a:prstGeom>
          <a:noFill/>
          <a:ln/>
        </p:spPr>
        <p:txBody>
          <a:bodyPr wrap="square" lIns="0" tIns="0" rIns="0" bIns="0" rtlCol="0" anchor="t"/>
          <a:lstStyle/>
          <a:p>
            <a:pPr marL="0" indent="0" algn="l">
              <a:lnSpc>
                <a:spcPct val="139499"/>
              </a:lnSpc>
              <a:buNone/>
            </a:pPr>
            <a:r>
              <a:rPr lang="en-US" sz="1200" dirty="0">
                <a:solidFill>
                  <a:srgbClr val="FFD700"/>
                </a:solidFill>
                <a:latin typeface="Calibri" pitchFamily="34" charset="0"/>
                <a:ea typeface="Calibri" pitchFamily="34" charset="-122"/>
                <a:cs typeface="Calibri" pitchFamily="34" charset="-120"/>
              </a:rPr>
              <a:t>Fosters a more dynamic and adaptable geographical practice that can respond to changing societal needs.
</a:t>
            </a:r>
            <a:endParaRPr lang="en-US" sz="1200" dirty="0"/>
          </a:p>
        </p:txBody>
      </p:sp>
      <p:sp>
        <p:nvSpPr>
          <p:cNvPr id="15" name="Shape 13"/>
          <p:cNvSpPr/>
          <p:nvPr/>
        </p:nvSpPr>
        <p:spPr>
          <a:xfrm>
            <a:off x="772141" y="1999722"/>
            <a:ext cx="5186551" cy="63501"/>
          </a:xfrm>
          <a:prstGeom prst="rect">
            <a:avLst/>
          </a:prstGeom>
          <a:solidFill>
            <a:srgbClr val="00FFFF"/>
          </a:solidFill>
          <a:ln/>
        </p:spPr>
      </p:sp>
      <p:sp>
        <p:nvSpPr>
          <p:cNvPr id="16" name="Shape 14"/>
          <p:cNvSpPr/>
          <p:nvPr/>
        </p:nvSpPr>
        <p:spPr>
          <a:xfrm>
            <a:off x="962636" y="3763716"/>
            <a:ext cx="84612" cy="84609"/>
          </a:xfrm>
          <a:prstGeom prst="ellipse">
            <a:avLst/>
          </a:prstGeom>
          <a:solidFill>
            <a:srgbClr val="00FFFF"/>
          </a:solidFill>
          <a:ln/>
        </p:spPr>
      </p:sp>
      <p:sp>
        <p:nvSpPr>
          <p:cNvPr id="17" name="Shape 15"/>
          <p:cNvSpPr/>
          <p:nvPr/>
        </p:nvSpPr>
        <p:spPr>
          <a:xfrm>
            <a:off x="962636" y="4581729"/>
            <a:ext cx="84612" cy="84617"/>
          </a:xfrm>
          <a:prstGeom prst="ellipse">
            <a:avLst/>
          </a:prstGeom>
          <a:solidFill>
            <a:srgbClr val="00FFFF"/>
          </a:solidFill>
          <a:ln/>
        </p:spPr>
      </p:sp>
      <p:sp>
        <p:nvSpPr>
          <p:cNvPr id="18" name="Shape 16"/>
          <p:cNvSpPr/>
          <p:nvPr/>
        </p:nvSpPr>
        <p:spPr>
          <a:xfrm>
            <a:off x="962636" y="5169405"/>
            <a:ext cx="84612" cy="84617"/>
          </a:xfrm>
          <a:prstGeom prst="ellipse">
            <a:avLst/>
          </a:prstGeom>
          <a:solidFill>
            <a:srgbClr val="00FFFF"/>
          </a:solidFill>
          <a:ln/>
        </p:spPr>
      </p:sp>
      <p:sp>
        <p:nvSpPr>
          <p:cNvPr id="19" name="Shape 17"/>
          <p:cNvSpPr/>
          <p:nvPr/>
        </p:nvSpPr>
        <p:spPr>
          <a:xfrm>
            <a:off x="6233004" y="1999722"/>
            <a:ext cx="5186550" cy="63501"/>
          </a:xfrm>
          <a:prstGeom prst="rect">
            <a:avLst/>
          </a:prstGeom>
          <a:solidFill>
            <a:srgbClr val="8B5CF6"/>
          </a:solidFill>
          <a:ln/>
        </p:spPr>
      </p:sp>
      <p:sp>
        <p:nvSpPr>
          <p:cNvPr id="20" name="Shape 18"/>
          <p:cNvSpPr/>
          <p:nvPr/>
        </p:nvSpPr>
        <p:spPr>
          <a:xfrm>
            <a:off x="6423500" y="3533378"/>
            <a:ext cx="84611" cy="84609"/>
          </a:xfrm>
          <a:prstGeom prst="ellipse">
            <a:avLst/>
          </a:prstGeom>
          <a:solidFill>
            <a:srgbClr val="8B5CF6"/>
          </a:solidFill>
          <a:ln/>
        </p:spPr>
      </p:sp>
      <p:sp>
        <p:nvSpPr>
          <p:cNvPr id="21" name="Shape 19"/>
          <p:cNvSpPr/>
          <p:nvPr/>
        </p:nvSpPr>
        <p:spPr>
          <a:xfrm>
            <a:off x="6423500" y="4121054"/>
            <a:ext cx="84611" cy="84609"/>
          </a:xfrm>
          <a:prstGeom prst="ellipse">
            <a:avLst/>
          </a:prstGeom>
          <a:solidFill>
            <a:srgbClr val="8B5CF6"/>
          </a:solidFill>
          <a:ln/>
        </p:spPr>
      </p:sp>
      <p:sp>
        <p:nvSpPr>
          <p:cNvPr id="22" name="Shape 20"/>
          <p:cNvSpPr/>
          <p:nvPr/>
        </p:nvSpPr>
        <p:spPr>
          <a:xfrm>
            <a:off x="6423500" y="4708730"/>
            <a:ext cx="84611" cy="84609"/>
          </a:xfrm>
          <a:prstGeom prst="ellipse">
            <a:avLst/>
          </a:prstGeom>
          <a:solidFill>
            <a:srgbClr val="8B5CF6"/>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D0D1A"/>
        </a:solidFill>
        <a:effectLst/>
      </p:bgPr>
    </p:bg>
    <p:spTree>
      <p:nvGrpSpPr>
        <p:cNvPr id="1" name=""/>
        <p:cNvGrpSpPr/>
        <p:nvPr/>
      </p:nvGrpSpPr>
      <p:grpSpPr>
        <a:xfrm>
          <a:off x="0" y="0"/>
          <a:ext cx="0" cy="0"/>
          <a:chOff x="0" y="0"/>
          <a:chExt cx="0" cy="0"/>
        </a:xfrm>
      </p:grpSpPr>
      <p:sp>
        <p:nvSpPr>
          <p:cNvPr id="2" name="Text 0"/>
          <p:cNvSpPr/>
          <p:nvPr/>
        </p:nvSpPr>
        <p:spPr>
          <a:xfrm>
            <a:off x="761981" y="507987"/>
            <a:ext cx="10667733" cy="761981"/>
          </a:xfrm>
          <a:prstGeom prst="rect">
            <a:avLst/>
          </a:prstGeom>
          <a:noFill/>
          <a:ln/>
        </p:spPr>
        <p:txBody>
          <a:bodyPr wrap="square" lIns="0" tIns="0" rIns="0" bIns="0" rtlCol="0" anchor="t"/>
          <a:lstStyle/>
          <a:p>
            <a:pPr marL="0" indent="0" algn="ctr">
              <a:lnSpc>
                <a:spcPct val="120000"/>
              </a:lnSpc>
              <a:buNone/>
            </a:pPr>
            <a:r>
              <a:rPr lang="en-US" sz="2900" b="1" dirty="0">
                <a:solidFill>
                  <a:srgbClr val="00FFFF"/>
                </a:solidFill>
                <a:latin typeface="Calibri" pitchFamily="34" charset="0"/>
                <a:ea typeface="Calibri" pitchFamily="34" charset="-122"/>
                <a:cs typeface="Calibri" pitchFamily="34" charset="-120"/>
              </a:rPr>
              <a:t>Conclusion
</a:t>
            </a:r>
            <a:endParaRPr lang="en-US" sz="2900" dirty="0"/>
          </a:p>
        </p:txBody>
      </p:sp>
      <p:sp>
        <p:nvSpPr>
          <p:cNvPr id="3" name="Text 1"/>
          <p:cNvSpPr/>
          <p:nvPr/>
        </p:nvSpPr>
        <p:spPr>
          <a:xfrm>
            <a:off x="1183769" y="2314517"/>
            <a:ext cx="10235786"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Evolution of Geographical Ideas
</a:t>
            </a:r>
            <a:endParaRPr lang="en-US" sz="1300" dirty="0"/>
          </a:p>
        </p:txBody>
      </p:sp>
      <p:sp>
        <p:nvSpPr>
          <p:cNvPr id="4" name="Text 2"/>
          <p:cNvSpPr/>
          <p:nvPr/>
        </p:nvSpPr>
        <p:spPr>
          <a:xfrm>
            <a:off x="1183769" y="2587567"/>
            <a:ext cx="10235786" cy="515604"/>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Geographical ideas have evolved significantly across cultures and time periods, reflecting diverse perspectives and methodologies in both Western and Indian contexts.
</a:t>
            </a:r>
            <a:endParaRPr lang="en-US" sz="1300" dirty="0"/>
          </a:p>
        </p:txBody>
      </p:sp>
      <p:sp>
        <p:nvSpPr>
          <p:cNvPr id="5" name="Text 3"/>
          <p:cNvSpPr/>
          <p:nvPr/>
        </p:nvSpPr>
        <p:spPr>
          <a:xfrm>
            <a:off x="1185039" y="3352078"/>
            <a:ext cx="10234515" cy="222250"/>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Interdisciplinary Modern Geography
</a:t>
            </a:r>
            <a:endParaRPr lang="en-US" sz="1300" dirty="0"/>
          </a:p>
        </p:txBody>
      </p:sp>
      <p:sp>
        <p:nvSpPr>
          <p:cNvPr id="6" name="Text 4"/>
          <p:cNvSpPr/>
          <p:nvPr/>
        </p:nvSpPr>
        <p:spPr>
          <a:xfrm>
            <a:off x="1185039" y="3625129"/>
            <a:ext cx="10234515" cy="515604"/>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Modern geography integrates multiple disciplines, including sociology, economics, and environmental science, enhancing our understanding of complex spatial dynamics.
</a:t>
            </a:r>
            <a:endParaRPr lang="en-US" sz="1300" dirty="0"/>
          </a:p>
        </p:txBody>
      </p:sp>
      <p:sp>
        <p:nvSpPr>
          <p:cNvPr id="7" name="Text 5"/>
          <p:cNvSpPr/>
          <p:nvPr/>
        </p:nvSpPr>
        <p:spPr>
          <a:xfrm>
            <a:off x="1201073" y="4389650"/>
            <a:ext cx="10218482"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Trends in Geographical Thought
</a:t>
            </a:r>
            <a:endParaRPr lang="en-US" sz="1300" dirty="0"/>
          </a:p>
        </p:txBody>
      </p:sp>
      <p:sp>
        <p:nvSpPr>
          <p:cNvPr id="8" name="Text 6"/>
          <p:cNvSpPr/>
          <p:nvPr/>
        </p:nvSpPr>
        <p:spPr>
          <a:xfrm>
            <a:off x="1201073" y="4662690"/>
            <a:ext cx="10218482" cy="515613"/>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Understanding trends like Environmental Determinism and Feminism enriches our comprehension of geographical thought and its adaptation to global changes.
</a:t>
            </a:r>
            <a:endParaRPr lang="en-US" sz="1300" dirty="0"/>
          </a:p>
        </p:txBody>
      </p:sp>
      <p:sp>
        <p:nvSpPr>
          <p:cNvPr id="9" name="Shape 7"/>
          <p:cNvSpPr/>
          <p:nvPr/>
        </p:nvSpPr>
        <p:spPr>
          <a:xfrm>
            <a:off x="713881" y="2304355"/>
            <a:ext cx="304792" cy="304792"/>
          </a:xfrm>
          <a:prstGeom prst="ellipse">
            <a:avLst/>
          </a:prstGeom>
          <a:solidFill>
            <a:srgbClr val="00FFFF"/>
          </a:solidFill>
          <a:ln/>
        </p:spPr>
      </p:sp>
      <p:pic>
        <p:nvPicPr>
          <p:cNvPr id="10"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3730" y="2374217"/>
            <a:ext cx="165093" cy="165093"/>
          </a:xfrm>
          <a:prstGeom prst="rect">
            <a:avLst/>
          </a:prstGeom>
        </p:spPr>
      </p:pic>
      <p:sp>
        <p:nvSpPr>
          <p:cNvPr id="11" name="Shape 8"/>
          <p:cNvSpPr/>
          <p:nvPr/>
        </p:nvSpPr>
        <p:spPr>
          <a:xfrm>
            <a:off x="853419" y="2609147"/>
            <a:ext cx="25399" cy="732777"/>
          </a:xfrm>
          <a:prstGeom prst="rect">
            <a:avLst/>
          </a:prstGeom>
          <a:solidFill>
            <a:srgbClr val="00FFFF"/>
          </a:solidFill>
          <a:ln/>
        </p:spPr>
      </p:sp>
      <p:sp>
        <p:nvSpPr>
          <p:cNvPr id="12" name="Shape 9"/>
          <p:cNvSpPr/>
          <p:nvPr/>
        </p:nvSpPr>
        <p:spPr>
          <a:xfrm>
            <a:off x="714516" y="3341926"/>
            <a:ext cx="304792" cy="304792"/>
          </a:xfrm>
          <a:prstGeom prst="ellipse">
            <a:avLst/>
          </a:prstGeom>
          <a:solidFill>
            <a:srgbClr val="00FFFF"/>
          </a:solidFill>
          <a:ln/>
        </p:spPr>
      </p:sp>
      <p:pic>
        <p:nvPicPr>
          <p:cNvPr id="13"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4365" y="3411778"/>
            <a:ext cx="165093" cy="165093"/>
          </a:xfrm>
          <a:prstGeom prst="rect">
            <a:avLst/>
          </a:prstGeom>
        </p:spPr>
      </p:pic>
      <p:sp>
        <p:nvSpPr>
          <p:cNvPr id="14" name="Shape 10"/>
          <p:cNvSpPr/>
          <p:nvPr/>
        </p:nvSpPr>
        <p:spPr>
          <a:xfrm>
            <a:off x="854054" y="3646719"/>
            <a:ext cx="25399" cy="732769"/>
          </a:xfrm>
          <a:prstGeom prst="rect">
            <a:avLst/>
          </a:prstGeom>
          <a:solidFill>
            <a:srgbClr val="00FFFF"/>
          </a:solidFill>
          <a:ln/>
        </p:spPr>
      </p:sp>
      <p:sp>
        <p:nvSpPr>
          <p:cNvPr id="15" name="Shape 11"/>
          <p:cNvSpPr/>
          <p:nvPr/>
        </p:nvSpPr>
        <p:spPr>
          <a:xfrm>
            <a:off x="722453" y="4379488"/>
            <a:ext cx="304792" cy="304792"/>
          </a:xfrm>
          <a:prstGeom prst="ellipse">
            <a:avLst/>
          </a:prstGeom>
          <a:solidFill>
            <a:srgbClr val="00FFFF"/>
          </a:solidFill>
          <a:ln/>
        </p:spPr>
      </p:sp>
      <p:pic>
        <p:nvPicPr>
          <p:cNvPr id="16"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92301" y="4449342"/>
            <a:ext cx="165096" cy="16509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D0D1A"/>
        </a:solidFill>
        <a:effectLst/>
      </p:bgPr>
    </p:bg>
    <p:spTree>
      <p:nvGrpSpPr>
        <p:cNvPr id="1" name=""/>
        <p:cNvGrpSpPr/>
        <p:nvPr/>
      </p:nvGrpSpPr>
      <p:grpSpPr>
        <a:xfrm>
          <a:off x="0" y="0"/>
          <a:ext cx="0" cy="0"/>
          <a:chOff x="0" y="0"/>
          <a:chExt cx="0" cy="0"/>
        </a:xfrm>
      </p:grpSpPr>
      <p:sp>
        <p:nvSpPr>
          <p:cNvPr id="2" name="Text 0"/>
          <p:cNvSpPr/>
          <p:nvPr/>
        </p:nvSpPr>
        <p:spPr>
          <a:xfrm>
            <a:off x="4882393" y="2210850"/>
            <a:ext cx="2426909" cy="407337"/>
          </a:xfrm>
          <a:prstGeom prst="rect">
            <a:avLst/>
          </a:prstGeom>
          <a:noFill/>
          <a:ln/>
        </p:spPr>
        <p:txBody>
          <a:bodyPr wrap="square" lIns="0" tIns="0" rIns="0" bIns="0" rtlCol="0" anchor="t"/>
          <a:lstStyle/>
          <a:p>
            <a:pPr marL="0" indent="0" algn="ctr">
              <a:lnSpc>
                <a:spcPct val="118832"/>
              </a:lnSpc>
              <a:buNone/>
            </a:pPr>
            <a:r>
              <a:rPr lang="en-US" sz="2400" b="1" dirty="0">
                <a:solidFill>
                  <a:srgbClr val="FFD700"/>
                </a:solidFill>
                <a:latin typeface="Calibri" pitchFamily="34" charset="0"/>
                <a:ea typeface="Calibri" pitchFamily="34" charset="-122"/>
                <a:cs typeface="Calibri" pitchFamily="34" charset="-120"/>
              </a:rPr>
              <a:t>Key Takeaways
</a:t>
            </a:r>
            <a:endParaRPr lang="en-US" sz="2400" dirty="0"/>
          </a:p>
        </p:txBody>
      </p:sp>
      <p:sp>
        <p:nvSpPr>
          <p:cNvPr id="3" name="Text 1"/>
          <p:cNvSpPr/>
          <p:nvPr/>
        </p:nvSpPr>
        <p:spPr>
          <a:xfrm>
            <a:off x="1848439" y="3127141"/>
            <a:ext cx="8494817" cy="2154654"/>
          </a:xfrm>
          <a:prstGeom prst="rect">
            <a:avLst/>
          </a:prstGeom>
          <a:noFill/>
          <a:ln/>
        </p:spPr>
        <p:txBody>
          <a:bodyPr wrap="square" lIns="0" tIns="0" rIns="0" bIns="0" rtlCol="0" anchor="t"/>
          <a:lstStyle/>
          <a:p>
            <a:pPr marL="0" indent="0" algn="ctr">
              <a:lnSpc>
                <a:spcPct val="161611"/>
              </a:lnSpc>
              <a:buNone/>
            </a:pPr>
            <a:r>
              <a:rPr lang="en-US" sz="1400" dirty="0">
                <a:solidFill>
                  <a:srgbClr val="E0E0E0"/>
                </a:solidFill>
                <a:latin typeface="Calibri" pitchFamily="34" charset="0"/>
                <a:ea typeface="Calibri" pitchFamily="34" charset="-122"/>
                <a:cs typeface="Calibri" pitchFamily="34" charset="-120"/>
              </a:rPr>
              <a:t>This presentation highlighted the evolution of geographical ideas from medieval times to modern trends, emphasizing the significance of Environmental Determinism and Feminism. Understanding these concepts is crucial for future geographical research and education. As we move forward, integrating diverse perspectives and methodologies will enhance our comprehension of spatial dynamics. Embracing these evolving ideas will empower us to address contemporary geographical challenges effectively.
</a:t>
            </a:r>
            <a:endParaRPr lang="en-US" sz="1400" dirty="0"/>
          </a:p>
        </p:txBody>
      </p:sp>
      <p:sp>
        <p:nvSpPr>
          <p:cNvPr id="4" name="Shape 2"/>
          <p:cNvSpPr/>
          <p:nvPr/>
        </p:nvSpPr>
        <p:spPr>
          <a:xfrm>
            <a:off x="5778990" y="2844406"/>
            <a:ext cx="633714" cy="56519"/>
          </a:xfrm>
          <a:prstGeom prst="ellipse">
            <a:avLst/>
          </a:prstGeom>
          <a:solidFill>
            <a:srgbClr val="00FFFF"/>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1335</Words>
  <Application>Microsoft Office PowerPoint</Application>
  <PresentationFormat>Widescreen</PresentationFormat>
  <Paragraphs>115</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3</cp:revision>
  <dcterms:created xsi:type="dcterms:W3CDTF">2026-08-25T18:24:10Z</dcterms:created>
  <dcterms:modified xsi:type="dcterms:W3CDTF">2026-09-04T14:46:29Z</dcterms:modified>
</cp:coreProperties>
</file>