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5" Type="http://schemas.openxmlformats.org/officeDocument/2006/relationships/font" Target="fonts/font1.fntdata"/><Relationship Id="rId16" Type="http://schemas.openxmlformats.org/officeDocument/2006/relationships/font" Target="fonts/font2.fntdata"/><Relationship Id="rId17" Type="http://schemas.openxmlformats.org/officeDocument/2006/relationships/font" Target="fonts/font3.fntdata"/><Relationship Id="rId18" Type="http://schemas.openxmlformats.org/officeDocument/2006/relationships/font" Target="fonts/font4.fntdata"/><Relationship Id="rId19" Type="http://schemas.openxmlformats.org/officeDocument/2006/relationships/font" Target="fonts/font5.fntdata"/><Relationship Id="rId20" Type="http://schemas.openxmlformats.org/officeDocument/2006/relationships/font" Target="fonts/font6.fntdata"/><Relationship Id="rId21" Type="http://schemas.openxmlformats.org/officeDocument/2006/relationships/font" Target="fonts/font7.fntdata"/><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3-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4-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5-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6-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7-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8-1.png"/><Relationship Id="rId3"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9-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5.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7.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93790" y="1585912"/>
            <a:ext cx="7556421" cy="1559243"/>
          </a:xfrm>
          <a:prstGeom prst="rect">
            <a:avLst/>
          </a:prstGeom>
          <a:noFill/>
          <a:ln/>
        </p:spPr>
        <p:txBody>
          <a:bodyPr wrap="square" lIns="0" tIns="0" rIns="0" bIns="0" rtlCol="0" anchor="t"/>
          <a:lstStyle/>
          <a:p>
            <a:pPr algn="l" indent="0" marL="0">
              <a:lnSpc>
                <a:spcPts val="6100"/>
              </a:lnSpc>
              <a:buNone/>
            </a:pPr>
            <a:r>
              <a:rPr lang="en-US" sz="4900" b="1" dirty="0">
                <a:solidFill>
                  <a:srgbClr val="F95F88"/>
                </a:solidFill>
                <a:latin typeface="Petrona Bold" pitchFamily="34" charset="0"/>
                <a:ea typeface="Petrona Bold" pitchFamily="34" charset="-122"/>
                <a:cs typeface="Petrona Bold" pitchFamily="34" charset="-120"/>
              </a:rPr>
              <a:t>Election Commission of India: An Overview</a:t>
            </a:r>
            <a:endParaRPr lang="en-US" sz="4900" dirty="0"/>
          </a:p>
        </p:txBody>
      </p:sp>
      <p:sp>
        <p:nvSpPr>
          <p:cNvPr id="4" name="Text 1"/>
          <p:cNvSpPr/>
          <p:nvPr/>
        </p:nvSpPr>
        <p:spPr>
          <a:xfrm>
            <a:off x="793790" y="3485317"/>
            <a:ext cx="7556421" cy="1451610"/>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The Election Commission of India (ECI) is an autonomous constitutional authority established under Article 324 of the Indian Constitution. Since its inception in 1950, its primary objective has been to ensure free and fair elections across the nation.</a:t>
            </a:r>
            <a:endParaRPr lang="en-US" sz="1750" dirty="0"/>
          </a:p>
        </p:txBody>
      </p:sp>
      <p:sp>
        <p:nvSpPr>
          <p:cNvPr id="5" name="Text 2"/>
          <p:cNvSpPr/>
          <p:nvPr/>
        </p:nvSpPr>
        <p:spPr>
          <a:xfrm>
            <a:off x="793790" y="5192078"/>
            <a:ext cx="7556421" cy="1451610"/>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Headquartered at Nirvachan Sadan in New Delhi, the ECI administers elections for the Lok Sabha (House of the People), Rajya Sabha (Council of States), State Legislative Assemblies, and the offices of the President and Vice President of India.</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255395"/>
            <a:ext cx="7797165" cy="779621"/>
          </a:xfrm>
          <a:prstGeom prst="rect">
            <a:avLst/>
          </a:prstGeom>
          <a:noFill/>
          <a:ln/>
        </p:spPr>
        <p:txBody>
          <a:bodyPr wrap="none" lIns="0" tIns="0" rIns="0" bIns="0" rtlCol="0" anchor="t"/>
          <a:lstStyle/>
          <a:p>
            <a:pPr algn="l" indent="0" marL="0">
              <a:lnSpc>
                <a:spcPts val="6100"/>
              </a:lnSpc>
              <a:buNone/>
            </a:pPr>
            <a:r>
              <a:rPr lang="en-US" sz="4900" b="1" dirty="0">
                <a:solidFill>
                  <a:srgbClr val="F95F88"/>
                </a:solidFill>
                <a:latin typeface="Petrona Bold" pitchFamily="34" charset="0"/>
                <a:ea typeface="Petrona Bold" pitchFamily="34" charset="-122"/>
                <a:cs typeface="Petrona Bold" pitchFamily="34" charset="-120"/>
              </a:rPr>
              <a:t>Structure and Composition</a:t>
            </a:r>
            <a:endParaRPr lang="en-US" sz="4900" dirty="0"/>
          </a:p>
        </p:txBody>
      </p:sp>
      <p:sp>
        <p:nvSpPr>
          <p:cNvPr id="3" name="Shape 1"/>
          <p:cNvSpPr/>
          <p:nvPr/>
        </p:nvSpPr>
        <p:spPr>
          <a:xfrm>
            <a:off x="793790" y="2488644"/>
            <a:ext cx="6407944" cy="2129314"/>
          </a:xfrm>
          <a:prstGeom prst="roundRect">
            <a:avLst>
              <a:gd name="adj" fmla="val 6871"/>
            </a:avLst>
          </a:prstGeom>
          <a:noFill/>
          <a:ln w="30480">
            <a:solidFill>
              <a:srgbClr val="C6BDDA"/>
            </a:solidFill>
            <a:prstDash val="solid"/>
          </a:ln>
        </p:spPr>
      </p:sp>
      <p:sp>
        <p:nvSpPr>
          <p:cNvPr id="4" name="Shape 2"/>
          <p:cNvSpPr/>
          <p:nvPr/>
        </p:nvSpPr>
        <p:spPr>
          <a:xfrm>
            <a:off x="763310" y="2488644"/>
            <a:ext cx="121920" cy="2129314"/>
          </a:xfrm>
          <a:prstGeom prst="roundRect">
            <a:avLst>
              <a:gd name="adj" fmla="val 78139"/>
            </a:avLst>
          </a:prstGeom>
          <a:solidFill>
            <a:srgbClr val="6237C8"/>
          </a:solidFill>
          <a:ln/>
        </p:spPr>
      </p:sp>
      <p:sp>
        <p:nvSpPr>
          <p:cNvPr id="5" name="Text 3"/>
          <p:cNvSpPr/>
          <p:nvPr/>
        </p:nvSpPr>
        <p:spPr>
          <a:xfrm>
            <a:off x="1142524" y="2745938"/>
            <a:ext cx="3118842" cy="389930"/>
          </a:xfrm>
          <a:prstGeom prst="rect">
            <a:avLst/>
          </a:prstGeom>
          <a:noFill/>
          <a:ln/>
        </p:spPr>
        <p:txBody>
          <a:bodyPr wrap="none" lIns="0" tIns="0" rIns="0" bIns="0" rtlCol="0" anchor="t"/>
          <a:lstStyle/>
          <a:p>
            <a:pPr algn="l" indent="0" marL="0">
              <a:lnSpc>
                <a:spcPts val="3050"/>
              </a:lnSpc>
              <a:buNone/>
            </a:pPr>
            <a:r>
              <a:rPr lang="en-US" sz="2450" b="1" dirty="0">
                <a:solidFill>
                  <a:srgbClr val="272525"/>
                </a:solidFill>
                <a:latin typeface="Petrona Bold" pitchFamily="34" charset="0"/>
                <a:ea typeface="Petrona Bold" pitchFamily="34" charset="-122"/>
                <a:cs typeface="Petrona Bold" pitchFamily="34" charset="-120"/>
              </a:rPr>
              <a:t>Commissioners</a:t>
            </a:r>
            <a:endParaRPr lang="en-US" sz="2450" dirty="0"/>
          </a:p>
        </p:txBody>
      </p:sp>
      <p:sp>
        <p:nvSpPr>
          <p:cNvPr id="6" name="Text 4"/>
          <p:cNvSpPr/>
          <p:nvPr/>
        </p:nvSpPr>
        <p:spPr>
          <a:xfrm>
            <a:off x="1142524" y="3271957"/>
            <a:ext cx="5801916"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The ECI comprises a Chief Election Commissioner (CEC) and two Election Commissioners.</a:t>
            </a:r>
            <a:endParaRPr lang="en-US" sz="1750" dirty="0"/>
          </a:p>
        </p:txBody>
      </p:sp>
      <p:sp>
        <p:nvSpPr>
          <p:cNvPr id="7" name="Shape 5"/>
          <p:cNvSpPr/>
          <p:nvPr/>
        </p:nvSpPr>
        <p:spPr>
          <a:xfrm>
            <a:off x="7428548" y="2488644"/>
            <a:ext cx="6408063" cy="2129314"/>
          </a:xfrm>
          <a:prstGeom prst="roundRect">
            <a:avLst>
              <a:gd name="adj" fmla="val 6871"/>
            </a:avLst>
          </a:prstGeom>
          <a:noFill/>
          <a:ln w="30480">
            <a:solidFill>
              <a:srgbClr val="C6BDDA"/>
            </a:solidFill>
            <a:prstDash val="solid"/>
          </a:ln>
        </p:spPr>
      </p:sp>
      <p:sp>
        <p:nvSpPr>
          <p:cNvPr id="8" name="Shape 6"/>
          <p:cNvSpPr/>
          <p:nvPr/>
        </p:nvSpPr>
        <p:spPr>
          <a:xfrm>
            <a:off x="7398067" y="2488644"/>
            <a:ext cx="121920" cy="2129314"/>
          </a:xfrm>
          <a:prstGeom prst="roundRect">
            <a:avLst>
              <a:gd name="adj" fmla="val 78139"/>
            </a:avLst>
          </a:prstGeom>
          <a:solidFill>
            <a:srgbClr val="6237C8"/>
          </a:solidFill>
          <a:ln/>
        </p:spPr>
      </p:sp>
      <p:sp>
        <p:nvSpPr>
          <p:cNvPr id="9" name="Text 7"/>
          <p:cNvSpPr/>
          <p:nvPr/>
        </p:nvSpPr>
        <p:spPr>
          <a:xfrm>
            <a:off x="7777282" y="2745938"/>
            <a:ext cx="3285768" cy="389930"/>
          </a:xfrm>
          <a:prstGeom prst="rect">
            <a:avLst/>
          </a:prstGeom>
          <a:noFill/>
          <a:ln/>
        </p:spPr>
        <p:txBody>
          <a:bodyPr wrap="none" lIns="0" tIns="0" rIns="0" bIns="0" rtlCol="0" anchor="t"/>
          <a:lstStyle/>
          <a:p>
            <a:pPr algn="l" indent="0" marL="0">
              <a:lnSpc>
                <a:spcPts val="3050"/>
              </a:lnSpc>
              <a:buNone/>
            </a:pPr>
            <a:r>
              <a:rPr lang="en-US" sz="2450" b="1" dirty="0">
                <a:solidFill>
                  <a:srgbClr val="272525"/>
                </a:solidFill>
                <a:latin typeface="Petrona Bold" pitchFamily="34" charset="0"/>
                <a:ea typeface="Petrona Bold" pitchFamily="34" charset="-122"/>
                <a:cs typeface="Petrona Bold" pitchFamily="34" charset="-120"/>
              </a:rPr>
              <a:t>Appointment &amp; Tenure</a:t>
            </a:r>
            <a:endParaRPr lang="en-US" sz="2450" dirty="0"/>
          </a:p>
        </p:txBody>
      </p:sp>
      <p:sp>
        <p:nvSpPr>
          <p:cNvPr id="10" name="Text 8"/>
          <p:cNvSpPr/>
          <p:nvPr/>
        </p:nvSpPr>
        <p:spPr>
          <a:xfrm>
            <a:off x="7777282" y="3271957"/>
            <a:ext cx="5802035"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Appointed by the President of India, they serve for a fixed tenure of six years or until they reach the age of 65, whichever comes first.</a:t>
            </a:r>
            <a:endParaRPr lang="en-US" sz="1750" dirty="0"/>
          </a:p>
        </p:txBody>
      </p:sp>
      <p:sp>
        <p:nvSpPr>
          <p:cNvPr id="11" name="Shape 9"/>
          <p:cNvSpPr/>
          <p:nvPr/>
        </p:nvSpPr>
        <p:spPr>
          <a:xfrm>
            <a:off x="793790" y="4844772"/>
            <a:ext cx="6407944" cy="2129314"/>
          </a:xfrm>
          <a:prstGeom prst="roundRect">
            <a:avLst>
              <a:gd name="adj" fmla="val 6871"/>
            </a:avLst>
          </a:prstGeom>
          <a:noFill/>
          <a:ln w="30480">
            <a:solidFill>
              <a:srgbClr val="C6BDDA"/>
            </a:solidFill>
            <a:prstDash val="solid"/>
          </a:ln>
        </p:spPr>
      </p:sp>
      <p:sp>
        <p:nvSpPr>
          <p:cNvPr id="12" name="Shape 10"/>
          <p:cNvSpPr/>
          <p:nvPr/>
        </p:nvSpPr>
        <p:spPr>
          <a:xfrm>
            <a:off x="763310" y="4844772"/>
            <a:ext cx="121920" cy="2129314"/>
          </a:xfrm>
          <a:prstGeom prst="roundRect">
            <a:avLst>
              <a:gd name="adj" fmla="val 78139"/>
            </a:avLst>
          </a:prstGeom>
          <a:solidFill>
            <a:srgbClr val="6237C8"/>
          </a:solidFill>
          <a:ln/>
        </p:spPr>
      </p:sp>
      <p:sp>
        <p:nvSpPr>
          <p:cNvPr id="13" name="Text 11"/>
          <p:cNvSpPr/>
          <p:nvPr/>
        </p:nvSpPr>
        <p:spPr>
          <a:xfrm>
            <a:off x="1142524" y="5102066"/>
            <a:ext cx="3426023" cy="389930"/>
          </a:xfrm>
          <a:prstGeom prst="rect">
            <a:avLst/>
          </a:prstGeom>
          <a:noFill/>
          <a:ln/>
        </p:spPr>
        <p:txBody>
          <a:bodyPr wrap="none" lIns="0" tIns="0" rIns="0" bIns="0" rtlCol="0" anchor="t"/>
          <a:lstStyle/>
          <a:p>
            <a:pPr algn="l" indent="0" marL="0">
              <a:lnSpc>
                <a:spcPts val="3050"/>
              </a:lnSpc>
              <a:buNone/>
            </a:pPr>
            <a:r>
              <a:rPr lang="en-US" sz="2450" b="1" dirty="0">
                <a:solidFill>
                  <a:srgbClr val="272525"/>
                </a:solidFill>
                <a:latin typeface="Petrona Bold" pitchFamily="34" charset="0"/>
                <a:ea typeface="Petrona Bold" pitchFamily="34" charset="-122"/>
                <a:cs typeface="Petrona Bold" pitchFamily="34" charset="-120"/>
              </a:rPr>
              <a:t>Ensuring Independence</a:t>
            </a:r>
            <a:endParaRPr lang="en-US" sz="2450" dirty="0"/>
          </a:p>
        </p:txBody>
      </p:sp>
      <p:sp>
        <p:nvSpPr>
          <p:cNvPr id="14" name="Text 12"/>
          <p:cNvSpPr/>
          <p:nvPr/>
        </p:nvSpPr>
        <p:spPr>
          <a:xfrm>
            <a:off x="1142524" y="5628084"/>
            <a:ext cx="5801916"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Their fixed tenure and stringent removal procedures safeguard their independent functioning.</a:t>
            </a:r>
            <a:endParaRPr lang="en-US" sz="1750" dirty="0"/>
          </a:p>
        </p:txBody>
      </p:sp>
      <p:sp>
        <p:nvSpPr>
          <p:cNvPr id="15" name="Shape 13"/>
          <p:cNvSpPr/>
          <p:nvPr/>
        </p:nvSpPr>
        <p:spPr>
          <a:xfrm>
            <a:off x="7428548" y="4844772"/>
            <a:ext cx="6408063" cy="2129314"/>
          </a:xfrm>
          <a:prstGeom prst="roundRect">
            <a:avLst>
              <a:gd name="adj" fmla="val 6871"/>
            </a:avLst>
          </a:prstGeom>
          <a:noFill/>
          <a:ln w="30480">
            <a:solidFill>
              <a:srgbClr val="C6BDDA"/>
            </a:solidFill>
            <a:prstDash val="solid"/>
          </a:ln>
        </p:spPr>
      </p:sp>
      <p:sp>
        <p:nvSpPr>
          <p:cNvPr id="16" name="Shape 14"/>
          <p:cNvSpPr/>
          <p:nvPr/>
        </p:nvSpPr>
        <p:spPr>
          <a:xfrm>
            <a:off x="7398067" y="4844772"/>
            <a:ext cx="121920" cy="2129314"/>
          </a:xfrm>
          <a:prstGeom prst="roundRect">
            <a:avLst>
              <a:gd name="adj" fmla="val 78139"/>
            </a:avLst>
          </a:prstGeom>
          <a:solidFill>
            <a:srgbClr val="6237C8"/>
          </a:solidFill>
          <a:ln/>
        </p:spPr>
      </p:sp>
      <p:sp>
        <p:nvSpPr>
          <p:cNvPr id="17" name="Text 15"/>
          <p:cNvSpPr/>
          <p:nvPr/>
        </p:nvSpPr>
        <p:spPr>
          <a:xfrm>
            <a:off x="7777282" y="5102066"/>
            <a:ext cx="3118842" cy="389930"/>
          </a:xfrm>
          <a:prstGeom prst="rect">
            <a:avLst/>
          </a:prstGeom>
          <a:noFill/>
          <a:ln/>
        </p:spPr>
        <p:txBody>
          <a:bodyPr wrap="none" lIns="0" tIns="0" rIns="0" bIns="0" rtlCol="0" anchor="t"/>
          <a:lstStyle/>
          <a:p>
            <a:pPr algn="l" indent="0" marL="0">
              <a:lnSpc>
                <a:spcPts val="3050"/>
              </a:lnSpc>
              <a:buNone/>
            </a:pPr>
            <a:r>
              <a:rPr lang="en-US" sz="2450" b="1" dirty="0">
                <a:solidFill>
                  <a:srgbClr val="272525"/>
                </a:solidFill>
                <a:latin typeface="Petrona Bold" pitchFamily="34" charset="0"/>
                <a:ea typeface="Petrona Bold" pitchFamily="34" charset="-122"/>
                <a:cs typeface="Petrona Bold" pitchFamily="34" charset="-120"/>
              </a:rPr>
              <a:t>Support System</a:t>
            </a:r>
            <a:endParaRPr lang="en-US" sz="2450" dirty="0"/>
          </a:p>
        </p:txBody>
      </p:sp>
      <p:sp>
        <p:nvSpPr>
          <p:cNvPr id="18" name="Text 16"/>
          <p:cNvSpPr/>
          <p:nvPr/>
        </p:nvSpPr>
        <p:spPr>
          <a:xfrm>
            <a:off x="7777282" y="5628084"/>
            <a:ext cx="5802035"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The ECI is supported by a dedicated Secretariat and works in tandem with State Election Commissions for local body elections.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2029778"/>
            <a:ext cx="6257687" cy="779621"/>
          </a:xfrm>
          <a:prstGeom prst="rect">
            <a:avLst/>
          </a:prstGeom>
          <a:noFill/>
          <a:ln/>
        </p:spPr>
        <p:txBody>
          <a:bodyPr wrap="none" lIns="0" tIns="0" rIns="0" bIns="0" rtlCol="0" anchor="t"/>
          <a:lstStyle/>
          <a:p>
            <a:pPr algn="l" indent="0" marL="0">
              <a:lnSpc>
                <a:spcPts val="6100"/>
              </a:lnSpc>
              <a:buNone/>
            </a:pPr>
            <a:r>
              <a:rPr lang="en-US" sz="4900" b="1" dirty="0">
                <a:solidFill>
                  <a:srgbClr val="F95F88"/>
                </a:solidFill>
                <a:latin typeface="Petrona Bold" pitchFamily="34" charset="0"/>
                <a:ea typeface="Petrona Bold" pitchFamily="34" charset="-122"/>
                <a:cs typeface="Petrona Bold" pitchFamily="34" charset="-120"/>
              </a:rPr>
              <a:t>Functions and Powers</a:t>
            </a:r>
            <a:endParaRPr lang="en-US" sz="4900" dirty="0"/>
          </a:p>
        </p:txBody>
      </p:sp>
      <p:sp>
        <p:nvSpPr>
          <p:cNvPr id="3" name="Text 1"/>
          <p:cNvSpPr/>
          <p:nvPr/>
        </p:nvSpPr>
        <p:spPr>
          <a:xfrm>
            <a:off x="793790" y="3263027"/>
            <a:ext cx="13042821" cy="362903"/>
          </a:xfrm>
          <a:prstGeom prst="rect">
            <a:avLst/>
          </a:prstGeom>
          <a:noFill/>
          <a:ln/>
        </p:spPr>
        <p:txBody>
          <a:bodyPr wrap="non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Supervision &amp; Conduct:</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The ECI supervises and conducts elections at both national and state levels.</a:t>
            </a:r>
            <a:endParaRPr lang="en-US" sz="1750" dirty="0"/>
          </a:p>
        </p:txBody>
      </p:sp>
      <p:sp>
        <p:nvSpPr>
          <p:cNvPr id="4" name="Text 2"/>
          <p:cNvSpPr/>
          <p:nvPr/>
        </p:nvSpPr>
        <p:spPr>
          <a:xfrm>
            <a:off x="793790" y="3705225"/>
            <a:ext cx="13042821" cy="725805"/>
          </a:xfrm>
          <a:prstGeom prst="rect">
            <a:avLst/>
          </a:prstGeom>
          <a:noFill/>
          <a:ln/>
        </p:spPr>
        <p:txBody>
          <a:bodyPr wrap="squar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Electoral Rolls:</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It is responsible for preparing and continuously updating electoral rolls, ensuring accuracy and inclusivity.</a:t>
            </a:r>
            <a:endParaRPr lang="en-US" sz="1750" dirty="0"/>
          </a:p>
        </p:txBody>
      </p:sp>
      <p:sp>
        <p:nvSpPr>
          <p:cNvPr id="5" name="Text 3"/>
          <p:cNvSpPr/>
          <p:nvPr/>
        </p:nvSpPr>
        <p:spPr>
          <a:xfrm>
            <a:off x="793790" y="4510326"/>
            <a:ext cx="13042821" cy="362903"/>
          </a:xfrm>
          <a:prstGeom prst="rect">
            <a:avLst/>
          </a:prstGeom>
          <a:noFill/>
          <a:ln/>
        </p:spPr>
        <p:txBody>
          <a:bodyPr wrap="non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Model Code of Conduct:</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The ECI enforces the Model Code of Conduct during elections to ensure a level playing field.</a:t>
            </a:r>
            <a:endParaRPr lang="en-US" sz="1750" dirty="0"/>
          </a:p>
        </p:txBody>
      </p:sp>
      <p:sp>
        <p:nvSpPr>
          <p:cNvPr id="6" name="Text 4"/>
          <p:cNvSpPr/>
          <p:nvPr/>
        </p:nvSpPr>
        <p:spPr>
          <a:xfrm>
            <a:off x="793790" y="4952524"/>
            <a:ext cx="13042821" cy="362903"/>
          </a:xfrm>
          <a:prstGeom prst="rect">
            <a:avLst/>
          </a:prstGeom>
          <a:noFill/>
          <a:ln/>
        </p:spPr>
        <p:txBody>
          <a:bodyPr wrap="non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Party Registration:</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It registers political parties and allots unique election symbols.</a:t>
            </a:r>
            <a:endParaRPr lang="en-US" sz="1750" dirty="0"/>
          </a:p>
        </p:txBody>
      </p:sp>
      <p:sp>
        <p:nvSpPr>
          <p:cNvPr id="7" name="Text 5"/>
          <p:cNvSpPr/>
          <p:nvPr/>
        </p:nvSpPr>
        <p:spPr>
          <a:xfrm>
            <a:off x="793790" y="5394722"/>
            <a:ext cx="13042821" cy="362903"/>
          </a:xfrm>
          <a:prstGeom prst="rect">
            <a:avLst/>
          </a:prstGeom>
          <a:noFill/>
          <a:ln/>
        </p:spPr>
        <p:txBody>
          <a:bodyPr wrap="non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Expenditure Monitoring:</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The Commission monitors election expenditure and ensures compliance with relevant laws.</a:t>
            </a:r>
            <a:endParaRPr lang="en-US" sz="1750" dirty="0"/>
          </a:p>
        </p:txBody>
      </p:sp>
      <p:sp>
        <p:nvSpPr>
          <p:cNvPr id="8" name="Text 6"/>
          <p:cNvSpPr/>
          <p:nvPr/>
        </p:nvSpPr>
        <p:spPr>
          <a:xfrm>
            <a:off x="793790" y="5836920"/>
            <a:ext cx="13042821" cy="362903"/>
          </a:xfrm>
          <a:prstGeom prst="rect">
            <a:avLst/>
          </a:prstGeom>
          <a:noFill/>
          <a:ln/>
        </p:spPr>
        <p:txBody>
          <a:bodyPr wrap="non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Repoll Authority:</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The ECI holds the power to order repolls or countermand elections in cases of malpractice.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13529" y="482798"/>
            <a:ext cx="5938361" cy="602575"/>
          </a:xfrm>
          <a:prstGeom prst="rect">
            <a:avLst/>
          </a:prstGeom>
          <a:noFill/>
          <a:ln/>
        </p:spPr>
        <p:txBody>
          <a:bodyPr wrap="none" lIns="0" tIns="0" rIns="0" bIns="0" rtlCol="0" anchor="t"/>
          <a:lstStyle/>
          <a:p>
            <a:pPr algn="l" indent="0" marL="0">
              <a:lnSpc>
                <a:spcPts val="4700"/>
              </a:lnSpc>
              <a:buNone/>
            </a:pPr>
            <a:r>
              <a:rPr lang="en-US" sz="3750" b="1" dirty="0">
                <a:solidFill>
                  <a:srgbClr val="F95F88"/>
                </a:solidFill>
                <a:latin typeface="Petrona Bold" pitchFamily="34" charset="0"/>
                <a:ea typeface="Petrona Bold" pitchFamily="34" charset="-122"/>
                <a:cs typeface="Petrona Bold" pitchFamily="34" charset="-120"/>
              </a:rPr>
              <a:t>Electoral Process Overview</a:t>
            </a:r>
            <a:endParaRPr lang="en-US" sz="3750" dirty="0"/>
          </a:p>
        </p:txBody>
      </p:sp>
      <p:pic>
        <p:nvPicPr>
          <p:cNvPr id="3" name="Image 0" descr="preencoded.png">    </p:cNvPr>
          <p:cNvPicPr>
            <a:picLocks noChangeAspect="1"/>
          </p:cNvPicPr>
          <p:nvPr/>
        </p:nvPicPr>
        <p:blipFill>
          <a:blip r:embed="rId1"/>
          <a:stretch>
            <a:fillRect/>
          </a:stretch>
        </p:blipFill>
        <p:spPr>
          <a:xfrm>
            <a:off x="613529" y="1435894"/>
            <a:ext cx="876538" cy="1051798"/>
          </a:xfrm>
          <a:prstGeom prst="rect">
            <a:avLst/>
          </a:prstGeom>
        </p:spPr>
      </p:pic>
      <p:sp>
        <p:nvSpPr>
          <p:cNvPr id="4" name="Text 1"/>
          <p:cNvSpPr/>
          <p:nvPr/>
        </p:nvSpPr>
        <p:spPr>
          <a:xfrm>
            <a:off x="1665327" y="1611154"/>
            <a:ext cx="2410420" cy="301347"/>
          </a:xfrm>
          <a:prstGeom prst="rect">
            <a:avLst/>
          </a:prstGeom>
          <a:noFill/>
          <a:ln/>
        </p:spPr>
        <p:txBody>
          <a:bodyPr wrap="none" lIns="0" tIns="0" rIns="0" bIns="0" rtlCol="0" anchor="t"/>
          <a:lstStyle/>
          <a:p>
            <a:pPr algn="l" indent="0" marL="0">
              <a:lnSpc>
                <a:spcPts val="2350"/>
              </a:lnSpc>
              <a:buNone/>
            </a:pPr>
            <a:r>
              <a:rPr lang="en-US" sz="1850" b="1" dirty="0">
                <a:solidFill>
                  <a:srgbClr val="272525"/>
                </a:solidFill>
                <a:latin typeface="Petrona Bold" pitchFamily="34" charset="0"/>
                <a:ea typeface="Petrona Bold" pitchFamily="34" charset="-122"/>
                <a:cs typeface="Petrona Bold" pitchFamily="34" charset="-120"/>
              </a:rPr>
              <a:t>Voter Registration</a:t>
            </a:r>
            <a:endParaRPr lang="en-US" sz="1850" dirty="0"/>
          </a:p>
        </p:txBody>
      </p:sp>
      <p:sp>
        <p:nvSpPr>
          <p:cNvPr id="5" name="Text 2"/>
          <p:cNvSpPr/>
          <p:nvPr/>
        </p:nvSpPr>
        <p:spPr>
          <a:xfrm>
            <a:off x="1665327" y="2017633"/>
            <a:ext cx="12351544" cy="280392"/>
          </a:xfrm>
          <a:prstGeom prst="rect">
            <a:avLst/>
          </a:prstGeom>
          <a:noFill/>
          <a:ln/>
        </p:spPr>
        <p:txBody>
          <a:bodyPr wrap="none" lIns="0" tIns="0" rIns="0" bIns="0" rtlCol="0" anchor="t"/>
          <a:lstStyle/>
          <a:p>
            <a:pPr algn="l" indent="0" marL="0">
              <a:lnSpc>
                <a:spcPts val="2200"/>
              </a:lnSpc>
              <a:buNone/>
            </a:pPr>
            <a:r>
              <a:rPr lang="en-US" sz="1350" dirty="0">
                <a:solidFill>
                  <a:srgbClr val="272525"/>
                </a:solidFill>
                <a:latin typeface="Inter" pitchFamily="34" charset="0"/>
                <a:ea typeface="Inter" pitchFamily="34" charset="-122"/>
                <a:cs typeface="Inter" pitchFamily="34" charset="-120"/>
              </a:rPr>
              <a:t>Continuous updating of electoral rolls.</a:t>
            </a:r>
            <a:endParaRPr lang="en-US" sz="1350" dirty="0"/>
          </a:p>
        </p:txBody>
      </p:sp>
      <p:pic>
        <p:nvPicPr>
          <p:cNvPr id="6" name="Image 1" descr="preencoded.png">    </p:cNvPr>
          <p:cNvPicPr>
            <a:picLocks noChangeAspect="1"/>
          </p:cNvPicPr>
          <p:nvPr/>
        </p:nvPicPr>
        <p:blipFill>
          <a:blip r:embed="rId2"/>
          <a:stretch>
            <a:fillRect/>
          </a:stretch>
        </p:blipFill>
        <p:spPr>
          <a:xfrm>
            <a:off x="613529" y="2487692"/>
            <a:ext cx="876538" cy="1051798"/>
          </a:xfrm>
          <a:prstGeom prst="rect">
            <a:avLst/>
          </a:prstGeom>
        </p:spPr>
      </p:pic>
      <p:sp>
        <p:nvSpPr>
          <p:cNvPr id="7" name="Text 3"/>
          <p:cNvSpPr/>
          <p:nvPr/>
        </p:nvSpPr>
        <p:spPr>
          <a:xfrm>
            <a:off x="1665327" y="2662952"/>
            <a:ext cx="2410420" cy="301347"/>
          </a:xfrm>
          <a:prstGeom prst="rect">
            <a:avLst/>
          </a:prstGeom>
          <a:noFill/>
          <a:ln/>
        </p:spPr>
        <p:txBody>
          <a:bodyPr wrap="none" lIns="0" tIns="0" rIns="0" bIns="0" rtlCol="0" anchor="t"/>
          <a:lstStyle/>
          <a:p>
            <a:pPr algn="l" indent="0" marL="0">
              <a:lnSpc>
                <a:spcPts val="2350"/>
              </a:lnSpc>
              <a:buNone/>
            </a:pPr>
            <a:r>
              <a:rPr lang="en-US" sz="1850" b="1" dirty="0">
                <a:solidFill>
                  <a:srgbClr val="272525"/>
                </a:solidFill>
                <a:latin typeface="Petrona Bold" pitchFamily="34" charset="0"/>
                <a:ea typeface="Petrona Bold" pitchFamily="34" charset="-122"/>
                <a:cs typeface="Petrona Bold" pitchFamily="34" charset="-120"/>
              </a:rPr>
              <a:t>Election Notification</a:t>
            </a:r>
            <a:endParaRPr lang="en-US" sz="1850" dirty="0"/>
          </a:p>
        </p:txBody>
      </p:sp>
      <p:sp>
        <p:nvSpPr>
          <p:cNvPr id="8" name="Text 4"/>
          <p:cNvSpPr/>
          <p:nvPr/>
        </p:nvSpPr>
        <p:spPr>
          <a:xfrm>
            <a:off x="1665327" y="3069431"/>
            <a:ext cx="12351544" cy="280392"/>
          </a:xfrm>
          <a:prstGeom prst="rect">
            <a:avLst/>
          </a:prstGeom>
          <a:noFill/>
          <a:ln/>
        </p:spPr>
        <p:txBody>
          <a:bodyPr wrap="none" lIns="0" tIns="0" rIns="0" bIns="0" rtlCol="0" anchor="t"/>
          <a:lstStyle/>
          <a:p>
            <a:pPr algn="l" indent="0" marL="0">
              <a:lnSpc>
                <a:spcPts val="2200"/>
              </a:lnSpc>
              <a:buNone/>
            </a:pPr>
            <a:r>
              <a:rPr lang="en-US" sz="1350" dirty="0">
                <a:solidFill>
                  <a:srgbClr val="272525"/>
                </a:solidFill>
                <a:latin typeface="Inter" pitchFamily="34" charset="0"/>
                <a:ea typeface="Inter" pitchFamily="34" charset="-122"/>
                <a:cs typeface="Inter" pitchFamily="34" charset="-120"/>
              </a:rPr>
              <a:t>Official scheduling and announcement of elections.</a:t>
            </a:r>
            <a:endParaRPr lang="en-US" sz="1350" dirty="0"/>
          </a:p>
        </p:txBody>
      </p:sp>
      <p:pic>
        <p:nvPicPr>
          <p:cNvPr id="9" name="Image 2" descr="preencoded.png">    </p:cNvPr>
          <p:cNvPicPr>
            <a:picLocks noChangeAspect="1"/>
          </p:cNvPicPr>
          <p:nvPr/>
        </p:nvPicPr>
        <p:blipFill>
          <a:blip r:embed="rId3"/>
          <a:stretch>
            <a:fillRect/>
          </a:stretch>
        </p:blipFill>
        <p:spPr>
          <a:xfrm>
            <a:off x="613529" y="3539490"/>
            <a:ext cx="876538" cy="1051798"/>
          </a:xfrm>
          <a:prstGeom prst="rect">
            <a:avLst/>
          </a:prstGeom>
        </p:spPr>
      </p:pic>
      <p:sp>
        <p:nvSpPr>
          <p:cNvPr id="10" name="Text 5"/>
          <p:cNvSpPr/>
          <p:nvPr/>
        </p:nvSpPr>
        <p:spPr>
          <a:xfrm>
            <a:off x="1665327" y="3714750"/>
            <a:ext cx="2574727" cy="301347"/>
          </a:xfrm>
          <a:prstGeom prst="rect">
            <a:avLst/>
          </a:prstGeom>
          <a:noFill/>
          <a:ln/>
        </p:spPr>
        <p:txBody>
          <a:bodyPr wrap="none" lIns="0" tIns="0" rIns="0" bIns="0" rtlCol="0" anchor="t"/>
          <a:lstStyle/>
          <a:p>
            <a:pPr algn="l" indent="0" marL="0">
              <a:lnSpc>
                <a:spcPts val="2350"/>
              </a:lnSpc>
              <a:buNone/>
            </a:pPr>
            <a:r>
              <a:rPr lang="en-US" sz="1850" b="1" dirty="0">
                <a:solidFill>
                  <a:srgbClr val="272525"/>
                </a:solidFill>
                <a:latin typeface="Petrona Bold" pitchFamily="34" charset="0"/>
                <a:ea typeface="Petrona Bold" pitchFamily="34" charset="-122"/>
                <a:cs typeface="Petrona Bold" pitchFamily="34" charset="-120"/>
              </a:rPr>
              <a:t>Nomination &amp; Scrutiny</a:t>
            </a:r>
            <a:endParaRPr lang="en-US" sz="1850" dirty="0"/>
          </a:p>
        </p:txBody>
      </p:sp>
      <p:sp>
        <p:nvSpPr>
          <p:cNvPr id="11" name="Text 6"/>
          <p:cNvSpPr/>
          <p:nvPr/>
        </p:nvSpPr>
        <p:spPr>
          <a:xfrm>
            <a:off x="1665327" y="4121229"/>
            <a:ext cx="12351544" cy="280392"/>
          </a:xfrm>
          <a:prstGeom prst="rect">
            <a:avLst/>
          </a:prstGeom>
          <a:noFill/>
          <a:ln/>
        </p:spPr>
        <p:txBody>
          <a:bodyPr wrap="none" lIns="0" tIns="0" rIns="0" bIns="0" rtlCol="0" anchor="t"/>
          <a:lstStyle/>
          <a:p>
            <a:pPr algn="l" indent="0" marL="0">
              <a:lnSpc>
                <a:spcPts val="2200"/>
              </a:lnSpc>
              <a:buNone/>
            </a:pPr>
            <a:r>
              <a:rPr lang="en-US" sz="1350" dirty="0">
                <a:solidFill>
                  <a:srgbClr val="272525"/>
                </a:solidFill>
                <a:latin typeface="Inter" pitchFamily="34" charset="0"/>
                <a:ea typeface="Inter" pitchFamily="34" charset="-122"/>
                <a:cs typeface="Inter" pitchFamily="34" charset="-120"/>
              </a:rPr>
              <a:t>Candidate submission and verification process.</a:t>
            </a:r>
            <a:endParaRPr lang="en-US" sz="1350" dirty="0"/>
          </a:p>
        </p:txBody>
      </p:sp>
      <p:pic>
        <p:nvPicPr>
          <p:cNvPr id="12" name="Image 3" descr="preencoded.png">    </p:cNvPr>
          <p:cNvPicPr>
            <a:picLocks noChangeAspect="1"/>
          </p:cNvPicPr>
          <p:nvPr/>
        </p:nvPicPr>
        <p:blipFill>
          <a:blip r:embed="rId4"/>
          <a:stretch>
            <a:fillRect/>
          </a:stretch>
        </p:blipFill>
        <p:spPr>
          <a:xfrm>
            <a:off x="613529" y="4591288"/>
            <a:ext cx="876538" cy="1051798"/>
          </a:xfrm>
          <a:prstGeom prst="rect">
            <a:avLst/>
          </a:prstGeom>
        </p:spPr>
      </p:pic>
      <p:sp>
        <p:nvSpPr>
          <p:cNvPr id="13" name="Text 7"/>
          <p:cNvSpPr/>
          <p:nvPr/>
        </p:nvSpPr>
        <p:spPr>
          <a:xfrm>
            <a:off x="1665327" y="4766548"/>
            <a:ext cx="2410420" cy="301347"/>
          </a:xfrm>
          <a:prstGeom prst="rect">
            <a:avLst/>
          </a:prstGeom>
          <a:noFill/>
          <a:ln/>
        </p:spPr>
        <p:txBody>
          <a:bodyPr wrap="none" lIns="0" tIns="0" rIns="0" bIns="0" rtlCol="0" anchor="t"/>
          <a:lstStyle/>
          <a:p>
            <a:pPr algn="l" indent="0" marL="0">
              <a:lnSpc>
                <a:spcPts val="2350"/>
              </a:lnSpc>
              <a:buNone/>
            </a:pPr>
            <a:r>
              <a:rPr lang="en-US" sz="1850" b="1" dirty="0">
                <a:solidFill>
                  <a:srgbClr val="272525"/>
                </a:solidFill>
                <a:latin typeface="Petrona Bold" pitchFamily="34" charset="0"/>
                <a:ea typeface="Petrona Bold" pitchFamily="34" charset="-122"/>
                <a:cs typeface="Petrona Bold" pitchFamily="34" charset="-120"/>
              </a:rPr>
              <a:t>Polling Setup</a:t>
            </a:r>
            <a:endParaRPr lang="en-US" sz="1850" dirty="0"/>
          </a:p>
        </p:txBody>
      </p:sp>
      <p:sp>
        <p:nvSpPr>
          <p:cNvPr id="14" name="Text 8"/>
          <p:cNvSpPr/>
          <p:nvPr/>
        </p:nvSpPr>
        <p:spPr>
          <a:xfrm>
            <a:off x="1665327" y="5173028"/>
            <a:ext cx="12351544" cy="280392"/>
          </a:xfrm>
          <a:prstGeom prst="rect">
            <a:avLst/>
          </a:prstGeom>
          <a:noFill/>
          <a:ln/>
        </p:spPr>
        <p:txBody>
          <a:bodyPr wrap="none" lIns="0" tIns="0" rIns="0" bIns="0" rtlCol="0" anchor="t"/>
          <a:lstStyle/>
          <a:p>
            <a:pPr algn="l" indent="0" marL="0">
              <a:lnSpc>
                <a:spcPts val="2200"/>
              </a:lnSpc>
              <a:buNone/>
            </a:pPr>
            <a:r>
              <a:rPr lang="en-US" sz="1350" dirty="0">
                <a:solidFill>
                  <a:srgbClr val="272525"/>
                </a:solidFill>
                <a:latin typeface="Inter" pitchFamily="34" charset="0"/>
                <a:ea typeface="Inter" pitchFamily="34" charset="-122"/>
                <a:cs typeface="Inter" pitchFamily="34" charset="-120"/>
              </a:rPr>
              <a:t>Use of EVMs and VVPAT for transparent voting.</a:t>
            </a:r>
            <a:endParaRPr lang="en-US" sz="1350" dirty="0"/>
          </a:p>
        </p:txBody>
      </p:sp>
      <p:pic>
        <p:nvPicPr>
          <p:cNvPr id="15" name="Image 4" descr="preencoded.png">    </p:cNvPr>
          <p:cNvPicPr>
            <a:picLocks noChangeAspect="1"/>
          </p:cNvPicPr>
          <p:nvPr/>
        </p:nvPicPr>
        <p:blipFill>
          <a:blip r:embed="rId5"/>
          <a:stretch>
            <a:fillRect/>
          </a:stretch>
        </p:blipFill>
        <p:spPr>
          <a:xfrm>
            <a:off x="613529" y="5643086"/>
            <a:ext cx="876538" cy="1051798"/>
          </a:xfrm>
          <a:prstGeom prst="rect">
            <a:avLst/>
          </a:prstGeom>
        </p:spPr>
      </p:pic>
      <p:sp>
        <p:nvSpPr>
          <p:cNvPr id="16" name="Text 9"/>
          <p:cNvSpPr/>
          <p:nvPr/>
        </p:nvSpPr>
        <p:spPr>
          <a:xfrm>
            <a:off x="1665327" y="5818346"/>
            <a:ext cx="2410420" cy="301347"/>
          </a:xfrm>
          <a:prstGeom prst="rect">
            <a:avLst/>
          </a:prstGeom>
          <a:noFill/>
          <a:ln/>
        </p:spPr>
        <p:txBody>
          <a:bodyPr wrap="none" lIns="0" tIns="0" rIns="0" bIns="0" rtlCol="0" anchor="t"/>
          <a:lstStyle/>
          <a:p>
            <a:pPr algn="l" indent="0" marL="0">
              <a:lnSpc>
                <a:spcPts val="2350"/>
              </a:lnSpc>
              <a:buNone/>
            </a:pPr>
            <a:r>
              <a:rPr lang="en-US" sz="1850" b="1" dirty="0">
                <a:solidFill>
                  <a:srgbClr val="272525"/>
                </a:solidFill>
                <a:latin typeface="Petrona Bold" pitchFamily="34" charset="0"/>
                <a:ea typeface="Petrona Bold" pitchFamily="34" charset="-122"/>
                <a:cs typeface="Petrona Bold" pitchFamily="34" charset="-120"/>
              </a:rPr>
              <a:t>Counting &amp; Results</a:t>
            </a:r>
            <a:endParaRPr lang="en-US" sz="1850" dirty="0"/>
          </a:p>
        </p:txBody>
      </p:sp>
      <p:sp>
        <p:nvSpPr>
          <p:cNvPr id="17" name="Text 10"/>
          <p:cNvSpPr/>
          <p:nvPr/>
        </p:nvSpPr>
        <p:spPr>
          <a:xfrm>
            <a:off x="1665327" y="6224826"/>
            <a:ext cx="12351544" cy="280392"/>
          </a:xfrm>
          <a:prstGeom prst="rect">
            <a:avLst/>
          </a:prstGeom>
          <a:noFill/>
          <a:ln/>
        </p:spPr>
        <p:txBody>
          <a:bodyPr wrap="none" lIns="0" tIns="0" rIns="0" bIns="0" rtlCol="0" anchor="t"/>
          <a:lstStyle/>
          <a:p>
            <a:pPr algn="l" indent="0" marL="0">
              <a:lnSpc>
                <a:spcPts val="2200"/>
              </a:lnSpc>
              <a:buNone/>
            </a:pPr>
            <a:r>
              <a:rPr lang="en-US" sz="1350" dirty="0">
                <a:solidFill>
                  <a:srgbClr val="272525"/>
                </a:solidFill>
                <a:latin typeface="Inter" pitchFamily="34" charset="0"/>
                <a:ea typeface="Inter" pitchFamily="34" charset="-122"/>
                <a:cs typeface="Inter" pitchFamily="34" charset="-120"/>
              </a:rPr>
              <a:t>Tabulation of votes and declaration of outcomes.</a:t>
            </a:r>
            <a:endParaRPr lang="en-US" sz="1350" dirty="0"/>
          </a:p>
        </p:txBody>
      </p:sp>
      <p:pic>
        <p:nvPicPr>
          <p:cNvPr id="18" name="Image 5" descr="preencoded.png">    </p:cNvPr>
          <p:cNvPicPr>
            <a:picLocks noChangeAspect="1"/>
          </p:cNvPicPr>
          <p:nvPr/>
        </p:nvPicPr>
        <p:blipFill>
          <a:blip r:embed="rId6"/>
          <a:stretch>
            <a:fillRect/>
          </a:stretch>
        </p:blipFill>
        <p:spPr>
          <a:xfrm>
            <a:off x="613529" y="6694884"/>
            <a:ext cx="876538" cy="1051798"/>
          </a:xfrm>
          <a:prstGeom prst="rect">
            <a:avLst/>
          </a:prstGeom>
        </p:spPr>
      </p:pic>
      <p:sp>
        <p:nvSpPr>
          <p:cNvPr id="19" name="Text 11"/>
          <p:cNvSpPr/>
          <p:nvPr/>
        </p:nvSpPr>
        <p:spPr>
          <a:xfrm>
            <a:off x="1665327" y="6870144"/>
            <a:ext cx="2410420" cy="301347"/>
          </a:xfrm>
          <a:prstGeom prst="rect">
            <a:avLst/>
          </a:prstGeom>
          <a:noFill/>
          <a:ln/>
        </p:spPr>
        <p:txBody>
          <a:bodyPr wrap="none" lIns="0" tIns="0" rIns="0" bIns="0" rtlCol="0" anchor="t"/>
          <a:lstStyle/>
          <a:p>
            <a:pPr algn="l" indent="0" marL="0">
              <a:lnSpc>
                <a:spcPts val="2350"/>
              </a:lnSpc>
              <a:buNone/>
            </a:pPr>
            <a:r>
              <a:rPr lang="en-US" sz="1850" b="1" dirty="0">
                <a:solidFill>
                  <a:srgbClr val="272525"/>
                </a:solidFill>
                <a:latin typeface="Petrona Bold" pitchFamily="34" charset="0"/>
                <a:ea typeface="Petrona Bold" pitchFamily="34" charset="-122"/>
                <a:cs typeface="Petrona Bold" pitchFamily="34" charset="-120"/>
              </a:rPr>
              <a:t>Dispute Resolution</a:t>
            </a:r>
            <a:endParaRPr lang="en-US" sz="1850" dirty="0"/>
          </a:p>
        </p:txBody>
      </p:sp>
      <p:sp>
        <p:nvSpPr>
          <p:cNvPr id="20" name="Text 12"/>
          <p:cNvSpPr/>
          <p:nvPr/>
        </p:nvSpPr>
        <p:spPr>
          <a:xfrm>
            <a:off x="1665327" y="7276624"/>
            <a:ext cx="12351544" cy="280392"/>
          </a:xfrm>
          <a:prstGeom prst="rect">
            <a:avLst/>
          </a:prstGeom>
          <a:noFill/>
          <a:ln/>
        </p:spPr>
        <p:txBody>
          <a:bodyPr wrap="none" lIns="0" tIns="0" rIns="0" bIns="0" rtlCol="0" anchor="t"/>
          <a:lstStyle/>
          <a:p>
            <a:pPr algn="l" indent="0" marL="0">
              <a:lnSpc>
                <a:spcPts val="2200"/>
              </a:lnSpc>
              <a:buNone/>
            </a:pPr>
            <a:r>
              <a:rPr lang="en-US" sz="1350" dirty="0">
                <a:solidFill>
                  <a:srgbClr val="272525"/>
                </a:solidFill>
                <a:latin typeface="Inter" pitchFamily="34" charset="0"/>
                <a:ea typeface="Inter" pitchFamily="34" charset="-122"/>
                <a:cs typeface="Inter" pitchFamily="34" charset="-120"/>
              </a:rPr>
              <a:t>Handling complaints and resolving election-related disputes.</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17471" y="563642"/>
            <a:ext cx="9717762" cy="704612"/>
          </a:xfrm>
          <a:prstGeom prst="rect">
            <a:avLst/>
          </a:prstGeom>
          <a:noFill/>
          <a:ln/>
        </p:spPr>
        <p:txBody>
          <a:bodyPr wrap="none" lIns="0" tIns="0" rIns="0" bIns="0" rtlCol="0" anchor="t"/>
          <a:lstStyle/>
          <a:p>
            <a:pPr algn="l" indent="0" marL="0">
              <a:lnSpc>
                <a:spcPts val="5500"/>
              </a:lnSpc>
              <a:buNone/>
            </a:pPr>
            <a:r>
              <a:rPr lang="en-US" sz="4400" b="1" dirty="0">
                <a:solidFill>
                  <a:srgbClr val="F95F88"/>
                </a:solidFill>
                <a:latin typeface="Petrona Bold" pitchFamily="34" charset="0"/>
                <a:ea typeface="Petrona Bold" pitchFamily="34" charset="-122"/>
                <a:cs typeface="Petrona Bold" pitchFamily="34" charset="-120"/>
              </a:rPr>
              <a:t>Voter Education &amp; SVEEP Programme</a:t>
            </a:r>
            <a:endParaRPr lang="en-US" sz="4400" dirty="0"/>
          </a:p>
        </p:txBody>
      </p:sp>
      <p:sp>
        <p:nvSpPr>
          <p:cNvPr id="3" name="Text 1"/>
          <p:cNvSpPr/>
          <p:nvPr/>
        </p:nvSpPr>
        <p:spPr>
          <a:xfrm>
            <a:off x="717471" y="1760101"/>
            <a:ext cx="6361390" cy="1312069"/>
          </a:xfrm>
          <a:prstGeom prst="rect">
            <a:avLst/>
          </a:prstGeom>
          <a:noFill/>
          <a:ln/>
        </p:spPr>
        <p:txBody>
          <a:bodyPr wrap="square" lIns="0" tIns="0" rIns="0" bIns="0" rtlCol="0" anchor="t"/>
          <a:lstStyle/>
          <a:p>
            <a:pPr algn="l" indent="0" marL="0">
              <a:lnSpc>
                <a:spcPts val="2550"/>
              </a:lnSpc>
              <a:buNone/>
            </a:pPr>
            <a:r>
              <a:rPr lang="en-US" sz="1600" dirty="0">
                <a:solidFill>
                  <a:srgbClr val="272525"/>
                </a:solidFill>
                <a:latin typeface="Inter" pitchFamily="34" charset="0"/>
                <a:ea typeface="Inter" pitchFamily="34" charset="-122"/>
                <a:cs typeface="Inter" pitchFamily="34" charset="-120"/>
              </a:rPr>
              <a:t>SVEEP, the Systematic Voters' Education and Electoral Participation program, launched in 2009, is a flagship initiative of the ECI. It employs a multi-modal approach, utilizing print, electronic, and social media to raise voter awareness.</a:t>
            </a:r>
            <a:endParaRPr lang="en-US" sz="1600" dirty="0"/>
          </a:p>
        </p:txBody>
      </p:sp>
      <p:sp>
        <p:nvSpPr>
          <p:cNvPr id="4" name="Text 2"/>
          <p:cNvSpPr/>
          <p:nvPr/>
        </p:nvSpPr>
        <p:spPr>
          <a:xfrm>
            <a:off x="717471" y="3256598"/>
            <a:ext cx="6361390" cy="1312069"/>
          </a:xfrm>
          <a:prstGeom prst="rect">
            <a:avLst/>
          </a:prstGeom>
          <a:noFill/>
          <a:ln/>
        </p:spPr>
        <p:txBody>
          <a:bodyPr wrap="square" lIns="0" tIns="0" rIns="0" bIns="0" rtlCol="0" anchor="t"/>
          <a:lstStyle/>
          <a:p>
            <a:pPr algn="l" indent="0" marL="0">
              <a:lnSpc>
                <a:spcPts val="2550"/>
              </a:lnSpc>
              <a:buNone/>
            </a:pPr>
            <a:r>
              <a:rPr lang="en-US" sz="1600" dirty="0">
                <a:solidFill>
                  <a:srgbClr val="272525"/>
                </a:solidFill>
                <a:latin typeface="Inter" pitchFamily="34" charset="0"/>
                <a:ea typeface="Inter" pitchFamily="34" charset="-122"/>
                <a:cs typeface="Inter" pitchFamily="34" charset="-120"/>
              </a:rPr>
              <a:t>Its core goals are to increase voter turnout and promote informed, ethical voting practices. SVEEP specifically focuses on reaching marginalized groups, youth, women, and urban voters to ensure inclusive participation.</a:t>
            </a:r>
            <a:endParaRPr lang="en-US" sz="1600" dirty="0"/>
          </a:p>
        </p:txBody>
      </p:sp>
      <p:sp>
        <p:nvSpPr>
          <p:cNvPr id="5" name="Text 3"/>
          <p:cNvSpPr/>
          <p:nvPr/>
        </p:nvSpPr>
        <p:spPr>
          <a:xfrm>
            <a:off x="717471" y="4753094"/>
            <a:ext cx="6361390" cy="656034"/>
          </a:xfrm>
          <a:prstGeom prst="rect">
            <a:avLst/>
          </a:prstGeom>
          <a:noFill/>
          <a:ln/>
        </p:spPr>
        <p:txBody>
          <a:bodyPr wrap="square" lIns="0" tIns="0" rIns="0" bIns="0" rtlCol="0" anchor="t"/>
          <a:lstStyle/>
          <a:p>
            <a:pPr algn="l" indent="0" marL="0">
              <a:lnSpc>
                <a:spcPts val="2550"/>
              </a:lnSpc>
              <a:buNone/>
            </a:pPr>
            <a:r>
              <a:rPr lang="en-US" sz="1600" dirty="0">
                <a:solidFill>
                  <a:srgbClr val="272525"/>
                </a:solidFill>
                <a:latin typeface="Inter" pitchFamily="34" charset="0"/>
                <a:ea typeface="Inter" pitchFamily="34" charset="-122"/>
                <a:cs typeface="Inter" pitchFamily="34" charset="-120"/>
              </a:rPr>
              <a:t>The program also offers a digital portal with resources, publications, and information on various outreach activities.</a:t>
            </a:r>
            <a:endParaRPr lang="en-US" sz="1600" dirty="0"/>
          </a:p>
        </p:txBody>
      </p:sp>
      <p:pic>
        <p:nvPicPr>
          <p:cNvPr id="6" name="Image 0" descr="preencoded.png">    </p:cNvPr>
          <p:cNvPicPr>
            <a:picLocks noChangeAspect="1"/>
          </p:cNvPicPr>
          <p:nvPr/>
        </p:nvPicPr>
        <p:blipFill>
          <a:blip r:embed="rId1"/>
          <a:stretch>
            <a:fillRect/>
          </a:stretch>
        </p:blipFill>
        <p:spPr>
          <a:xfrm>
            <a:off x="7586543" y="1806297"/>
            <a:ext cx="6333887" cy="633388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787003"/>
            <a:ext cx="8827651" cy="779621"/>
          </a:xfrm>
          <a:prstGeom prst="rect">
            <a:avLst/>
          </a:prstGeom>
          <a:noFill/>
          <a:ln/>
        </p:spPr>
        <p:txBody>
          <a:bodyPr wrap="none" lIns="0" tIns="0" rIns="0" bIns="0" rtlCol="0" anchor="t"/>
          <a:lstStyle/>
          <a:p>
            <a:pPr algn="l" indent="0" marL="0">
              <a:lnSpc>
                <a:spcPts val="6100"/>
              </a:lnSpc>
              <a:buNone/>
            </a:pPr>
            <a:r>
              <a:rPr lang="en-US" sz="4900" b="1" dirty="0">
                <a:solidFill>
                  <a:srgbClr val="F95F88"/>
                </a:solidFill>
                <a:latin typeface="Petrona Bold" pitchFamily="34" charset="0"/>
                <a:ea typeface="Petrona Bold" pitchFamily="34" charset="-122"/>
                <a:cs typeface="Petrona Bold" pitchFamily="34" charset="-120"/>
              </a:rPr>
              <a:t>Electoral Literacy Clubs (ELCs)</a:t>
            </a:r>
            <a:endParaRPr lang="en-US" sz="4900" dirty="0"/>
          </a:p>
        </p:txBody>
      </p:sp>
      <p:sp>
        <p:nvSpPr>
          <p:cNvPr id="3" name="Shape 1"/>
          <p:cNvSpPr/>
          <p:nvPr/>
        </p:nvSpPr>
        <p:spPr>
          <a:xfrm>
            <a:off x="793790" y="2329934"/>
            <a:ext cx="4196358" cy="121920"/>
          </a:xfrm>
          <a:prstGeom prst="roundRect">
            <a:avLst>
              <a:gd name="adj" fmla="val 78139"/>
            </a:avLst>
          </a:prstGeom>
          <a:solidFill>
            <a:srgbClr val="6237C8"/>
          </a:solidFill>
          <a:ln/>
        </p:spPr>
      </p:sp>
      <p:sp>
        <p:nvSpPr>
          <p:cNvPr id="4" name="Shape 2"/>
          <p:cNvSpPr/>
          <p:nvPr/>
        </p:nvSpPr>
        <p:spPr>
          <a:xfrm>
            <a:off x="2551688" y="2020253"/>
            <a:ext cx="680442" cy="680442"/>
          </a:xfrm>
          <a:prstGeom prst="roundRect">
            <a:avLst>
              <a:gd name="adj" fmla="val 134383"/>
            </a:avLst>
          </a:prstGeom>
          <a:solidFill>
            <a:srgbClr val="6237C8"/>
          </a:solidFill>
          <a:ln/>
        </p:spPr>
      </p:sp>
      <p:pic>
        <p:nvPicPr>
          <p:cNvPr id="5" name="Image 0" descr="preencoded.png">    </p:cNvPr>
          <p:cNvPicPr>
            <a:picLocks noChangeAspect="1"/>
          </p:cNvPicPr>
          <p:nvPr/>
        </p:nvPicPr>
        <p:blipFill>
          <a:blip r:embed="rId1"/>
          <a:stretch>
            <a:fillRect/>
          </a:stretch>
        </p:blipFill>
        <p:spPr>
          <a:xfrm>
            <a:off x="2755761" y="2190393"/>
            <a:ext cx="272177" cy="340162"/>
          </a:xfrm>
          <a:prstGeom prst="rect">
            <a:avLst/>
          </a:prstGeom>
        </p:spPr>
      </p:pic>
      <p:sp>
        <p:nvSpPr>
          <p:cNvPr id="6" name="Text 3"/>
          <p:cNvSpPr/>
          <p:nvPr/>
        </p:nvSpPr>
        <p:spPr>
          <a:xfrm>
            <a:off x="1051084" y="2927390"/>
            <a:ext cx="3592592" cy="389930"/>
          </a:xfrm>
          <a:prstGeom prst="rect">
            <a:avLst/>
          </a:prstGeom>
          <a:noFill/>
          <a:ln/>
        </p:spPr>
        <p:txBody>
          <a:bodyPr wrap="none" lIns="0" tIns="0" rIns="0" bIns="0" rtlCol="0" anchor="t"/>
          <a:lstStyle/>
          <a:p>
            <a:pPr algn="l" indent="0" marL="0">
              <a:lnSpc>
                <a:spcPts val="3050"/>
              </a:lnSpc>
              <a:buNone/>
            </a:pPr>
            <a:r>
              <a:rPr lang="en-US" sz="2450" b="1" dirty="0">
                <a:solidFill>
                  <a:srgbClr val="272525"/>
                </a:solidFill>
                <a:latin typeface="Petrona Bold" pitchFamily="34" charset="0"/>
                <a:ea typeface="Petrona Bold" pitchFamily="34" charset="-122"/>
                <a:cs typeface="Petrona Bold" pitchFamily="34" charset="-120"/>
              </a:rPr>
              <a:t>Platform for Engagement</a:t>
            </a:r>
            <a:endParaRPr lang="en-US" sz="2450" dirty="0"/>
          </a:p>
        </p:txBody>
      </p:sp>
      <p:sp>
        <p:nvSpPr>
          <p:cNvPr id="7" name="Text 4"/>
          <p:cNvSpPr/>
          <p:nvPr/>
        </p:nvSpPr>
        <p:spPr>
          <a:xfrm>
            <a:off x="1051084" y="3453408"/>
            <a:ext cx="3681770"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ELCs are platforms established in schools, colleges, and rural communities.</a:t>
            </a:r>
            <a:endParaRPr lang="en-US" sz="1750" dirty="0"/>
          </a:p>
        </p:txBody>
      </p:sp>
      <p:sp>
        <p:nvSpPr>
          <p:cNvPr id="8" name="Shape 5"/>
          <p:cNvSpPr/>
          <p:nvPr/>
        </p:nvSpPr>
        <p:spPr>
          <a:xfrm>
            <a:off x="5216962" y="2329934"/>
            <a:ext cx="4196358" cy="121920"/>
          </a:xfrm>
          <a:prstGeom prst="roundRect">
            <a:avLst>
              <a:gd name="adj" fmla="val 78139"/>
            </a:avLst>
          </a:prstGeom>
          <a:solidFill>
            <a:srgbClr val="6237C8"/>
          </a:solidFill>
          <a:ln/>
        </p:spPr>
      </p:sp>
      <p:sp>
        <p:nvSpPr>
          <p:cNvPr id="9" name="Shape 6"/>
          <p:cNvSpPr/>
          <p:nvPr/>
        </p:nvSpPr>
        <p:spPr>
          <a:xfrm>
            <a:off x="6974860" y="2020253"/>
            <a:ext cx="680442" cy="680442"/>
          </a:xfrm>
          <a:prstGeom prst="roundRect">
            <a:avLst>
              <a:gd name="adj" fmla="val 134383"/>
            </a:avLst>
          </a:prstGeom>
          <a:solidFill>
            <a:srgbClr val="6237C8"/>
          </a:solidFill>
          <a:ln/>
        </p:spPr>
      </p:sp>
      <p:pic>
        <p:nvPicPr>
          <p:cNvPr id="10" name="Image 1" descr="preencoded.png">    </p:cNvPr>
          <p:cNvPicPr>
            <a:picLocks noChangeAspect="1"/>
          </p:cNvPicPr>
          <p:nvPr/>
        </p:nvPicPr>
        <p:blipFill>
          <a:blip r:embed="rId2"/>
          <a:stretch>
            <a:fillRect/>
          </a:stretch>
        </p:blipFill>
        <p:spPr>
          <a:xfrm>
            <a:off x="7178933" y="2190393"/>
            <a:ext cx="272177" cy="340162"/>
          </a:xfrm>
          <a:prstGeom prst="rect">
            <a:avLst/>
          </a:prstGeom>
        </p:spPr>
      </p:pic>
      <p:sp>
        <p:nvSpPr>
          <p:cNvPr id="11" name="Text 7"/>
          <p:cNvSpPr/>
          <p:nvPr/>
        </p:nvSpPr>
        <p:spPr>
          <a:xfrm>
            <a:off x="5474256" y="2927390"/>
            <a:ext cx="3118842" cy="389930"/>
          </a:xfrm>
          <a:prstGeom prst="rect">
            <a:avLst/>
          </a:prstGeom>
          <a:noFill/>
          <a:ln/>
        </p:spPr>
        <p:txBody>
          <a:bodyPr wrap="none" lIns="0" tIns="0" rIns="0" bIns="0" rtlCol="0" anchor="t"/>
          <a:lstStyle/>
          <a:p>
            <a:pPr algn="l" indent="0" marL="0">
              <a:lnSpc>
                <a:spcPts val="3050"/>
              </a:lnSpc>
              <a:buNone/>
            </a:pPr>
            <a:r>
              <a:rPr lang="en-US" sz="2450" b="1" dirty="0">
                <a:solidFill>
                  <a:srgbClr val="272525"/>
                </a:solidFill>
                <a:latin typeface="Petrona Bold" pitchFamily="34" charset="0"/>
                <a:ea typeface="Petrona Bold" pitchFamily="34" charset="-122"/>
                <a:cs typeface="Petrona Bold" pitchFamily="34" charset="-120"/>
              </a:rPr>
              <a:t>Interactive Learning</a:t>
            </a:r>
            <a:endParaRPr lang="en-US" sz="2450" dirty="0"/>
          </a:p>
        </p:txBody>
      </p:sp>
      <p:sp>
        <p:nvSpPr>
          <p:cNvPr id="12" name="Text 8"/>
          <p:cNvSpPr/>
          <p:nvPr/>
        </p:nvSpPr>
        <p:spPr>
          <a:xfrm>
            <a:off x="5474256" y="3453408"/>
            <a:ext cx="3681770"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They use interactive activities and games to educate about electoral rights.</a:t>
            </a:r>
            <a:endParaRPr lang="en-US" sz="1750" dirty="0"/>
          </a:p>
        </p:txBody>
      </p:sp>
      <p:sp>
        <p:nvSpPr>
          <p:cNvPr id="13" name="Shape 9"/>
          <p:cNvSpPr/>
          <p:nvPr/>
        </p:nvSpPr>
        <p:spPr>
          <a:xfrm>
            <a:off x="9640133" y="2329934"/>
            <a:ext cx="4196358" cy="121920"/>
          </a:xfrm>
          <a:prstGeom prst="roundRect">
            <a:avLst>
              <a:gd name="adj" fmla="val 78139"/>
            </a:avLst>
          </a:prstGeom>
          <a:solidFill>
            <a:srgbClr val="6237C8"/>
          </a:solidFill>
          <a:ln/>
        </p:spPr>
      </p:sp>
      <p:sp>
        <p:nvSpPr>
          <p:cNvPr id="14" name="Shape 10"/>
          <p:cNvSpPr/>
          <p:nvPr/>
        </p:nvSpPr>
        <p:spPr>
          <a:xfrm>
            <a:off x="11398032" y="2020253"/>
            <a:ext cx="680442" cy="680442"/>
          </a:xfrm>
          <a:prstGeom prst="roundRect">
            <a:avLst>
              <a:gd name="adj" fmla="val 134383"/>
            </a:avLst>
          </a:prstGeom>
          <a:solidFill>
            <a:srgbClr val="6237C8"/>
          </a:solidFill>
          <a:ln/>
        </p:spPr>
      </p:sp>
      <p:pic>
        <p:nvPicPr>
          <p:cNvPr id="15" name="Image 2" descr="preencoded.png">    </p:cNvPr>
          <p:cNvPicPr>
            <a:picLocks noChangeAspect="1"/>
          </p:cNvPicPr>
          <p:nvPr/>
        </p:nvPicPr>
        <p:blipFill>
          <a:blip r:embed="rId3"/>
          <a:stretch>
            <a:fillRect/>
          </a:stretch>
        </p:blipFill>
        <p:spPr>
          <a:xfrm>
            <a:off x="11602105" y="2190393"/>
            <a:ext cx="272177" cy="340162"/>
          </a:xfrm>
          <a:prstGeom prst="rect">
            <a:avLst/>
          </a:prstGeom>
        </p:spPr>
      </p:pic>
      <p:sp>
        <p:nvSpPr>
          <p:cNvPr id="16" name="Text 11"/>
          <p:cNvSpPr/>
          <p:nvPr/>
        </p:nvSpPr>
        <p:spPr>
          <a:xfrm>
            <a:off x="9897427" y="2927390"/>
            <a:ext cx="3118842" cy="389930"/>
          </a:xfrm>
          <a:prstGeom prst="rect">
            <a:avLst/>
          </a:prstGeom>
          <a:noFill/>
          <a:ln/>
        </p:spPr>
        <p:txBody>
          <a:bodyPr wrap="none" lIns="0" tIns="0" rIns="0" bIns="0" rtlCol="0" anchor="t"/>
          <a:lstStyle/>
          <a:p>
            <a:pPr algn="l" indent="0" marL="0">
              <a:lnSpc>
                <a:spcPts val="3050"/>
              </a:lnSpc>
              <a:buNone/>
            </a:pPr>
            <a:r>
              <a:rPr lang="en-US" sz="2450" b="1" dirty="0">
                <a:solidFill>
                  <a:srgbClr val="272525"/>
                </a:solidFill>
                <a:latin typeface="Petrona Bold" pitchFamily="34" charset="0"/>
                <a:ea typeface="Petrona Bold" pitchFamily="34" charset="-122"/>
                <a:cs typeface="Petrona Bold" pitchFamily="34" charset="-120"/>
              </a:rPr>
              <a:t>Membership</a:t>
            </a:r>
            <a:endParaRPr lang="en-US" sz="2450" dirty="0"/>
          </a:p>
        </p:txBody>
      </p:sp>
      <p:sp>
        <p:nvSpPr>
          <p:cNvPr id="17" name="Text 12"/>
          <p:cNvSpPr/>
          <p:nvPr/>
        </p:nvSpPr>
        <p:spPr>
          <a:xfrm>
            <a:off x="9897427" y="3453408"/>
            <a:ext cx="3681770"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Members include students (14-21 years) and community members in rural areas.</a:t>
            </a:r>
            <a:endParaRPr lang="en-US" sz="1750" dirty="0"/>
          </a:p>
        </p:txBody>
      </p:sp>
      <p:sp>
        <p:nvSpPr>
          <p:cNvPr id="18" name="Shape 13"/>
          <p:cNvSpPr/>
          <p:nvPr/>
        </p:nvSpPr>
        <p:spPr>
          <a:xfrm>
            <a:off x="793790" y="5335905"/>
            <a:ext cx="6407944" cy="121920"/>
          </a:xfrm>
          <a:prstGeom prst="roundRect">
            <a:avLst>
              <a:gd name="adj" fmla="val 78139"/>
            </a:avLst>
          </a:prstGeom>
          <a:solidFill>
            <a:srgbClr val="6237C8"/>
          </a:solidFill>
          <a:ln/>
        </p:spPr>
      </p:sp>
      <p:sp>
        <p:nvSpPr>
          <p:cNvPr id="19" name="Shape 14"/>
          <p:cNvSpPr/>
          <p:nvPr/>
        </p:nvSpPr>
        <p:spPr>
          <a:xfrm>
            <a:off x="3657540" y="5026223"/>
            <a:ext cx="680442" cy="680442"/>
          </a:xfrm>
          <a:prstGeom prst="roundRect">
            <a:avLst>
              <a:gd name="adj" fmla="val 134383"/>
            </a:avLst>
          </a:prstGeom>
          <a:solidFill>
            <a:srgbClr val="6237C8"/>
          </a:solidFill>
          <a:ln/>
        </p:spPr>
      </p:sp>
      <p:pic>
        <p:nvPicPr>
          <p:cNvPr id="20" name="Image 3" descr="preencoded.png">    </p:cNvPr>
          <p:cNvPicPr>
            <a:picLocks noChangeAspect="1"/>
          </p:cNvPicPr>
          <p:nvPr/>
        </p:nvPicPr>
        <p:blipFill>
          <a:blip r:embed="rId4"/>
          <a:stretch>
            <a:fillRect/>
          </a:stretch>
        </p:blipFill>
        <p:spPr>
          <a:xfrm>
            <a:off x="3861614" y="5196364"/>
            <a:ext cx="272177" cy="340162"/>
          </a:xfrm>
          <a:prstGeom prst="rect">
            <a:avLst/>
          </a:prstGeom>
        </p:spPr>
      </p:pic>
      <p:sp>
        <p:nvSpPr>
          <p:cNvPr id="21" name="Text 15"/>
          <p:cNvSpPr/>
          <p:nvPr/>
        </p:nvSpPr>
        <p:spPr>
          <a:xfrm>
            <a:off x="1051084" y="5933361"/>
            <a:ext cx="3118842" cy="389930"/>
          </a:xfrm>
          <a:prstGeom prst="rect">
            <a:avLst/>
          </a:prstGeom>
          <a:noFill/>
          <a:ln/>
        </p:spPr>
        <p:txBody>
          <a:bodyPr wrap="none" lIns="0" tIns="0" rIns="0" bIns="0" rtlCol="0" anchor="t"/>
          <a:lstStyle/>
          <a:p>
            <a:pPr algn="l" indent="0" marL="0">
              <a:lnSpc>
                <a:spcPts val="3050"/>
              </a:lnSpc>
              <a:buNone/>
            </a:pPr>
            <a:r>
              <a:rPr lang="en-US" sz="2450" b="1" dirty="0">
                <a:solidFill>
                  <a:srgbClr val="272525"/>
                </a:solidFill>
                <a:latin typeface="Petrona Bold" pitchFamily="34" charset="0"/>
                <a:ea typeface="Petrona Bold" pitchFamily="34" charset="-122"/>
                <a:cs typeface="Petrona Bold" pitchFamily="34" charset="-120"/>
              </a:rPr>
              <a:t>Building a Culture</a:t>
            </a:r>
            <a:endParaRPr lang="en-US" sz="2450" dirty="0"/>
          </a:p>
        </p:txBody>
      </p:sp>
      <p:sp>
        <p:nvSpPr>
          <p:cNvPr id="22" name="Text 16"/>
          <p:cNvSpPr/>
          <p:nvPr/>
        </p:nvSpPr>
        <p:spPr>
          <a:xfrm>
            <a:off x="1051084" y="6459379"/>
            <a:ext cx="5893356"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The aim is to foster electoral participation and informed voting habits.</a:t>
            </a:r>
            <a:endParaRPr lang="en-US" sz="1750" dirty="0"/>
          </a:p>
        </p:txBody>
      </p:sp>
      <p:sp>
        <p:nvSpPr>
          <p:cNvPr id="23" name="Shape 17"/>
          <p:cNvSpPr/>
          <p:nvPr/>
        </p:nvSpPr>
        <p:spPr>
          <a:xfrm>
            <a:off x="7428548" y="5335905"/>
            <a:ext cx="6407944" cy="121920"/>
          </a:xfrm>
          <a:prstGeom prst="roundRect">
            <a:avLst>
              <a:gd name="adj" fmla="val 78139"/>
            </a:avLst>
          </a:prstGeom>
          <a:solidFill>
            <a:srgbClr val="6237C8"/>
          </a:solidFill>
          <a:ln/>
        </p:spPr>
      </p:sp>
      <p:sp>
        <p:nvSpPr>
          <p:cNvPr id="24" name="Shape 18"/>
          <p:cNvSpPr/>
          <p:nvPr/>
        </p:nvSpPr>
        <p:spPr>
          <a:xfrm>
            <a:off x="10292298" y="5026223"/>
            <a:ext cx="680442" cy="680442"/>
          </a:xfrm>
          <a:prstGeom prst="roundRect">
            <a:avLst>
              <a:gd name="adj" fmla="val 134383"/>
            </a:avLst>
          </a:prstGeom>
          <a:solidFill>
            <a:srgbClr val="6237C8"/>
          </a:solidFill>
          <a:ln/>
        </p:spPr>
      </p:sp>
      <p:pic>
        <p:nvPicPr>
          <p:cNvPr id="25" name="Image 4" descr="preencoded.png">    </p:cNvPr>
          <p:cNvPicPr>
            <a:picLocks noChangeAspect="1"/>
          </p:cNvPicPr>
          <p:nvPr/>
        </p:nvPicPr>
        <p:blipFill>
          <a:blip r:embed="rId5"/>
          <a:stretch>
            <a:fillRect/>
          </a:stretch>
        </p:blipFill>
        <p:spPr>
          <a:xfrm>
            <a:off x="10496371" y="5196364"/>
            <a:ext cx="272177" cy="340162"/>
          </a:xfrm>
          <a:prstGeom prst="rect">
            <a:avLst/>
          </a:prstGeom>
        </p:spPr>
      </p:pic>
      <p:sp>
        <p:nvSpPr>
          <p:cNvPr id="26" name="Text 19"/>
          <p:cNvSpPr/>
          <p:nvPr/>
        </p:nvSpPr>
        <p:spPr>
          <a:xfrm>
            <a:off x="7685842" y="5933361"/>
            <a:ext cx="3448883" cy="389930"/>
          </a:xfrm>
          <a:prstGeom prst="rect">
            <a:avLst/>
          </a:prstGeom>
          <a:noFill/>
          <a:ln/>
        </p:spPr>
        <p:txBody>
          <a:bodyPr wrap="none" lIns="0" tIns="0" rIns="0" bIns="0" rtlCol="0" anchor="t"/>
          <a:lstStyle/>
          <a:p>
            <a:pPr algn="l" indent="0" marL="0">
              <a:lnSpc>
                <a:spcPts val="3050"/>
              </a:lnSpc>
              <a:buNone/>
            </a:pPr>
            <a:r>
              <a:rPr lang="en-US" sz="2450" b="1" dirty="0">
                <a:solidFill>
                  <a:srgbClr val="272525"/>
                </a:solidFill>
                <a:latin typeface="Petrona Bold" pitchFamily="34" charset="0"/>
                <a:ea typeface="Petrona Bold" pitchFamily="34" charset="-122"/>
                <a:cs typeface="Petrona Bold" pitchFamily="34" charset="-120"/>
              </a:rPr>
              <a:t>Support &amp; Coordination</a:t>
            </a:r>
            <a:endParaRPr lang="en-US" sz="2450" dirty="0"/>
          </a:p>
        </p:txBody>
      </p:sp>
      <p:sp>
        <p:nvSpPr>
          <p:cNvPr id="27" name="Text 20"/>
          <p:cNvSpPr/>
          <p:nvPr/>
        </p:nvSpPr>
        <p:spPr>
          <a:xfrm>
            <a:off x="7685842" y="6459379"/>
            <a:ext cx="5893356"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Supported by resource guides and coordinated by District Election Officers.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522928"/>
            <a:ext cx="6921341" cy="779621"/>
          </a:xfrm>
          <a:prstGeom prst="rect">
            <a:avLst/>
          </a:prstGeom>
          <a:noFill/>
          <a:ln/>
        </p:spPr>
        <p:txBody>
          <a:bodyPr wrap="none" lIns="0" tIns="0" rIns="0" bIns="0" rtlCol="0" anchor="t"/>
          <a:lstStyle/>
          <a:p>
            <a:pPr algn="l" indent="0" marL="0">
              <a:lnSpc>
                <a:spcPts val="6100"/>
              </a:lnSpc>
              <a:buNone/>
            </a:pPr>
            <a:r>
              <a:rPr lang="en-US" sz="4900" b="1" dirty="0">
                <a:solidFill>
                  <a:srgbClr val="F95F88"/>
                </a:solidFill>
                <a:latin typeface="Petrona Bold" pitchFamily="34" charset="0"/>
                <a:ea typeface="Petrona Bold" pitchFamily="34" charset="-122"/>
                <a:cs typeface="Petrona Bold" pitchFamily="34" charset="-120"/>
              </a:rPr>
              <a:t>Challenges and Reforms</a:t>
            </a:r>
            <a:endParaRPr lang="en-US" sz="4900" dirty="0"/>
          </a:p>
        </p:txBody>
      </p:sp>
      <p:sp>
        <p:nvSpPr>
          <p:cNvPr id="3" name="Text 1"/>
          <p:cNvSpPr/>
          <p:nvPr/>
        </p:nvSpPr>
        <p:spPr>
          <a:xfrm>
            <a:off x="793790" y="2869525"/>
            <a:ext cx="3118842" cy="389930"/>
          </a:xfrm>
          <a:prstGeom prst="rect">
            <a:avLst/>
          </a:prstGeom>
          <a:noFill/>
          <a:ln/>
        </p:spPr>
        <p:txBody>
          <a:bodyPr wrap="none" lIns="0" tIns="0" rIns="0" bIns="0" rtlCol="0" anchor="t"/>
          <a:lstStyle/>
          <a:p>
            <a:pPr algn="l" indent="0" marL="0">
              <a:lnSpc>
                <a:spcPts val="3050"/>
              </a:lnSpc>
              <a:buNone/>
            </a:pPr>
            <a:r>
              <a:rPr lang="en-US" sz="2450" b="1" dirty="0">
                <a:solidFill>
                  <a:srgbClr val="F95F88"/>
                </a:solidFill>
                <a:latin typeface="Petrona Bold" pitchFamily="34" charset="0"/>
                <a:ea typeface="Petrona Bold" pitchFamily="34" charset="-122"/>
                <a:cs typeface="Petrona Bold" pitchFamily="34" charset="-120"/>
              </a:rPr>
              <a:t>Challenges</a:t>
            </a:r>
            <a:endParaRPr lang="en-US" sz="2450" dirty="0"/>
          </a:p>
        </p:txBody>
      </p:sp>
      <p:sp>
        <p:nvSpPr>
          <p:cNvPr id="4" name="Text 2"/>
          <p:cNvSpPr/>
          <p:nvPr/>
        </p:nvSpPr>
        <p:spPr>
          <a:xfrm>
            <a:off x="793790" y="3486269"/>
            <a:ext cx="6244709" cy="725805"/>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Managing elections for over 900 million eligible voters and 1.5 million polling stations.</a:t>
            </a:r>
            <a:endParaRPr lang="en-US" sz="1750" dirty="0"/>
          </a:p>
        </p:txBody>
      </p:sp>
      <p:sp>
        <p:nvSpPr>
          <p:cNvPr id="5" name="Text 3"/>
          <p:cNvSpPr/>
          <p:nvPr/>
        </p:nvSpPr>
        <p:spPr>
          <a:xfrm>
            <a:off x="793790" y="4291370"/>
            <a:ext cx="6244709" cy="725805"/>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Increasing number of political parties and complex alliances.</a:t>
            </a:r>
            <a:endParaRPr lang="en-US" sz="1750" dirty="0"/>
          </a:p>
        </p:txBody>
      </p:sp>
      <p:sp>
        <p:nvSpPr>
          <p:cNvPr id="6" name="Text 4"/>
          <p:cNvSpPr/>
          <p:nvPr/>
        </p:nvSpPr>
        <p:spPr>
          <a:xfrm>
            <a:off x="793790" y="5096470"/>
            <a:ext cx="6244709" cy="725805"/>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Frequent elections and by-elections demand rapid updates and complex logistics.</a:t>
            </a:r>
            <a:endParaRPr lang="en-US" sz="1750" dirty="0"/>
          </a:p>
        </p:txBody>
      </p:sp>
      <p:sp>
        <p:nvSpPr>
          <p:cNvPr id="7" name="Text 5"/>
          <p:cNvSpPr/>
          <p:nvPr/>
        </p:nvSpPr>
        <p:spPr>
          <a:xfrm>
            <a:off x="793790" y="5901571"/>
            <a:ext cx="6244709" cy="725805"/>
          </a:xfrm>
          <a:prstGeom prst="rect">
            <a:avLst/>
          </a:prstGeom>
          <a:noFill/>
          <a:ln/>
        </p:spPr>
        <p:txBody>
          <a:bodyPr wrap="square" lIns="0" tIns="0" rIns="0" bIns="0" rtlCol="0" anchor="t"/>
          <a:lstStyle/>
          <a:p>
            <a:pPr algn="l" marL="342900" indent="-342900">
              <a:lnSpc>
                <a:spcPts val="2850"/>
              </a:lnSpc>
              <a:buSzPct val="100000"/>
              <a:buChar char="•"/>
            </a:pPr>
            <a:r>
              <a:rPr lang="en-US" sz="1750" dirty="0">
                <a:solidFill>
                  <a:srgbClr val="272525"/>
                </a:solidFill>
                <a:latin typeface="Inter" pitchFamily="34" charset="0"/>
                <a:ea typeface="Inter" pitchFamily="34" charset="-122"/>
                <a:cs typeface="Inter" pitchFamily="34" charset="-120"/>
              </a:rPr>
              <a:t>Addressing electoral malpractices while ensuring full transparency.</a:t>
            </a:r>
            <a:endParaRPr lang="en-US" sz="1750" dirty="0"/>
          </a:p>
        </p:txBody>
      </p:sp>
      <p:sp>
        <p:nvSpPr>
          <p:cNvPr id="8" name="Text 6"/>
          <p:cNvSpPr/>
          <p:nvPr/>
        </p:nvSpPr>
        <p:spPr>
          <a:xfrm>
            <a:off x="7599521" y="2869525"/>
            <a:ext cx="3301008" cy="389930"/>
          </a:xfrm>
          <a:prstGeom prst="rect">
            <a:avLst/>
          </a:prstGeom>
          <a:noFill/>
          <a:ln/>
        </p:spPr>
        <p:txBody>
          <a:bodyPr wrap="none" lIns="0" tIns="0" rIns="0" bIns="0" rtlCol="0" anchor="t"/>
          <a:lstStyle/>
          <a:p>
            <a:pPr algn="l" indent="0" marL="0">
              <a:lnSpc>
                <a:spcPts val="3050"/>
              </a:lnSpc>
              <a:buNone/>
            </a:pPr>
            <a:r>
              <a:rPr lang="en-US" sz="2450" b="1" dirty="0">
                <a:solidFill>
                  <a:srgbClr val="F95F88"/>
                </a:solidFill>
                <a:latin typeface="Petrona Bold" pitchFamily="34" charset="0"/>
                <a:ea typeface="Petrona Bold" pitchFamily="34" charset="-122"/>
                <a:cs typeface="Petrona Bold" pitchFamily="34" charset="-120"/>
              </a:rPr>
              <a:t>Reforms &amp; Innovations</a:t>
            </a:r>
            <a:endParaRPr lang="en-US" sz="2450" dirty="0"/>
          </a:p>
        </p:txBody>
      </p:sp>
      <p:sp>
        <p:nvSpPr>
          <p:cNvPr id="9" name="Text 7"/>
          <p:cNvSpPr/>
          <p:nvPr/>
        </p:nvSpPr>
        <p:spPr>
          <a:xfrm>
            <a:off x="7599521" y="3486269"/>
            <a:ext cx="6244709" cy="1088708"/>
          </a:xfrm>
          <a:prstGeom prst="rect">
            <a:avLst/>
          </a:prstGeom>
          <a:noFill/>
          <a:ln/>
        </p:spPr>
        <p:txBody>
          <a:bodyPr wrap="squar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Technology Adoption:</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Implementation of EVMs, VVPAT, and biometric verification for enhanced integrity.</a:t>
            </a:r>
            <a:endParaRPr lang="en-US" sz="1750" dirty="0"/>
          </a:p>
        </p:txBody>
      </p:sp>
      <p:sp>
        <p:nvSpPr>
          <p:cNvPr id="10" name="Text 8"/>
          <p:cNvSpPr/>
          <p:nvPr/>
        </p:nvSpPr>
        <p:spPr>
          <a:xfrm>
            <a:off x="7599521" y="4654272"/>
            <a:ext cx="6244709" cy="1088708"/>
          </a:xfrm>
          <a:prstGeom prst="rect">
            <a:avLst/>
          </a:prstGeom>
          <a:noFill/>
          <a:ln/>
        </p:spPr>
        <p:txBody>
          <a:bodyPr wrap="squar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Continuous Improvement:</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Ongoing reforms in voter registration and electoral roll management to enhance accuracy.</a:t>
            </a:r>
            <a:endParaRPr lang="en-US" sz="1750" dirty="0"/>
          </a:p>
        </p:txBody>
      </p:sp>
      <p:sp>
        <p:nvSpPr>
          <p:cNvPr id="11" name="Text 9"/>
          <p:cNvSpPr/>
          <p:nvPr/>
        </p:nvSpPr>
        <p:spPr>
          <a:xfrm>
            <a:off x="7599521" y="5822275"/>
            <a:ext cx="6244709" cy="725805"/>
          </a:xfrm>
          <a:prstGeom prst="rect">
            <a:avLst/>
          </a:prstGeom>
          <a:noFill/>
          <a:ln/>
        </p:spPr>
        <p:txBody>
          <a:bodyPr wrap="square" lIns="0" tIns="0" rIns="0" bIns="0" rtlCol="0" anchor="t"/>
          <a:lstStyle/>
          <a:p>
            <a:pPr algn="l" marL="342900" indent="-342900">
              <a:lnSpc>
                <a:spcPts val="2850"/>
              </a:lnSpc>
              <a:buSzPct val="100000"/>
              <a:buChar char="•"/>
            </a:pPr>
            <a:r>
              <a:rPr lang="en-US" sz="1750" b="1" dirty="0">
                <a:solidFill>
                  <a:srgbClr val="272525"/>
                </a:solidFill>
                <a:latin typeface="Inter" pitchFamily="34" charset="0"/>
                <a:ea typeface="Inter" pitchFamily="34" charset="-122"/>
                <a:cs typeface="Inter" pitchFamily="34" charset="-120"/>
              </a:rPr>
              <a:t>Capacity Building:</a:t>
            </a:r>
            <a:pPr algn="l" indent="0" marL="0">
              <a:lnSpc>
                <a:spcPts val="2850"/>
              </a:lnSpc>
              <a:buNone/>
            </a:pPr>
            <a:r>
              <a:rPr lang="en-US" sz="1750" dirty="0">
                <a:solidFill>
                  <a:srgbClr val="272525"/>
                </a:solidFill>
                <a:latin typeface="Inter" pitchFamily="34" charset="0"/>
                <a:ea typeface="Inter" pitchFamily="34" charset="-122"/>
                <a:cs typeface="Inter" pitchFamily="34" charset="-120"/>
              </a:rPr>
              <a:t> Training polling staff and officers for efficient election conduct.</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536263"/>
            <a:ext cx="7731085" cy="779621"/>
          </a:xfrm>
          <a:prstGeom prst="rect">
            <a:avLst/>
          </a:prstGeom>
          <a:noFill/>
          <a:ln/>
        </p:spPr>
        <p:txBody>
          <a:bodyPr wrap="none" lIns="0" tIns="0" rIns="0" bIns="0" rtlCol="0" anchor="t"/>
          <a:lstStyle/>
          <a:p>
            <a:pPr algn="l" indent="0" marL="0">
              <a:lnSpc>
                <a:spcPts val="6100"/>
              </a:lnSpc>
              <a:buNone/>
            </a:pPr>
            <a:r>
              <a:rPr lang="en-US" sz="4900" b="1" dirty="0">
                <a:solidFill>
                  <a:srgbClr val="F95F88"/>
                </a:solidFill>
                <a:latin typeface="Petrona Bold" pitchFamily="34" charset="0"/>
                <a:ea typeface="Petrona Bold" pitchFamily="34" charset="-122"/>
                <a:cs typeface="Petrona Bold" pitchFamily="34" charset="-120"/>
              </a:rPr>
              <a:t>Conclusion: Key Takeaways</a:t>
            </a:r>
            <a:endParaRPr lang="en-US" sz="4900" dirty="0"/>
          </a:p>
        </p:txBody>
      </p:sp>
      <p:sp>
        <p:nvSpPr>
          <p:cNvPr id="3" name="Text 1"/>
          <p:cNvSpPr/>
          <p:nvPr/>
        </p:nvSpPr>
        <p:spPr>
          <a:xfrm>
            <a:off x="1133951" y="3024664"/>
            <a:ext cx="12702659"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The Election Commission of India stands as a robust, independent body, pivotal in upholding India's democratic integrity. Its role extends beyond mere election management to crucial voter education and continuous electoral reforms.</a:t>
            </a:r>
            <a:endParaRPr lang="en-US" sz="1750" dirty="0"/>
          </a:p>
        </p:txBody>
      </p:sp>
      <p:sp>
        <p:nvSpPr>
          <p:cNvPr id="4" name="Text 2"/>
          <p:cNvSpPr/>
          <p:nvPr/>
        </p:nvSpPr>
        <p:spPr>
          <a:xfrm>
            <a:off x="1133951" y="4368522"/>
            <a:ext cx="12702659" cy="1088708"/>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Through initiatives like SVEEP and Electoral Literacy Clubs, the ECI actively empowers voters, significantly strengthening the democratic fabric of the nation. While challenges persist, ongoing reforms and the strategic integration of technology consistently enhance the quality and fairness of elections.</a:t>
            </a:r>
            <a:endParaRPr lang="en-US" sz="1750" dirty="0"/>
          </a:p>
        </p:txBody>
      </p:sp>
      <p:sp>
        <p:nvSpPr>
          <p:cNvPr id="5" name="Text 3"/>
          <p:cNvSpPr/>
          <p:nvPr/>
        </p:nvSpPr>
        <p:spPr>
          <a:xfrm>
            <a:off x="1133951" y="5712381"/>
            <a:ext cx="12702659" cy="725805"/>
          </a:xfrm>
          <a:prstGeom prst="rect">
            <a:avLst/>
          </a:prstGeom>
          <a:noFill/>
          <a:ln/>
        </p:spPr>
        <p:txBody>
          <a:bodyPr wrap="square" lIns="0" tIns="0" rIns="0" bIns="0" rtlCol="0" anchor="t"/>
          <a:lstStyle/>
          <a:p>
            <a:pPr algn="l" indent="0" marL="0">
              <a:lnSpc>
                <a:spcPts val="2850"/>
              </a:lnSpc>
              <a:buNone/>
            </a:pPr>
            <a:r>
              <a:rPr lang="en-US" sz="1750" dirty="0">
                <a:solidFill>
                  <a:srgbClr val="272525"/>
                </a:solidFill>
                <a:latin typeface="Inter" pitchFamily="34" charset="0"/>
                <a:ea typeface="Inter" pitchFamily="34" charset="-122"/>
                <a:cs typeface="Inter" pitchFamily="34" charset="-120"/>
              </a:rPr>
              <a:t>Understanding the ECI's functions and evolution is therefore essential for truly appreciating the depth and resilience of India’s democratic process.</a:t>
            </a:r>
            <a:endParaRPr lang="en-US" sz="1750" dirty="0"/>
          </a:p>
        </p:txBody>
      </p:sp>
      <p:sp>
        <p:nvSpPr>
          <p:cNvPr id="6" name="Shape 4"/>
          <p:cNvSpPr/>
          <p:nvPr/>
        </p:nvSpPr>
        <p:spPr>
          <a:xfrm>
            <a:off x="793790" y="2769513"/>
            <a:ext cx="30480" cy="3923824"/>
          </a:xfrm>
          <a:prstGeom prst="rect">
            <a:avLst/>
          </a:prstGeom>
          <a:solidFill>
            <a:srgbClr val="6237C8"/>
          </a:solidFill>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2025-07-09T06:34:55Z</dcterms:created>
  <dcterms:modified xsi:type="dcterms:W3CDTF">2025-07-09T06:34:55Z</dcterms:modified>
</cp:coreProperties>
</file>