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D2CE5-66BB-B41D-C00B-BAF43F8A4A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B3A803C-E594-DF60-4995-AC81DE6F62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710D8DE-160F-A74A-6E53-288F837B05CD}"/>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8307B164-80D9-5A8F-6232-83CEB15EE8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A59775-97B5-F82F-D3E1-D258964EC20E}"/>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5913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B18A-D5C1-809A-9FA5-A8B7D296281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9D123FE-8F7A-6195-7EFB-63DE42E49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42C258B-A857-1E34-2747-E861F7CDCB8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C97F1742-9455-4119-D214-187FC3C012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BF351E-0E40-AE54-9028-F3E5B5D0F3CF}"/>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207547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A7CA3-1B82-AE49-DB98-F391B4BF4A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7630D7-BA43-3D96-3E35-D3F80925E0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EC8D2A-38DB-678A-0F38-73FADFF8AA1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7CCC207E-30DF-D415-A319-244DD44FD0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EE6AA37-F242-DD4F-B0E8-27C232432D22}"/>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729989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EDE5-3064-EBDD-1428-32CF8A1F382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737D1F-4207-E113-4141-51567F7D31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55F1C6-4FCA-BF34-200E-82834DC619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D7B7C67-8215-58DB-C296-3086E92ED808}"/>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1FABB8FB-8F33-C81D-934F-3369A31B17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A102D61-4F23-63D4-3678-1AD3D1403F69}"/>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620541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6FD6-FBF0-45BA-F10F-F5D945A8487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051DBA6-4430-D7DE-2566-DF6317CE3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29BA91-4C32-545E-1A8D-A418F645E6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16111D4-252E-4D7D-7135-80F616CB7B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FEE5A6-4C97-1F7E-BF80-75744F4B9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5446525-80FC-4205-391F-1087C5919E3C}"/>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8" name="Footer Placeholder 7">
            <a:extLst>
              <a:ext uri="{FF2B5EF4-FFF2-40B4-BE49-F238E27FC236}">
                <a16:creationId xmlns:a16="http://schemas.microsoft.com/office/drawing/2014/main" id="{E136B8D7-2B37-B3E1-2856-4D9EA4A1FAB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0F97625-F969-ADBF-F930-07FE32595038}"/>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55405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9CF0B-1219-7EE1-98C8-F0436170256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6C4B907-971B-F8BE-BC2F-949A9465B015}"/>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4" name="Footer Placeholder 3">
            <a:extLst>
              <a:ext uri="{FF2B5EF4-FFF2-40B4-BE49-F238E27FC236}">
                <a16:creationId xmlns:a16="http://schemas.microsoft.com/office/drawing/2014/main" id="{7C0C5045-C189-EEDB-0248-52E7D1AFB2F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B64669A-0034-9784-687E-D486215389FB}"/>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140295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D1FDA2-F153-2AB2-B5A8-480E67D22B12}"/>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3" name="Footer Placeholder 2">
            <a:extLst>
              <a:ext uri="{FF2B5EF4-FFF2-40B4-BE49-F238E27FC236}">
                <a16:creationId xmlns:a16="http://schemas.microsoft.com/office/drawing/2014/main" id="{12E93B26-1422-05A2-0C48-62EC85DA716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A8DFB9-E03A-CCEC-E950-D6B0CA4A3652}"/>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54740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6D21-25CD-76C1-9915-5399CECB2B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33E0569-E24C-9758-9D78-DAF26B0DDF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6BD3EB5-5BE4-A5A1-8C60-E6B3FD8F3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4A2BB3-135C-989E-9D27-D79F72327A3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A9A1ACBF-55DB-C421-AC67-89E3FBFE05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F2747E1-0487-FAD3-867B-9B4DDEA5D4AB}"/>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536268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2BDC-6861-802B-DCAC-401F9E0130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F4B7DD3-24E1-1CCE-D243-C97241CEAA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79BAFBA-5904-9F85-1274-2834A0519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D0385A-3BD4-1E2E-E775-7C5C9115AE2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D3F91AB6-2390-A086-C421-D3F30D206A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6CAACDF-8BD8-D6A0-674C-4965FEB83B6A}"/>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00095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3AAD-49A6-5930-9798-0C887FB3669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E6900F6-BBE3-9013-4D6F-52D663416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CD6181-EB6D-E5A9-9DFA-AD8E4B29AA3C}"/>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7311F1E5-D43D-0708-741D-C13232DF65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392E959-B168-5C1C-F6C6-7A345DACF1DD}"/>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023126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F3D93C-3D7C-F5F1-DA60-A54CF9D433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E6378F4-A113-D82C-B6FD-5C01D1D8CC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A63EAA-FE6E-2399-C959-F1167841F0C3}"/>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CE934079-6B9C-7E8E-1FDB-322951D6E8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EE037B0-1A31-0054-00BB-A6BD95BE226F}"/>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482235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CC2F70-C039-FC1D-72FE-695E075D2F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A1B08A7-D3BE-9D98-B3B2-E4760C2BCA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8C398F-8A89-DE66-F22C-05EF7B8ECB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DA14BDFB-31F4-7656-717A-CE60B561D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924546A-EFAB-209F-4B4E-36B2C45DA5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F3988-5153-4FA8-AF4D-93B8B25D9929}" type="slidenum">
              <a:rPr lang="en-IN" smtClean="0"/>
              <a:t>‹#›</a:t>
            </a:fld>
            <a:endParaRPr lang="en-IN"/>
          </a:p>
        </p:txBody>
      </p:sp>
    </p:spTree>
    <p:extLst>
      <p:ext uri="{BB962C8B-B14F-4D97-AF65-F5344CB8AC3E}">
        <p14:creationId xmlns:p14="http://schemas.microsoft.com/office/powerpoint/2010/main" val="511458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5067A5-DB81-2DD2-BAB1-E62EA6F609F4}"/>
              </a:ext>
            </a:extLst>
          </p:cNvPr>
          <p:cNvSpPr txBox="1"/>
          <p:nvPr/>
        </p:nvSpPr>
        <p:spPr>
          <a:xfrm>
            <a:off x="3048000" y="2566788"/>
            <a:ext cx="6096000" cy="3272755"/>
          </a:xfrm>
          <a:prstGeom prst="rect">
            <a:avLst/>
          </a:prstGeom>
          <a:noFill/>
        </p:spPr>
        <p:txBody>
          <a:bodyPr wrap="square">
            <a:spAutoFit/>
          </a:bodyPr>
          <a:lstStyle/>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Elasticity of Demand</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Presented By</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DR. Shyam Charan </a:t>
            </a:r>
            <a:r>
              <a:rPr lang="en-US" sz="3200" b="1" dirty="0" err="1">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Barma</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Assistant Professor , KGT Mahavidyalaya</a:t>
            </a:r>
            <a:endParaRPr lang="en-IN"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235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30164F-8C96-A6BB-BBCD-201945246DC0}"/>
              </a:ext>
            </a:extLst>
          </p:cNvPr>
          <p:cNvSpPr txBox="1"/>
          <p:nvPr/>
        </p:nvSpPr>
        <p:spPr>
          <a:xfrm>
            <a:off x="1643270" y="1564718"/>
            <a:ext cx="7500730" cy="3098092"/>
          </a:xfrm>
          <a:prstGeom prst="rect">
            <a:avLst/>
          </a:prstGeom>
          <a:noFill/>
        </p:spPr>
        <p:txBody>
          <a:bodyPr wrap="square">
            <a:spAutoFit/>
          </a:bodyPr>
          <a:lstStyle/>
          <a:p>
            <a:pPr algn="just">
              <a:lnSpc>
                <a:spcPct val="115000"/>
              </a:lnSpc>
              <a:spcAft>
                <a:spcPts val="1000"/>
              </a:spcAft>
            </a:pPr>
            <a:r>
              <a:rPr lang="en-US" sz="18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What is Elasticity of Demand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Price elasticity of demand is </a:t>
            </a:r>
            <a:r>
              <a:rPr lang="en-US" sz="1800" i="0" dirty="0">
                <a:solidFill>
                  <a:srgbClr val="5F6368"/>
                </a:solidFill>
                <a:effectLst/>
                <a:latin typeface="Calibri" panose="020F0502020204030204" pitchFamily="34" charset="0"/>
                <a:ea typeface="Calibri" panose="020F0502020204030204" pitchFamily="34" charset="0"/>
                <a:cs typeface="Times New Roman" panose="02020603050405020304" pitchFamily="18" charset="0"/>
              </a:rPr>
              <a:t>the ratio of the percentage change in quantity demanded of a product to the percentage change in price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IN" sz="1600" b="1" spc="5" dirty="0">
                <a:solidFill>
                  <a:srgbClr val="111111"/>
                </a:solidFill>
                <a:effectLst/>
                <a:latin typeface="Times New Roman" panose="02020603050405020304" pitchFamily="18" charset="0"/>
                <a:ea typeface="Times New Roman" panose="02020603050405020304" pitchFamily="18" charset="0"/>
                <a:cs typeface="Times New Roman" panose="02020603050405020304" pitchFamily="18" charset="0"/>
              </a:rPr>
              <a:t>What Is Price Elasticity of Demand?</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IN" sz="1800" spc="5" dirty="0">
                <a:solidFill>
                  <a:srgbClr val="111111"/>
                </a:solidFill>
                <a:effectLst/>
                <a:latin typeface="Times New Roman" panose="02020603050405020304" pitchFamily="18" charset="0"/>
                <a:ea typeface="Times New Roman" panose="02020603050405020304" pitchFamily="18" charset="0"/>
                <a:cs typeface="Times New Roman" panose="02020603050405020304" pitchFamily="18" charset="0"/>
              </a:rPr>
              <a:t>Price elasticity of demand is a measurement of the change in the consumption of a product in relation to a change in its price. Expressed mathematically, it is: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500"/>
              </a:spcAft>
            </a:pPr>
            <a:r>
              <a:rPr lang="en-IN" sz="1800" spc="5" dirty="0">
                <a:solidFill>
                  <a:srgbClr val="111111"/>
                </a:solidFill>
                <a:effectLst/>
                <a:latin typeface="Times New Roman" panose="02020603050405020304" pitchFamily="18" charset="0"/>
                <a:ea typeface="Times New Roman" panose="02020603050405020304" pitchFamily="18" charset="0"/>
                <a:cs typeface="Times New Roman" panose="02020603050405020304" pitchFamily="18" charset="0"/>
              </a:rPr>
              <a:t>Price Elasticity of Demand = Percentage Change in Quantity Demanded ÷ Percentage Change in Price.</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672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w to calculate the price elasticity of demand - Quora">
            <a:extLst>
              <a:ext uri="{FF2B5EF4-FFF2-40B4-BE49-F238E27FC236}">
                <a16:creationId xmlns:a16="http://schemas.microsoft.com/office/drawing/2014/main" id="{2209848C-6382-3D8F-5459-EE3AA160229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2052" y="1311965"/>
            <a:ext cx="6839985" cy="3626747"/>
          </a:xfrm>
          <a:prstGeom prst="rect">
            <a:avLst/>
          </a:prstGeom>
          <a:noFill/>
          <a:ln>
            <a:noFill/>
          </a:ln>
        </p:spPr>
      </p:pic>
    </p:spTree>
    <p:extLst>
      <p:ext uri="{BB962C8B-B14F-4D97-AF65-F5344CB8AC3E}">
        <p14:creationId xmlns:p14="http://schemas.microsoft.com/office/powerpoint/2010/main" val="325316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7A5108-EAB9-D96D-475D-9F37C2593E50}"/>
              </a:ext>
            </a:extLst>
          </p:cNvPr>
          <p:cNvSpPr txBox="1"/>
          <p:nvPr/>
        </p:nvSpPr>
        <p:spPr>
          <a:xfrm>
            <a:off x="2610678" y="640941"/>
            <a:ext cx="6096000" cy="1474571"/>
          </a:xfrm>
          <a:prstGeom prst="rect">
            <a:avLst/>
          </a:prstGeom>
          <a:noFill/>
        </p:spPr>
        <p:txBody>
          <a:bodyPr wrap="square">
            <a:spAutoFit/>
          </a:bodyPr>
          <a:lstStyle/>
          <a:p>
            <a:pPr algn="just">
              <a:lnSpc>
                <a:spcPct val="115000"/>
              </a:lnSpc>
              <a:spcAft>
                <a:spcPts val="10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Cross Price Elasticity of Demand </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The cross elasticity of demand is </a:t>
            </a:r>
            <a:r>
              <a:rPr lang="en-US" sz="1800" dirty="0">
                <a:solidFill>
                  <a:srgbClr val="040C28"/>
                </a:solidFill>
                <a:effectLst/>
                <a:latin typeface="Times New Roman" panose="02020603050405020304" pitchFamily="18" charset="0"/>
                <a:ea typeface="Calibri" panose="020F0502020204030204" pitchFamily="34" charset="0"/>
                <a:cs typeface="Times New Roman" panose="02020603050405020304" pitchFamily="18" charset="0"/>
              </a:rPr>
              <a:t>an economic concept that measures the responsiveness in the quantity demanded of one good when the price for another good changes</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Cross Elasticity of Demand">
            <a:extLst>
              <a:ext uri="{FF2B5EF4-FFF2-40B4-BE49-F238E27FC236}">
                <a16:creationId xmlns:a16="http://schemas.microsoft.com/office/drawing/2014/main" id="{BD0C7685-23EF-826F-3DB2-01AAD2FBFA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3028" y="2415623"/>
            <a:ext cx="7441302" cy="3801436"/>
          </a:xfrm>
          <a:prstGeom prst="rect">
            <a:avLst/>
          </a:prstGeom>
          <a:noFill/>
          <a:ln>
            <a:noFill/>
          </a:ln>
        </p:spPr>
      </p:pic>
    </p:spTree>
    <p:extLst>
      <p:ext uri="{BB962C8B-B14F-4D97-AF65-F5344CB8AC3E}">
        <p14:creationId xmlns:p14="http://schemas.microsoft.com/office/powerpoint/2010/main" val="366204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98DF3C-3934-E6EB-7C50-CB5AD4E9930E}"/>
              </a:ext>
            </a:extLst>
          </p:cNvPr>
          <p:cNvSpPr txBox="1"/>
          <p:nvPr/>
        </p:nvSpPr>
        <p:spPr>
          <a:xfrm>
            <a:off x="2504660" y="511260"/>
            <a:ext cx="6096000" cy="2635080"/>
          </a:xfrm>
          <a:prstGeom prst="rect">
            <a:avLst/>
          </a:prstGeom>
          <a:noFill/>
        </p:spPr>
        <p:txBody>
          <a:bodyPr wrap="square">
            <a:spAutoFit/>
          </a:bodyPr>
          <a:lstStyle/>
          <a:p>
            <a:pPr algn="just">
              <a:lnSpc>
                <a:spcPct val="115000"/>
              </a:lnSpc>
              <a:spcAft>
                <a:spcPts val="10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Income Elasticity of Demand</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1500"/>
              </a:spcAft>
            </a:pPr>
            <a:r>
              <a:rPr lang="en-IN" sz="1800" spc="25" dirty="0">
                <a:solidFill>
                  <a:srgbClr val="424142"/>
                </a:solidFill>
                <a:effectLst/>
                <a:latin typeface="Times New Roman" panose="02020603050405020304" pitchFamily="18" charset="0"/>
                <a:ea typeface="Times New Roman" panose="02020603050405020304" pitchFamily="18" charset="0"/>
              </a:rPr>
              <a:t>Income elasticity of demand shows the way in which a consumer’s purchase of any good changes as a result of change in his income”.</a:t>
            </a:r>
            <a:endParaRPr lang="en-IN" sz="1400" dirty="0">
              <a:effectLst/>
              <a:latin typeface="Times New Roman" panose="02020603050405020304" pitchFamily="18" charset="0"/>
              <a:ea typeface="Times New Roman" panose="02020603050405020304" pitchFamily="18" charset="0"/>
            </a:endParaRPr>
          </a:p>
          <a:p>
            <a:pPr algn="l">
              <a:spcAft>
                <a:spcPts val="1500"/>
              </a:spcAft>
            </a:pPr>
            <a:r>
              <a:rPr lang="en-IN" sz="1800" spc="25" dirty="0">
                <a:solidFill>
                  <a:srgbClr val="424142"/>
                </a:solidFill>
                <a:effectLst/>
                <a:latin typeface="Times New Roman" panose="02020603050405020304" pitchFamily="18" charset="0"/>
                <a:ea typeface="Times New Roman" panose="02020603050405020304" pitchFamily="18" charset="0"/>
              </a:rPr>
              <a:t>It shows the responsiveness of a consumer’s purchase of a particular commodity to a change in his income. Income elasticity of demand means the ratio of percentage change in the quantity demanded to the percentage change in income.</a:t>
            </a:r>
            <a:endParaRPr lang="en-IN" sz="1400" dirty="0">
              <a:effectLst/>
              <a:latin typeface="Times New Roman" panose="02020603050405020304" pitchFamily="18" charset="0"/>
              <a:ea typeface="Times New Roman" panose="02020603050405020304" pitchFamily="18" charset="0"/>
            </a:endParaRPr>
          </a:p>
        </p:txBody>
      </p:sp>
      <p:pic>
        <p:nvPicPr>
          <p:cNvPr id="6" name="Picture 5" descr="Income Elasticity of Demand">
            <a:extLst>
              <a:ext uri="{FF2B5EF4-FFF2-40B4-BE49-F238E27FC236}">
                <a16:creationId xmlns:a16="http://schemas.microsoft.com/office/drawing/2014/main" id="{2D9A0EBB-18A9-84AE-83FB-0418B7F51C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2383" y="3429000"/>
            <a:ext cx="7182677" cy="2229678"/>
          </a:xfrm>
          <a:prstGeom prst="rect">
            <a:avLst/>
          </a:prstGeom>
          <a:noFill/>
          <a:ln>
            <a:noFill/>
          </a:ln>
        </p:spPr>
      </p:pic>
    </p:spTree>
    <p:extLst>
      <p:ext uri="{BB962C8B-B14F-4D97-AF65-F5344CB8AC3E}">
        <p14:creationId xmlns:p14="http://schemas.microsoft.com/office/powerpoint/2010/main" val="1816143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010D079-BE1D-0CC2-B710-F1E9CEB651D1}"/>
              </a:ext>
            </a:extLst>
          </p:cNvPr>
          <p:cNvSpPr txBox="1"/>
          <p:nvPr/>
        </p:nvSpPr>
        <p:spPr>
          <a:xfrm>
            <a:off x="2663687" y="529771"/>
            <a:ext cx="6096000" cy="3896772"/>
          </a:xfrm>
          <a:prstGeom prst="rect">
            <a:avLst/>
          </a:prstGeom>
          <a:noFill/>
        </p:spPr>
        <p:txBody>
          <a:bodyPr wrap="square">
            <a:spAutoFit/>
          </a:bodyPr>
          <a:lstStyle/>
          <a:p>
            <a:pPr algn="just">
              <a:lnSpc>
                <a:spcPct val="115000"/>
              </a:lnSpc>
              <a:spcAft>
                <a:spcPts val="1000"/>
              </a:spcAft>
            </a:pPr>
            <a:r>
              <a:rPr lang="en-IN"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Positive Income Elasticity of Demand:</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500"/>
              </a:spcAft>
            </a:pPr>
            <a:r>
              <a:rPr lang="en-IN" sz="1800" spc="25" dirty="0">
                <a:solidFill>
                  <a:srgbClr val="424142"/>
                </a:solidFill>
                <a:effectLst/>
                <a:latin typeface="Times New Roman" panose="02020603050405020304" pitchFamily="18" charset="0"/>
                <a:ea typeface="Times New Roman" panose="02020603050405020304" pitchFamily="18" charset="0"/>
                <a:cs typeface="Times New Roman" panose="02020603050405020304" pitchFamily="18" charset="0"/>
              </a:rPr>
              <a:t>Positive income elasticity of demand is said to occur when with the increase in the income of the consumer, his demand for goods and services also increases and vice-versa. Income elasticity of demand is positive in case of normal goods.</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spc="25" dirty="0">
                <a:solidFill>
                  <a:srgbClr val="424142"/>
                </a:solidFill>
                <a:effectLst/>
                <a:latin typeface="Times New Roman" panose="02020603050405020304" pitchFamily="18" charset="0"/>
                <a:ea typeface="Calibri" panose="020F0502020204030204" pitchFamily="34" charset="0"/>
                <a:cs typeface="Times New Roman" panose="02020603050405020304" pitchFamily="18" charset="0"/>
              </a:rPr>
              <a:t>In fig. 18, quantity of commodity ‘I’ has been measured on X-axis and income of the consumer on Y- axis. DD is the positive income elasticity of demand curve. It slopes upward from left to right indicating that increase in income is accompanied by increase in demand of goods and services and vice-versa.</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4A1BC116-C505-C86D-385E-1A1A720E50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6832" y="4426543"/>
            <a:ext cx="3922438" cy="2257425"/>
          </a:xfrm>
          <a:prstGeom prst="rect">
            <a:avLst/>
          </a:prstGeom>
          <a:noFill/>
          <a:ln>
            <a:noFill/>
          </a:ln>
        </p:spPr>
      </p:pic>
    </p:spTree>
    <p:extLst>
      <p:ext uri="{BB962C8B-B14F-4D97-AF65-F5344CB8AC3E}">
        <p14:creationId xmlns:p14="http://schemas.microsoft.com/office/powerpoint/2010/main" val="26030697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309</Words>
  <Application>Microsoft Office PowerPoint</Application>
  <PresentationFormat>Widescreen</PresentationFormat>
  <Paragraphs>17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Shyam Barma</cp:lastModifiedBy>
  <cp:revision>2</cp:revision>
  <dcterms:created xsi:type="dcterms:W3CDTF">2023-03-26T05:25:31Z</dcterms:created>
  <dcterms:modified xsi:type="dcterms:W3CDTF">2025-06-16T06:01:34Z</dcterms:modified>
</cp:coreProperties>
</file>