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53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3767A6-38E4-CC5D-B328-69EE0EA9B45D}"/>
              </a:ext>
            </a:extLst>
          </p:cNvPr>
          <p:cNvSpPr txBox="1"/>
          <p:nvPr/>
        </p:nvSpPr>
        <p:spPr>
          <a:xfrm>
            <a:off x="4572000" y="1638300"/>
            <a:ext cx="109728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Kalipada Ghosh Tarai Mahavidyalaya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Vivekananda Hore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Department of Philosophy</a:t>
            </a:r>
            <a:endParaRPr kumimoji="0" lang="bn-IN" sz="60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07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0431" y="480431"/>
            <a:ext cx="123539" cy="123539"/>
            <a:chOff x="0" y="0"/>
            <a:chExt cx="164719" cy="164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227039" y="480431"/>
            <a:ext cx="123539" cy="123539"/>
            <a:chOff x="0" y="0"/>
            <a:chExt cx="164719" cy="16471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0431" y="9608706"/>
            <a:ext cx="123539" cy="123539"/>
            <a:chOff x="0" y="0"/>
            <a:chExt cx="164719" cy="1647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227039" y="9608706"/>
            <a:ext cx="123539" cy="123539"/>
            <a:chOff x="0" y="0"/>
            <a:chExt cx="164719" cy="1647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54971" y="9498892"/>
            <a:ext cx="16746607" cy="34319"/>
            <a:chOff x="0" y="0"/>
            <a:chExt cx="22328810" cy="457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328760" cy="45720"/>
            </a:xfrm>
            <a:custGeom>
              <a:avLst/>
              <a:gdLst/>
              <a:ahLst/>
              <a:cxnLst/>
              <a:rect l="l" t="t" r="r" b="b"/>
              <a:pathLst>
                <a:path w="22328760" h="45720">
                  <a:moveTo>
                    <a:pt x="0" y="0"/>
                  </a:moveTo>
                  <a:lnTo>
                    <a:pt x="22328760" y="0"/>
                  </a:lnTo>
                  <a:lnTo>
                    <a:pt x="22328760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6906675" y="9644901"/>
            <a:ext cx="366189" cy="192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CFDAE1"/>
                </a:solidFill>
                <a:latin typeface="Trebuchet MS"/>
                <a:ea typeface="Trebuchet MS"/>
                <a:cs typeface="Trebuchet MS"/>
                <a:sym typeface="Trebuchet MS"/>
              </a:rPr>
              <a:t>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20940" y="622240"/>
            <a:ext cx="15602855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F7F2E4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THE EIGHTFOLD MEANS OF YOGA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62126" y="1445847"/>
            <a:ext cx="15328316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1">
                <a:solidFill>
                  <a:srgbClr val="BE7D43"/>
                </a:solidFill>
                <a:latin typeface="Segoe UI"/>
                <a:ea typeface="Segoe UI"/>
                <a:cs typeface="Segoe UI"/>
                <a:sym typeface="Segoe UI"/>
              </a:rPr>
              <a:t>Sāṅkhya–Yoga • Yogāṅga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58214" y="2077279"/>
            <a:ext cx="10318061" cy="704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Yoga says spiritual truth is revealed in a purified heart and a clear, calm mind.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Liberation comes through prajñā — insight into the Self as pure, immortal spirit, distinct from body and mind.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Eight disciplines purify citta and lead toward yoga and samādhi.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2621435" y="2326396"/>
            <a:ext cx="3171444" cy="481003"/>
            <a:chOff x="0" y="0"/>
            <a:chExt cx="4228592" cy="64133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228592" cy="641350"/>
            </a:xfrm>
            <a:custGeom>
              <a:avLst/>
              <a:gdLst/>
              <a:ahLst/>
              <a:cxnLst/>
              <a:rect l="l" t="t" r="r" b="b"/>
              <a:pathLst>
                <a:path w="4228592" h="641350">
                  <a:moveTo>
                    <a:pt x="0" y="106934"/>
                  </a:moveTo>
                  <a:cubicBezTo>
                    <a:pt x="0" y="47879"/>
                    <a:pt x="47879" y="0"/>
                    <a:pt x="106934" y="0"/>
                  </a:cubicBezTo>
                  <a:lnTo>
                    <a:pt x="4121658" y="0"/>
                  </a:lnTo>
                  <a:cubicBezTo>
                    <a:pt x="4180713" y="0"/>
                    <a:pt x="4228592" y="47879"/>
                    <a:pt x="4228592" y="106934"/>
                  </a:cubicBezTo>
                  <a:lnTo>
                    <a:pt x="4228592" y="534416"/>
                  </a:lnTo>
                  <a:cubicBezTo>
                    <a:pt x="4228592" y="593471"/>
                    <a:pt x="4180713" y="641350"/>
                    <a:pt x="4121658" y="641350"/>
                  </a:cubicBezTo>
                  <a:lnTo>
                    <a:pt x="106934" y="641350"/>
                  </a:lnTo>
                  <a:cubicBezTo>
                    <a:pt x="47879" y="641350"/>
                    <a:pt x="0" y="593471"/>
                    <a:pt x="0" y="534416"/>
                  </a:cubicBezTo>
                  <a:close/>
                </a:path>
              </a:pathLst>
            </a:custGeom>
            <a:solidFill>
              <a:srgbClr val="F7F2E4"/>
            </a:solidFill>
            <a:ln w="14299" cap="sq">
              <a:solidFill>
                <a:srgbClr val="BE7D43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0"/>
              <a:ext cx="4228592" cy="641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1"/>
                </a:lnSpc>
              </a:pPr>
              <a:r>
                <a:rPr lang="en-US" sz="1501">
                  <a:solidFill>
                    <a:srgbClr val="18263A"/>
                  </a:solidFill>
                  <a:latin typeface="Segoe UI"/>
                  <a:ea typeface="Segoe UI"/>
                  <a:cs typeface="Segoe UI"/>
                  <a:sym typeface="Segoe UI"/>
                </a:rPr>
                <a:t>Yama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621435" y="2985278"/>
            <a:ext cx="3171444" cy="481003"/>
            <a:chOff x="0" y="0"/>
            <a:chExt cx="4228592" cy="64133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228592" cy="641350"/>
            </a:xfrm>
            <a:custGeom>
              <a:avLst/>
              <a:gdLst/>
              <a:ahLst/>
              <a:cxnLst/>
              <a:rect l="l" t="t" r="r" b="b"/>
              <a:pathLst>
                <a:path w="4228592" h="641350">
                  <a:moveTo>
                    <a:pt x="0" y="106934"/>
                  </a:moveTo>
                  <a:cubicBezTo>
                    <a:pt x="0" y="47879"/>
                    <a:pt x="47879" y="0"/>
                    <a:pt x="106934" y="0"/>
                  </a:cubicBezTo>
                  <a:lnTo>
                    <a:pt x="4121658" y="0"/>
                  </a:lnTo>
                  <a:cubicBezTo>
                    <a:pt x="4180713" y="0"/>
                    <a:pt x="4228592" y="47879"/>
                    <a:pt x="4228592" y="106934"/>
                  </a:cubicBezTo>
                  <a:lnTo>
                    <a:pt x="4228592" y="534416"/>
                  </a:lnTo>
                  <a:cubicBezTo>
                    <a:pt x="4228592" y="593471"/>
                    <a:pt x="4180713" y="641350"/>
                    <a:pt x="4121658" y="641350"/>
                  </a:cubicBezTo>
                  <a:lnTo>
                    <a:pt x="106934" y="641350"/>
                  </a:lnTo>
                  <a:cubicBezTo>
                    <a:pt x="47879" y="641350"/>
                    <a:pt x="0" y="593471"/>
                    <a:pt x="0" y="534416"/>
                  </a:cubicBezTo>
                  <a:close/>
                </a:path>
              </a:pathLst>
            </a:custGeom>
            <a:solidFill>
              <a:srgbClr val="F7F2E4"/>
            </a:solidFill>
            <a:ln w="14299" cap="sq">
              <a:solidFill>
                <a:srgbClr val="BE7D43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0"/>
              <a:ext cx="4228592" cy="641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1"/>
                </a:lnSpc>
              </a:pPr>
              <a:r>
                <a:rPr lang="en-US" sz="1501">
                  <a:solidFill>
                    <a:srgbClr val="18263A"/>
                  </a:solidFill>
                  <a:latin typeface="Segoe UI"/>
                  <a:ea typeface="Segoe UI"/>
                  <a:cs typeface="Segoe UI"/>
                  <a:sym typeface="Segoe UI"/>
                </a:rPr>
                <a:t>Niyama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2621435" y="3644160"/>
            <a:ext cx="3171444" cy="481003"/>
            <a:chOff x="0" y="0"/>
            <a:chExt cx="4228592" cy="64133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228592" cy="641350"/>
            </a:xfrm>
            <a:custGeom>
              <a:avLst/>
              <a:gdLst/>
              <a:ahLst/>
              <a:cxnLst/>
              <a:rect l="l" t="t" r="r" b="b"/>
              <a:pathLst>
                <a:path w="4228592" h="641350">
                  <a:moveTo>
                    <a:pt x="0" y="106934"/>
                  </a:moveTo>
                  <a:cubicBezTo>
                    <a:pt x="0" y="47879"/>
                    <a:pt x="47879" y="0"/>
                    <a:pt x="106934" y="0"/>
                  </a:cubicBezTo>
                  <a:lnTo>
                    <a:pt x="4121658" y="0"/>
                  </a:lnTo>
                  <a:cubicBezTo>
                    <a:pt x="4180713" y="0"/>
                    <a:pt x="4228592" y="47879"/>
                    <a:pt x="4228592" y="106934"/>
                  </a:cubicBezTo>
                  <a:lnTo>
                    <a:pt x="4228592" y="534416"/>
                  </a:lnTo>
                  <a:cubicBezTo>
                    <a:pt x="4228592" y="593471"/>
                    <a:pt x="4180713" y="641350"/>
                    <a:pt x="4121658" y="641350"/>
                  </a:cubicBezTo>
                  <a:lnTo>
                    <a:pt x="106934" y="641350"/>
                  </a:lnTo>
                  <a:cubicBezTo>
                    <a:pt x="47879" y="641350"/>
                    <a:pt x="0" y="593471"/>
                    <a:pt x="0" y="534416"/>
                  </a:cubicBezTo>
                  <a:close/>
                </a:path>
              </a:pathLst>
            </a:custGeom>
            <a:solidFill>
              <a:srgbClr val="F7F2E4"/>
            </a:solidFill>
            <a:ln w="14299" cap="sq">
              <a:solidFill>
                <a:srgbClr val="BE7D43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0"/>
              <a:ext cx="4228592" cy="641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1"/>
                </a:lnSpc>
              </a:pPr>
              <a:r>
                <a:rPr lang="en-US" sz="1501">
                  <a:solidFill>
                    <a:srgbClr val="18263A"/>
                  </a:solidFill>
                  <a:latin typeface="Segoe UI"/>
                  <a:ea typeface="Segoe UI"/>
                  <a:cs typeface="Segoe UI"/>
                  <a:sym typeface="Segoe UI"/>
                </a:rPr>
                <a:t>Āsana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621435" y="4303043"/>
            <a:ext cx="3171444" cy="481003"/>
            <a:chOff x="0" y="0"/>
            <a:chExt cx="4228592" cy="641337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228592" cy="641350"/>
            </a:xfrm>
            <a:custGeom>
              <a:avLst/>
              <a:gdLst/>
              <a:ahLst/>
              <a:cxnLst/>
              <a:rect l="l" t="t" r="r" b="b"/>
              <a:pathLst>
                <a:path w="4228592" h="641350">
                  <a:moveTo>
                    <a:pt x="0" y="106934"/>
                  </a:moveTo>
                  <a:cubicBezTo>
                    <a:pt x="0" y="47879"/>
                    <a:pt x="47879" y="0"/>
                    <a:pt x="106934" y="0"/>
                  </a:cubicBezTo>
                  <a:lnTo>
                    <a:pt x="4121658" y="0"/>
                  </a:lnTo>
                  <a:cubicBezTo>
                    <a:pt x="4180713" y="0"/>
                    <a:pt x="4228592" y="47879"/>
                    <a:pt x="4228592" y="106934"/>
                  </a:cubicBezTo>
                  <a:lnTo>
                    <a:pt x="4228592" y="534416"/>
                  </a:lnTo>
                  <a:cubicBezTo>
                    <a:pt x="4228592" y="593471"/>
                    <a:pt x="4180713" y="641350"/>
                    <a:pt x="4121658" y="641350"/>
                  </a:cubicBezTo>
                  <a:lnTo>
                    <a:pt x="106934" y="641350"/>
                  </a:lnTo>
                  <a:cubicBezTo>
                    <a:pt x="47879" y="641350"/>
                    <a:pt x="0" y="593471"/>
                    <a:pt x="0" y="534416"/>
                  </a:cubicBezTo>
                  <a:close/>
                </a:path>
              </a:pathLst>
            </a:custGeom>
            <a:solidFill>
              <a:srgbClr val="F7F2E4"/>
            </a:solidFill>
            <a:ln w="14299" cap="sq">
              <a:solidFill>
                <a:srgbClr val="BE7D43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0"/>
              <a:ext cx="4228592" cy="641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1"/>
                </a:lnSpc>
              </a:pPr>
              <a:r>
                <a:rPr lang="en-US" sz="1501">
                  <a:solidFill>
                    <a:srgbClr val="18263A"/>
                  </a:solidFill>
                  <a:latin typeface="Segoe UI"/>
                  <a:ea typeface="Segoe UI"/>
                  <a:cs typeface="Segoe UI"/>
                  <a:sym typeface="Segoe UI"/>
                </a:rPr>
                <a:t>Prāṇāyāma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621435" y="4961925"/>
            <a:ext cx="3171444" cy="481003"/>
            <a:chOff x="0" y="0"/>
            <a:chExt cx="4228592" cy="64133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228592" cy="641350"/>
            </a:xfrm>
            <a:custGeom>
              <a:avLst/>
              <a:gdLst/>
              <a:ahLst/>
              <a:cxnLst/>
              <a:rect l="l" t="t" r="r" b="b"/>
              <a:pathLst>
                <a:path w="4228592" h="641350">
                  <a:moveTo>
                    <a:pt x="0" y="106934"/>
                  </a:moveTo>
                  <a:cubicBezTo>
                    <a:pt x="0" y="47879"/>
                    <a:pt x="47879" y="0"/>
                    <a:pt x="106934" y="0"/>
                  </a:cubicBezTo>
                  <a:lnTo>
                    <a:pt x="4121658" y="0"/>
                  </a:lnTo>
                  <a:cubicBezTo>
                    <a:pt x="4180713" y="0"/>
                    <a:pt x="4228592" y="47879"/>
                    <a:pt x="4228592" y="106934"/>
                  </a:cubicBezTo>
                  <a:lnTo>
                    <a:pt x="4228592" y="534416"/>
                  </a:lnTo>
                  <a:cubicBezTo>
                    <a:pt x="4228592" y="593471"/>
                    <a:pt x="4180713" y="641350"/>
                    <a:pt x="4121658" y="641350"/>
                  </a:cubicBezTo>
                  <a:lnTo>
                    <a:pt x="106934" y="641350"/>
                  </a:lnTo>
                  <a:cubicBezTo>
                    <a:pt x="47879" y="641350"/>
                    <a:pt x="0" y="593471"/>
                    <a:pt x="0" y="534416"/>
                  </a:cubicBezTo>
                  <a:close/>
                </a:path>
              </a:pathLst>
            </a:custGeom>
            <a:solidFill>
              <a:srgbClr val="F7F2E4"/>
            </a:solidFill>
            <a:ln w="14299" cap="sq">
              <a:solidFill>
                <a:srgbClr val="BE7D43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0"/>
              <a:ext cx="4228592" cy="641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1"/>
                </a:lnSpc>
              </a:pPr>
              <a:r>
                <a:rPr lang="en-US" sz="1501">
                  <a:solidFill>
                    <a:srgbClr val="18263A"/>
                  </a:solidFill>
                  <a:latin typeface="Segoe UI"/>
                  <a:ea typeface="Segoe UI"/>
                  <a:cs typeface="Segoe UI"/>
                  <a:sym typeface="Segoe UI"/>
                </a:rPr>
                <a:t>Pratyāhāra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621435" y="5620807"/>
            <a:ext cx="3171444" cy="481003"/>
            <a:chOff x="0" y="0"/>
            <a:chExt cx="4228592" cy="641337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4228592" cy="641350"/>
            </a:xfrm>
            <a:custGeom>
              <a:avLst/>
              <a:gdLst/>
              <a:ahLst/>
              <a:cxnLst/>
              <a:rect l="l" t="t" r="r" b="b"/>
              <a:pathLst>
                <a:path w="4228592" h="641350">
                  <a:moveTo>
                    <a:pt x="0" y="106934"/>
                  </a:moveTo>
                  <a:cubicBezTo>
                    <a:pt x="0" y="47879"/>
                    <a:pt x="47879" y="0"/>
                    <a:pt x="106934" y="0"/>
                  </a:cubicBezTo>
                  <a:lnTo>
                    <a:pt x="4121658" y="0"/>
                  </a:lnTo>
                  <a:cubicBezTo>
                    <a:pt x="4180713" y="0"/>
                    <a:pt x="4228592" y="47879"/>
                    <a:pt x="4228592" y="106934"/>
                  </a:cubicBezTo>
                  <a:lnTo>
                    <a:pt x="4228592" y="534416"/>
                  </a:lnTo>
                  <a:cubicBezTo>
                    <a:pt x="4228592" y="593471"/>
                    <a:pt x="4180713" y="641350"/>
                    <a:pt x="4121658" y="641350"/>
                  </a:cubicBezTo>
                  <a:lnTo>
                    <a:pt x="106934" y="641350"/>
                  </a:lnTo>
                  <a:cubicBezTo>
                    <a:pt x="47879" y="641350"/>
                    <a:pt x="0" y="593471"/>
                    <a:pt x="0" y="534416"/>
                  </a:cubicBezTo>
                  <a:close/>
                </a:path>
              </a:pathLst>
            </a:custGeom>
            <a:solidFill>
              <a:srgbClr val="F7F2E4"/>
            </a:solidFill>
            <a:ln w="14299" cap="sq">
              <a:solidFill>
                <a:srgbClr val="BE7D43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0"/>
              <a:ext cx="4228592" cy="641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1"/>
                </a:lnSpc>
              </a:pPr>
              <a:r>
                <a:rPr lang="en-US" sz="1501">
                  <a:solidFill>
                    <a:srgbClr val="18263A"/>
                  </a:solidFill>
                  <a:latin typeface="Segoe UI"/>
                  <a:ea typeface="Segoe UI"/>
                  <a:cs typeface="Segoe UI"/>
                  <a:sym typeface="Segoe UI"/>
                </a:rPr>
                <a:t>Dhāraṇā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621435" y="6279690"/>
            <a:ext cx="3171444" cy="481003"/>
            <a:chOff x="0" y="0"/>
            <a:chExt cx="4228592" cy="641337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4228592" cy="641350"/>
            </a:xfrm>
            <a:custGeom>
              <a:avLst/>
              <a:gdLst/>
              <a:ahLst/>
              <a:cxnLst/>
              <a:rect l="l" t="t" r="r" b="b"/>
              <a:pathLst>
                <a:path w="4228592" h="641350">
                  <a:moveTo>
                    <a:pt x="0" y="106934"/>
                  </a:moveTo>
                  <a:cubicBezTo>
                    <a:pt x="0" y="47879"/>
                    <a:pt x="47879" y="0"/>
                    <a:pt x="106934" y="0"/>
                  </a:cubicBezTo>
                  <a:lnTo>
                    <a:pt x="4121658" y="0"/>
                  </a:lnTo>
                  <a:cubicBezTo>
                    <a:pt x="4180713" y="0"/>
                    <a:pt x="4228592" y="47879"/>
                    <a:pt x="4228592" y="106934"/>
                  </a:cubicBezTo>
                  <a:lnTo>
                    <a:pt x="4228592" y="534416"/>
                  </a:lnTo>
                  <a:cubicBezTo>
                    <a:pt x="4228592" y="593471"/>
                    <a:pt x="4180713" y="641350"/>
                    <a:pt x="4121658" y="641350"/>
                  </a:cubicBezTo>
                  <a:lnTo>
                    <a:pt x="106934" y="641350"/>
                  </a:lnTo>
                  <a:cubicBezTo>
                    <a:pt x="47879" y="641350"/>
                    <a:pt x="0" y="593471"/>
                    <a:pt x="0" y="534416"/>
                  </a:cubicBezTo>
                  <a:close/>
                </a:path>
              </a:pathLst>
            </a:custGeom>
            <a:solidFill>
              <a:srgbClr val="F7F2E4"/>
            </a:solidFill>
            <a:ln w="14299" cap="sq">
              <a:solidFill>
                <a:srgbClr val="BE7D43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0"/>
              <a:ext cx="4228592" cy="641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1"/>
                </a:lnSpc>
              </a:pPr>
              <a:r>
                <a:rPr lang="en-US" sz="1501">
                  <a:solidFill>
                    <a:srgbClr val="18263A"/>
                  </a:solidFill>
                  <a:latin typeface="Segoe UI"/>
                  <a:ea typeface="Segoe UI"/>
                  <a:cs typeface="Segoe UI"/>
                  <a:sym typeface="Segoe UI"/>
                </a:rPr>
                <a:t>Dhyāna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2621435" y="6938572"/>
            <a:ext cx="3171444" cy="481003"/>
            <a:chOff x="0" y="0"/>
            <a:chExt cx="4228592" cy="641337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228592" cy="641350"/>
            </a:xfrm>
            <a:custGeom>
              <a:avLst/>
              <a:gdLst/>
              <a:ahLst/>
              <a:cxnLst/>
              <a:rect l="l" t="t" r="r" b="b"/>
              <a:pathLst>
                <a:path w="4228592" h="641350">
                  <a:moveTo>
                    <a:pt x="0" y="106934"/>
                  </a:moveTo>
                  <a:cubicBezTo>
                    <a:pt x="0" y="47879"/>
                    <a:pt x="47879" y="0"/>
                    <a:pt x="106934" y="0"/>
                  </a:cubicBezTo>
                  <a:lnTo>
                    <a:pt x="4121658" y="0"/>
                  </a:lnTo>
                  <a:cubicBezTo>
                    <a:pt x="4180713" y="0"/>
                    <a:pt x="4228592" y="47879"/>
                    <a:pt x="4228592" y="106934"/>
                  </a:cubicBezTo>
                  <a:lnTo>
                    <a:pt x="4228592" y="534416"/>
                  </a:lnTo>
                  <a:cubicBezTo>
                    <a:pt x="4228592" y="593471"/>
                    <a:pt x="4180713" y="641350"/>
                    <a:pt x="4121658" y="641350"/>
                  </a:cubicBezTo>
                  <a:lnTo>
                    <a:pt x="106934" y="641350"/>
                  </a:lnTo>
                  <a:cubicBezTo>
                    <a:pt x="47879" y="641350"/>
                    <a:pt x="0" y="593471"/>
                    <a:pt x="0" y="534416"/>
                  </a:cubicBezTo>
                  <a:close/>
                </a:path>
              </a:pathLst>
            </a:custGeom>
            <a:solidFill>
              <a:srgbClr val="F7F2E4"/>
            </a:solidFill>
            <a:ln w="14299" cap="sq">
              <a:solidFill>
                <a:srgbClr val="BE7D43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0"/>
              <a:ext cx="4228592" cy="641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1"/>
                </a:lnSpc>
              </a:pPr>
              <a:r>
                <a:rPr lang="en-US" sz="1501">
                  <a:solidFill>
                    <a:srgbClr val="18263A"/>
                  </a:solidFill>
                  <a:latin typeface="Segoe UI"/>
                  <a:ea typeface="Segoe UI"/>
                  <a:cs typeface="Segoe UI"/>
                  <a:sym typeface="Segoe UI"/>
                </a:rPr>
                <a:t>Samādhi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0431" y="480431"/>
            <a:ext cx="123539" cy="123539"/>
            <a:chOff x="0" y="0"/>
            <a:chExt cx="164719" cy="164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227039" y="480431"/>
            <a:ext cx="123539" cy="123539"/>
            <a:chOff x="0" y="0"/>
            <a:chExt cx="164719" cy="16471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0431" y="9608706"/>
            <a:ext cx="123539" cy="123539"/>
            <a:chOff x="0" y="0"/>
            <a:chExt cx="164719" cy="1647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227039" y="9608706"/>
            <a:ext cx="123539" cy="123539"/>
            <a:chOff x="0" y="0"/>
            <a:chExt cx="164719" cy="1647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54971" y="9498892"/>
            <a:ext cx="16746607" cy="34319"/>
            <a:chOff x="0" y="0"/>
            <a:chExt cx="22328810" cy="457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328760" cy="45720"/>
            </a:xfrm>
            <a:custGeom>
              <a:avLst/>
              <a:gdLst/>
              <a:ahLst/>
              <a:cxnLst/>
              <a:rect l="l" t="t" r="r" b="b"/>
              <a:pathLst>
                <a:path w="22328760" h="45720">
                  <a:moveTo>
                    <a:pt x="0" y="0"/>
                  </a:moveTo>
                  <a:lnTo>
                    <a:pt x="22328760" y="0"/>
                  </a:lnTo>
                  <a:lnTo>
                    <a:pt x="22328760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6906675" y="9644901"/>
            <a:ext cx="366189" cy="192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CFDAE1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20940" y="622240"/>
            <a:ext cx="15602855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F7F2E4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WHY PURIFICATION IS NECESSARY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58214" y="2077279"/>
            <a:ext cx="10318061" cy="704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Impure thoughts, passions and evil tendencies disturb the mind.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A calm mind can turn inward and distinguish the Self from the body–mind complex.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Yoga therefore combines ethical, bodily and mental discipline.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Practice should be regular, devoted and accompanied by dispassion.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2765853" y="3019882"/>
            <a:ext cx="1853108" cy="1715843"/>
            <a:chOff x="0" y="0"/>
            <a:chExt cx="2470810" cy="2287791"/>
          </a:xfrm>
        </p:grpSpPr>
        <p:sp>
          <p:nvSpPr>
            <p:cNvPr id="16" name="Freeform 16"/>
            <p:cNvSpPr/>
            <p:nvPr/>
          </p:nvSpPr>
          <p:spPr>
            <a:xfrm>
              <a:off x="-8978" y="28416"/>
              <a:ext cx="2488868" cy="2259489"/>
            </a:xfrm>
            <a:custGeom>
              <a:avLst/>
              <a:gdLst/>
              <a:ahLst/>
              <a:cxnLst/>
              <a:rect l="l" t="t" r="r" b="b"/>
              <a:pathLst>
                <a:path w="2488868" h="2259489">
                  <a:moveTo>
                    <a:pt x="1244434" y="543592"/>
                  </a:moveTo>
                  <a:cubicBezTo>
                    <a:pt x="1759165" y="-790924"/>
                    <a:pt x="3766781" y="543592"/>
                    <a:pt x="1244434" y="2259489"/>
                  </a:cubicBezTo>
                  <a:cubicBezTo>
                    <a:pt x="-1277913" y="543592"/>
                    <a:pt x="729703" y="-790924"/>
                    <a:pt x="1244434" y="543592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756225" y="2951245"/>
            <a:ext cx="1784471" cy="1509941"/>
            <a:chOff x="0" y="0"/>
            <a:chExt cx="2379294" cy="2013255"/>
          </a:xfrm>
        </p:grpSpPr>
        <p:sp>
          <p:nvSpPr>
            <p:cNvPr id="18" name="Freeform 18"/>
            <p:cNvSpPr/>
            <p:nvPr/>
          </p:nvSpPr>
          <p:spPr>
            <a:xfrm>
              <a:off x="-1992" y="6511"/>
              <a:ext cx="2382501" cy="2014069"/>
            </a:xfrm>
            <a:custGeom>
              <a:avLst/>
              <a:gdLst/>
              <a:ahLst/>
              <a:cxnLst/>
              <a:rect l="l" t="t" r="r" b="b"/>
              <a:pathLst>
                <a:path w="2382501" h="2014069">
                  <a:moveTo>
                    <a:pt x="216749" y="663160"/>
                  </a:moveTo>
                  <a:cubicBezTo>
                    <a:pt x="197572" y="500727"/>
                    <a:pt x="260564" y="339945"/>
                    <a:pt x="378928" y="249140"/>
                  </a:cubicBezTo>
                  <a:cubicBezTo>
                    <a:pt x="497292" y="158335"/>
                    <a:pt x="650454" y="153128"/>
                    <a:pt x="773263" y="235932"/>
                  </a:cubicBezTo>
                  <a:cubicBezTo>
                    <a:pt x="816824" y="141444"/>
                    <a:pt x="896326" y="76293"/>
                    <a:pt x="988020" y="60037"/>
                  </a:cubicBezTo>
                  <a:cubicBezTo>
                    <a:pt x="1079714" y="43781"/>
                    <a:pt x="1172551" y="78452"/>
                    <a:pt x="1238718" y="153382"/>
                  </a:cubicBezTo>
                  <a:cubicBezTo>
                    <a:pt x="1275802" y="67784"/>
                    <a:pt x="1348573" y="10253"/>
                    <a:pt x="1431250" y="1236"/>
                  </a:cubicBezTo>
                  <a:cubicBezTo>
                    <a:pt x="1513927" y="-7781"/>
                    <a:pt x="1594699" y="32986"/>
                    <a:pt x="1645118" y="109059"/>
                  </a:cubicBezTo>
                  <a:cubicBezTo>
                    <a:pt x="1712047" y="18254"/>
                    <a:pt x="1818600" y="-19846"/>
                    <a:pt x="1918549" y="11015"/>
                  </a:cubicBezTo>
                  <a:cubicBezTo>
                    <a:pt x="2018498" y="41876"/>
                    <a:pt x="2094063" y="136237"/>
                    <a:pt x="2112478" y="253331"/>
                  </a:cubicBezTo>
                  <a:cubicBezTo>
                    <a:pt x="2194520" y="279112"/>
                    <a:pt x="2262846" y="344644"/>
                    <a:pt x="2299803" y="432909"/>
                  </a:cubicBezTo>
                  <a:cubicBezTo>
                    <a:pt x="2336760" y="521174"/>
                    <a:pt x="2338792" y="623790"/>
                    <a:pt x="2305264" y="713833"/>
                  </a:cubicBezTo>
                  <a:cubicBezTo>
                    <a:pt x="2386036" y="834991"/>
                    <a:pt x="2404959" y="996281"/>
                    <a:pt x="2354921" y="1137632"/>
                  </a:cubicBezTo>
                  <a:cubicBezTo>
                    <a:pt x="2304883" y="1278983"/>
                    <a:pt x="2193504" y="1379186"/>
                    <a:pt x="2062186" y="1400903"/>
                  </a:cubicBezTo>
                  <a:cubicBezTo>
                    <a:pt x="2061297" y="1533618"/>
                    <a:pt x="1998051" y="1655411"/>
                    <a:pt x="1896959" y="1719292"/>
                  </a:cubicBezTo>
                  <a:cubicBezTo>
                    <a:pt x="1795867" y="1783173"/>
                    <a:pt x="1672677" y="1779236"/>
                    <a:pt x="1574760" y="1709005"/>
                  </a:cubicBezTo>
                  <a:cubicBezTo>
                    <a:pt x="1533104" y="1868009"/>
                    <a:pt x="1415756" y="1984849"/>
                    <a:pt x="1273516" y="2009360"/>
                  </a:cubicBezTo>
                  <a:cubicBezTo>
                    <a:pt x="1131276" y="2033871"/>
                    <a:pt x="989544" y="1961354"/>
                    <a:pt x="909661" y="1823305"/>
                  </a:cubicBezTo>
                  <a:cubicBezTo>
                    <a:pt x="811744" y="1891377"/>
                    <a:pt x="694142" y="1910935"/>
                    <a:pt x="583525" y="1877661"/>
                  </a:cubicBezTo>
                  <a:cubicBezTo>
                    <a:pt x="472908" y="1844387"/>
                    <a:pt x="378547" y="1761075"/>
                    <a:pt x="321651" y="1646394"/>
                  </a:cubicBezTo>
                  <a:cubicBezTo>
                    <a:pt x="221575" y="1659856"/>
                    <a:pt x="124801" y="1600166"/>
                    <a:pt x="79335" y="1496788"/>
                  </a:cubicBezTo>
                  <a:cubicBezTo>
                    <a:pt x="33869" y="1393410"/>
                    <a:pt x="49490" y="1268696"/>
                    <a:pt x="118451" y="1184114"/>
                  </a:cubicBezTo>
                  <a:cubicBezTo>
                    <a:pt x="29043" y="1123535"/>
                    <a:pt x="-16423" y="1003393"/>
                    <a:pt x="5421" y="886299"/>
                  </a:cubicBezTo>
                  <a:cubicBezTo>
                    <a:pt x="27265" y="769205"/>
                    <a:pt x="111847" y="681702"/>
                    <a:pt x="214844" y="669383"/>
                  </a:cubicBezTo>
                  <a:close/>
                </a:path>
              </a:pathLst>
            </a:custGeom>
            <a:solidFill>
              <a:srgbClr val="CFDAE1"/>
            </a:solidFill>
          </p:spPr>
          <p:txBody>
            <a:bodyPr/>
            <a:lstStyle/>
            <a:p>
              <a:endParaRPr lang="bn-IN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18872" y="109093"/>
              <a:ext cx="2183003" cy="1712722"/>
            </a:xfrm>
            <a:custGeom>
              <a:avLst/>
              <a:gdLst/>
              <a:ahLst/>
              <a:cxnLst/>
              <a:rect l="l" t="t" r="r" b="b"/>
              <a:pathLst>
                <a:path w="2183003" h="1712722">
                  <a:moveTo>
                    <a:pt x="139573" y="1110869"/>
                  </a:moveTo>
                  <a:cubicBezTo>
                    <a:pt x="90932" y="1115314"/>
                    <a:pt x="42164" y="1102360"/>
                    <a:pt x="0" y="1073785"/>
                  </a:cubicBezTo>
                  <a:moveTo>
                    <a:pt x="262636" y="1517396"/>
                  </a:moveTo>
                  <a:cubicBezTo>
                    <a:pt x="243078" y="1526413"/>
                    <a:pt x="222504" y="1532382"/>
                    <a:pt x="201549" y="1535176"/>
                  </a:cubicBezTo>
                  <a:moveTo>
                    <a:pt x="788543" y="1712722"/>
                  </a:moveTo>
                  <a:cubicBezTo>
                    <a:pt x="773811" y="1687322"/>
                    <a:pt x="761492" y="1660144"/>
                    <a:pt x="751713" y="1631569"/>
                  </a:cubicBezTo>
                  <a:moveTo>
                    <a:pt x="1468628" y="1510411"/>
                  </a:moveTo>
                  <a:cubicBezTo>
                    <a:pt x="1466469" y="1540637"/>
                    <a:pt x="1461516" y="1570355"/>
                    <a:pt x="1453896" y="1599438"/>
                  </a:cubicBezTo>
                  <a:moveTo>
                    <a:pt x="1760601" y="960628"/>
                  </a:moveTo>
                  <a:cubicBezTo>
                    <a:pt x="1870964" y="1022477"/>
                    <a:pt x="1940687" y="1151890"/>
                    <a:pt x="1939671" y="1293114"/>
                  </a:cubicBezTo>
                  <a:moveTo>
                    <a:pt x="2183003" y="606425"/>
                  </a:moveTo>
                  <a:cubicBezTo>
                    <a:pt x="2165096" y="654558"/>
                    <a:pt x="2137791" y="697230"/>
                    <a:pt x="2103247" y="731139"/>
                  </a:cubicBezTo>
                  <a:moveTo>
                    <a:pt x="1991868" y="143764"/>
                  </a:moveTo>
                  <a:cubicBezTo>
                    <a:pt x="1994916" y="163195"/>
                    <a:pt x="1996313" y="182880"/>
                    <a:pt x="1996059" y="202692"/>
                  </a:cubicBezTo>
                  <a:moveTo>
                    <a:pt x="1482598" y="75057"/>
                  </a:moveTo>
                  <a:cubicBezTo>
                    <a:pt x="1493012" y="47879"/>
                    <a:pt x="1506728" y="22606"/>
                    <a:pt x="1523492" y="0"/>
                  </a:cubicBezTo>
                  <a:moveTo>
                    <a:pt x="1100582" y="110871"/>
                  </a:moveTo>
                  <a:cubicBezTo>
                    <a:pt x="1104773" y="88392"/>
                    <a:pt x="1111504" y="66675"/>
                    <a:pt x="1120394" y="46101"/>
                  </a:cubicBezTo>
                  <a:moveTo>
                    <a:pt x="652145" y="132842"/>
                  </a:moveTo>
                  <a:cubicBezTo>
                    <a:pt x="678180" y="150368"/>
                    <a:pt x="702183" y="171450"/>
                    <a:pt x="723773" y="195707"/>
                  </a:cubicBezTo>
                  <a:moveTo>
                    <a:pt x="108458" y="626745"/>
                  </a:moveTo>
                  <a:cubicBezTo>
                    <a:pt x="102743" y="605155"/>
                    <a:pt x="98552" y="583057"/>
                    <a:pt x="96012" y="560578"/>
                  </a:cubicBezTo>
                </a:path>
              </a:pathLst>
            </a:custGeom>
            <a:solidFill>
              <a:srgbClr val="CFDAE1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2720028" y="5330504"/>
            <a:ext cx="3797875" cy="1281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2"/>
              </a:lnSpc>
            </a:pPr>
            <a:r>
              <a:rPr lang="en-US" sz="2251">
                <a:solidFill>
                  <a:srgbClr val="F7F2E4"/>
                </a:solidFill>
                <a:latin typeface="Segoe UI"/>
                <a:ea typeface="Segoe UI"/>
                <a:cs typeface="Segoe UI"/>
                <a:sym typeface="Segoe UI"/>
              </a:rPr>
              <a:t>PURE HEART</a:t>
            </a:r>
          </a:p>
          <a:p>
            <a:pPr algn="ctr">
              <a:lnSpc>
                <a:spcPts val="2702"/>
              </a:lnSpc>
            </a:pPr>
            <a:r>
              <a:rPr lang="en-US" sz="2251">
                <a:solidFill>
                  <a:srgbClr val="F7F2E4"/>
                </a:solidFill>
                <a:latin typeface="Segoe UI"/>
                <a:ea typeface="Segoe UI"/>
                <a:cs typeface="Segoe UI"/>
                <a:sym typeface="Segoe UI"/>
              </a:rPr>
              <a:t>+</a:t>
            </a:r>
          </a:p>
          <a:p>
            <a:pPr algn="ctr">
              <a:lnSpc>
                <a:spcPts val="2702"/>
              </a:lnSpc>
            </a:pPr>
            <a:r>
              <a:rPr lang="en-US" sz="2251">
                <a:solidFill>
                  <a:srgbClr val="F7F2E4"/>
                </a:solidFill>
                <a:latin typeface="Segoe UI"/>
                <a:ea typeface="Segoe UI"/>
                <a:cs typeface="Segoe UI"/>
                <a:sym typeface="Segoe UI"/>
              </a:rPr>
              <a:t>CLEAR MIND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0431" y="480431"/>
            <a:ext cx="123539" cy="123539"/>
            <a:chOff x="0" y="0"/>
            <a:chExt cx="164719" cy="164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227039" y="480431"/>
            <a:ext cx="123539" cy="123539"/>
            <a:chOff x="0" y="0"/>
            <a:chExt cx="164719" cy="16471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0431" y="9608706"/>
            <a:ext cx="123539" cy="123539"/>
            <a:chOff x="0" y="0"/>
            <a:chExt cx="164719" cy="1647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227039" y="9608706"/>
            <a:ext cx="123539" cy="123539"/>
            <a:chOff x="0" y="0"/>
            <a:chExt cx="164719" cy="1647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54971" y="9498892"/>
            <a:ext cx="16746607" cy="34319"/>
            <a:chOff x="0" y="0"/>
            <a:chExt cx="22328810" cy="457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328760" cy="45720"/>
            </a:xfrm>
            <a:custGeom>
              <a:avLst/>
              <a:gdLst/>
              <a:ahLst/>
              <a:cxnLst/>
              <a:rect l="l" t="t" r="r" b="b"/>
              <a:pathLst>
                <a:path w="22328760" h="45720">
                  <a:moveTo>
                    <a:pt x="0" y="0"/>
                  </a:moveTo>
                  <a:lnTo>
                    <a:pt x="22328760" y="0"/>
                  </a:lnTo>
                  <a:lnTo>
                    <a:pt x="22328760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6906675" y="9644901"/>
            <a:ext cx="366189" cy="192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CFDAE1"/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20940" y="622240"/>
            <a:ext cx="15602855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F7F2E4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1. YAMA — RESTRAINT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58214" y="2077279"/>
            <a:ext cx="10318061" cy="704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Yama means restraint from harmful and distracting tendencies.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Ahim̄sā — non-injury to living beings.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Satya — truthfulness in thought and speech.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Asteya — non-stealing.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Brahmacarya — control of sexual desires and passions.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Aparigraha — non-acceptance of unnecessary gifts.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2552807" y="2326396"/>
            <a:ext cx="3857777" cy="604552"/>
            <a:chOff x="0" y="0"/>
            <a:chExt cx="5143703" cy="80606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143754" cy="806069"/>
            </a:xfrm>
            <a:custGeom>
              <a:avLst/>
              <a:gdLst/>
              <a:ahLst/>
              <a:cxnLst/>
              <a:rect l="l" t="t" r="r" b="b"/>
              <a:pathLst>
                <a:path w="5143754" h="806069">
                  <a:moveTo>
                    <a:pt x="0" y="134366"/>
                  </a:moveTo>
                  <a:cubicBezTo>
                    <a:pt x="0" y="60198"/>
                    <a:pt x="60198" y="0"/>
                    <a:pt x="134366" y="0"/>
                  </a:cubicBezTo>
                  <a:lnTo>
                    <a:pt x="5009388" y="0"/>
                  </a:lnTo>
                  <a:cubicBezTo>
                    <a:pt x="5083556" y="0"/>
                    <a:pt x="5143754" y="60198"/>
                    <a:pt x="5143754" y="134366"/>
                  </a:cubicBezTo>
                  <a:lnTo>
                    <a:pt x="5143754" y="671703"/>
                  </a:lnTo>
                  <a:cubicBezTo>
                    <a:pt x="5143754" y="745871"/>
                    <a:pt x="5083556" y="806069"/>
                    <a:pt x="5009388" y="806069"/>
                  </a:cubicBezTo>
                  <a:lnTo>
                    <a:pt x="134366" y="806069"/>
                  </a:lnTo>
                  <a:cubicBezTo>
                    <a:pt x="60198" y="806069"/>
                    <a:pt x="0" y="745871"/>
                    <a:pt x="0" y="671703"/>
                  </a:cubicBezTo>
                  <a:close/>
                </a:path>
              </a:pathLst>
            </a:custGeom>
            <a:solidFill>
              <a:srgbClr val="F7F2E4"/>
            </a:solidFill>
            <a:ln w="14299" cap="sq">
              <a:solidFill>
                <a:srgbClr val="BE7D43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0"/>
              <a:ext cx="5143703" cy="806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1"/>
                </a:lnSpc>
              </a:pPr>
              <a:r>
                <a:rPr lang="en-US" sz="1651">
                  <a:solidFill>
                    <a:srgbClr val="18263A"/>
                  </a:solidFill>
                  <a:latin typeface="Segoe UI"/>
                  <a:ea typeface="Segoe UI"/>
                  <a:cs typeface="Segoe UI"/>
                  <a:sym typeface="Segoe UI"/>
                </a:rPr>
                <a:t>Ahim̄sā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552807" y="3218631"/>
            <a:ext cx="3857777" cy="604552"/>
            <a:chOff x="0" y="0"/>
            <a:chExt cx="5143703" cy="80606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143754" cy="806069"/>
            </a:xfrm>
            <a:custGeom>
              <a:avLst/>
              <a:gdLst/>
              <a:ahLst/>
              <a:cxnLst/>
              <a:rect l="l" t="t" r="r" b="b"/>
              <a:pathLst>
                <a:path w="5143754" h="806069">
                  <a:moveTo>
                    <a:pt x="0" y="134366"/>
                  </a:moveTo>
                  <a:cubicBezTo>
                    <a:pt x="0" y="60198"/>
                    <a:pt x="60198" y="0"/>
                    <a:pt x="134366" y="0"/>
                  </a:cubicBezTo>
                  <a:lnTo>
                    <a:pt x="5009388" y="0"/>
                  </a:lnTo>
                  <a:cubicBezTo>
                    <a:pt x="5083556" y="0"/>
                    <a:pt x="5143754" y="60198"/>
                    <a:pt x="5143754" y="134366"/>
                  </a:cubicBezTo>
                  <a:lnTo>
                    <a:pt x="5143754" y="671703"/>
                  </a:lnTo>
                  <a:cubicBezTo>
                    <a:pt x="5143754" y="745871"/>
                    <a:pt x="5083556" y="806069"/>
                    <a:pt x="5009388" y="806069"/>
                  </a:cubicBezTo>
                  <a:lnTo>
                    <a:pt x="134366" y="806069"/>
                  </a:lnTo>
                  <a:cubicBezTo>
                    <a:pt x="60198" y="806069"/>
                    <a:pt x="0" y="745871"/>
                    <a:pt x="0" y="671703"/>
                  </a:cubicBezTo>
                  <a:close/>
                </a:path>
              </a:pathLst>
            </a:custGeom>
            <a:solidFill>
              <a:srgbClr val="F7F2E4"/>
            </a:solidFill>
            <a:ln w="14299" cap="sq">
              <a:solidFill>
                <a:srgbClr val="BE7D43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0"/>
              <a:ext cx="5143703" cy="806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1"/>
                </a:lnSpc>
              </a:pPr>
              <a:r>
                <a:rPr lang="en-US" sz="1651">
                  <a:solidFill>
                    <a:srgbClr val="18263A"/>
                  </a:solidFill>
                  <a:latin typeface="Segoe UI"/>
                  <a:ea typeface="Segoe UI"/>
                  <a:cs typeface="Segoe UI"/>
                  <a:sym typeface="Segoe UI"/>
                </a:rPr>
                <a:t>Satya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552807" y="4110866"/>
            <a:ext cx="3857777" cy="604552"/>
            <a:chOff x="0" y="0"/>
            <a:chExt cx="5143703" cy="80606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143754" cy="806069"/>
            </a:xfrm>
            <a:custGeom>
              <a:avLst/>
              <a:gdLst/>
              <a:ahLst/>
              <a:cxnLst/>
              <a:rect l="l" t="t" r="r" b="b"/>
              <a:pathLst>
                <a:path w="5143754" h="806069">
                  <a:moveTo>
                    <a:pt x="0" y="134366"/>
                  </a:moveTo>
                  <a:cubicBezTo>
                    <a:pt x="0" y="60198"/>
                    <a:pt x="60198" y="0"/>
                    <a:pt x="134366" y="0"/>
                  </a:cubicBezTo>
                  <a:lnTo>
                    <a:pt x="5009388" y="0"/>
                  </a:lnTo>
                  <a:cubicBezTo>
                    <a:pt x="5083556" y="0"/>
                    <a:pt x="5143754" y="60198"/>
                    <a:pt x="5143754" y="134366"/>
                  </a:cubicBezTo>
                  <a:lnTo>
                    <a:pt x="5143754" y="671703"/>
                  </a:lnTo>
                  <a:cubicBezTo>
                    <a:pt x="5143754" y="745871"/>
                    <a:pt x="5083556" y="806069"/>
                    <a:pt x="5009388" y="806069"/>
                  </a:cubicBezTo>
                  <a:lnTo>
                    <a:pt x="134366" y="806069"/>
                  </a:lnTo>
                  <a:cubicBezTo>
                    <a:pt x="60198" y="806069"/>
                    <a:pt x="0" y="745871"/>
                    <a:pt x="0" y="671703"/>
                  </a:cubicBezTo>
                  <a:close/>
                </a:path>
              </a:pathLst>
            </a:custGeom>
            <a:solidFill>
              <a:srgbClr val="F7F2E4"/>
            </a:solidFill>
            <a:ln w="14299" cap="sq">
              <a:solidFill>
                <a:srgbClr val="BE7D43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0"/>
              <a:ext cx="5143703" cy="806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1"/>
                </a:lnSpc>
              </a:pPr>
              <a:r>
                <a:rPr lang="en-US" sz="1651">
                  <a:solidFill>
                    <a:srgbClr val="18263A"/>
                  </a:solidFill>
                  <a:latin typeface="Segoe UI"/>
                  <a:ea typeface="Segoe UI"/>
                  <a:cs typeface="Segoe UI"/>
                  <a:sym typeface="Segoe UI"/>
                </a:rPr>
                <a:t>Asteya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552807" y="5003102"/>
            <a:ext cx="3857777" cy="604552"/>
            <a:chOff x="0" y="0"/>
            <a:chExt cx="5143703" cy="80606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143754" cy="806069"/>
            </a:xfrm>
            <a:custGeom>
              <a:avLst/>
              <a:gdLst/>
              <a:ahLst/>
              <a:cxnLst/>
              <a:rect l="l" t="t" r="r" b="b"/>
              <a:pathLst>
                <a:path w="5143754" h="806069">
                  <a:moveTo>
                    <a:pt x="0" y="134366"/>
                  </a:moveTo>
                  <a:cubicBezTo>
                    <a:pt x="0" y="60198"/>
                    <a:pt x="60198" y="0"/>
                    <a:pt x="134366" y="0"/>
                  </a:cubicBezTo>
                  <a:lnTo>
                    <a:pt x="5009388" y="0"/>
                  </a:lnTo>
                  <a:cubicBezTo>
                    <a:pt x="5083556" y="0"/>
                    <a:pt x="5143754" y="60198"/>
                    <a:pt x="5143754" y="134366"/>
                  </a:cubicBezTo>
                  <a:lnTo>
                    <a:pt x="5143754" y="671703"/>
                  </a:lnTo>
                  <a:cubicBezTo>
                    <a:pt x="5143754" y="745871"/>
                    <a:pt x="5083556" y="806069"/>
                    <a:pt x="5009388" y="806069"/>
                  </a:cubicBezTo>
                  <a:lnTo>
                    <a:pt x="134366" y="806069"/>
                  </a:lnTo>
                  <a:cubicBezTo>
                    <a:pt x="60198" y="806069"/>
                    <a:pt x="0" y="745871"/>
                    <a:pt x="0" y="671703"/>
                  </a:cubicBezTo>
                  <a:close/>
                </a:path>
              </a:pathLst>
            </a:custGeom>
            <a:solidFill>
              <a:srgbClr val="F7F2E4"/>
            </a:solidFill>
            <a:ln w="14299" cap="sq">
              <a:solidFill>
                <a:srgbClr val="BE7D43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0"/>
              <a:ext cx="5143703" cy="806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1"/>
                </a:lnSpc>
              </a:pPr>
              <a:r>
                <a:rPr lang="en-US" sz="1651">
                  <a:solidFill>
                    <a:srgbClr val="18263A"/>
                  </a:solidFill>
                  <a:latin typeface="Segoe UI"/>
                  <a:ea typeface="Segoe UI"/>
                  <a:cs typeface="Segoe UI"/>
                  <a:sym typeface="Segoe UI"/>
                </a:rPr>
                <a:t>Brahmacarya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552807" y="5895346"/>
            <a:ext cx="3857777" cy="604552"/>
            <a:chOff x="0" y="0"/>
            <a:chExt cx="5143703" cy="80606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143754" cy="806069"/>
            </a:xfrm>
            <a:custGeom>
              <a:avLst/>
              <a:gdLst/>
              <a:ahLst/>
              <a:cxnLst/>
              <a:rect l="l" t="t" r="r" b="b"/>
              <a:pathLst>
                <a:path w="5143754" h="806069">
                  <a:moveTo>
                    <a:pt x="0" y="134366"/>
                  </a:moveTo>
                  <a:cubicBezTo>
                    <a:pt x="0" y="60198"/>
                    <a:pt x="60198" y="0"/>
                    <a:pt x="134366" y="0"/>
                  </a:cubicBezTo>
                  <a:lnTo>
                    <a:pt x="5009388" y="0"/>
                  </a:lnTo>
                  <a:cubicBezTo>
                    <a:pt x="5083556" y="0"/>
                    <a:pt x="5143754" y="60198"/>
                    <a:pt x="5143754" y="134366"/>
                  </a:cubicBezTo>
                  <a:lnTo>
                    <a:pt x="5143754" y="671703"/>
                  </a:lnTo>
                  <a:cubicBezTo>
                    <a:pt x="5143754" y="745871"/>
                    <a:pt x="5083556" y="806069"/>
                    <a:pt x="5009388" y="806069"/>
                  </a:cubicBezTo>
                  <a:lnTo>
                    <a:pt x="134366" y="806069"/>
                  </a:lnTo>
                  <a:cubicBezTo>
                    <a:pt x="60198" y="806069"/>
                    <a:pt x="0" y="745871"/>
                    <a:pt x="0" y="671703"/>
                  </a:cubicBezTo>
                  <a:close/>
                </a:path>
              </a:pathLst>
            </a:custGeom>
            <a:solidFill>
              <a:srgbClr val="F7F2E4"/>
            </a:solidFill>
            <a:ln w="14299" cap="sq">
              <a:solidFill>
                <a:srgbClr val="BE7D43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0"/>
              <a:ext cx="5143703" cy="806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1"/>
                </a:lnSpc>
              </a:pPr>
              <a:r>
                <a:rPr lang="en-US" sz="1651">
                  <a:solidFill>
                    <a:srgbClr val="18263A"/>
                  </a:solidFill>
                  <a:latin typeface="Segoe UI"/>
                  <a:ea typeface="Segoe UI"/>
                  <a:cs typeface="Segoe UI"/>
                  <a:sym typeface="Segoe UI"/>
                </a:rPr>
                <a:t>Aparigraha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0431" y="480431"/>
            <a:ext cx="123539" cy="123539"/>
            <a:chOff x="0" y="0"/>
            <a:chExt cx="164719" cy="164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227039" y="480431"/>
            <a:ext cx="123539" cy="123539"/>
            <a:chOff x="0" y="0"/>
            <a:chExt cx="164719" cy="16471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0431" y="9608706"/>
            <a:ext cx="123539" cy="123539"/>
            <a:chOff x="0" y="0"/>
            <a:chExt cx="164719" cy="1647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227039" y="9608706"/>
            <a:ext cx="123539" cy="123539"/>
            <a:chOff x="0" y="0"/>
            <a:chExt cx="164719" cy="1647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54971" y="9498892"/>
            <a:ext cx="16746607" cy="34319"/>
            <a:chOff x="0" y="0"/>
            <a:chExt cx="22328810" cy="457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328760" cy="45720"/>
            </a:xfrm>
            <a:custGeom>
              <a:avLst/>
              <a:gdLst/>
              <a:ahLst/>
              <a:cxnLst/>
              <a:rect l="l" t="t" r="r" b="b"/>
              <a:pathLst>
                <a:path w="22328760" h="45720">
                  <a:moveTo>
                    <a:pt x="0" y="0"/>
                  </a:moveTo>
                  <a:lnTo>
                    <a:pt x="22328760" y="0"/>
                  </a:lnTo>
                  <a:lnTo>
                    <a:pt x="22328760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6906675" y="9644901"/>
            <a:ext cx="366189" cy="192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CFDAE1"/>
                </a:solidFill>
                <a:latin typeface="Trebuchet MS"/>
                <a:ea typeface="Trebuchet MS"/>
                <a:cs typeface="Trebuchet MS"/>
                <a:sym typeface="Trebuchet MS"/>
              </a:rPr>
              <a:t>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20940" y="622240"/>
            <a:ext cx="15602855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F7F2E4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2. NIYAMA — CULTURE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58214" y="2077279"/>
            <a:ext cx="10318061" cy="704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Niyama means cultivation of positive habits that purify body and mind.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Śauca — external cleanliness and internal purity through good emotions.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Santoṣa — contentment with what comes naturally.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Tapas — austerity, endurance and disciplined vows.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Svādhyāya — regular study of spiritual texts.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Īśvarapraṇidhāna — meditation on and resignation to God.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2552807" y="2326396"/>
            <a:ext cx="3857777" cy="604552"/>
            <a:chOff x="0" y="0"/>
            <a:chExt cx="5143703" cy="80606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143754" cy="806069"/>
            </a:xfrm>
            <a:custGeom>
              <a:avLst/>
              <a:gdLst/>
              <a:ahLst/>
              <a:cxnLst/>
              <a:rect l="l" t="t" r="r" b="b"/>
              <a:pathLst>
                <a:path w="5143754" h="806069">
                  <a:moveTo>
                    <a:pt x="0" y="134366"/>
                  </a:moveTo>
                  <a:cubicBezTo>
                    <a:pt x="0" y="60198"/>
                    <a:pt x="60198" y="0"/>
                    <a:pt x="134366" y="0"/>
                  </a:cubicBezTo>
                  <a:lnTo>
                    <a:pt x="5009388" y="0"/>
                  </a:lnTo>
                  <a:cubicBezTo>
                    <a:pt x="5083556" y="0"/>
                    <a:pt x="5143754" y="60198"/>
                    <a:pt x="5143754" y="134366"/>
                  </a:cubicBezTo>
                  <a:lnTo>
                    <a:pt x="5143754" y="671703"/>
                  </a:lnTo>
                  <a:cubicBezTo>
                    <a:pt x="5143754" y="745871"/>
                    <a:pt x="5083556" y="806069"/>
                    <a:pt x="5009388" y="806069"/>
                  </a:cubicBezTo>
                  <a:lnTo>
                    <a:pt x="134366" y="806069"/>
                  </a:lnTo>
                  <a:cubicBezTo>
                    <a:pt x="60198" y="806069"/>
                    <a:pt x="0" y="745871"/>
                    <a:pt x="0" y="671703"/>
                  </a:cubicBezTo>
                  <a:close/>
                </a:path>
              </a:pathLst>
            </a:custGeom>
            <a:solidFill>
              <a:srgbClr val="CFDAE1"/>
            </a:solidFill>
            <a:ln w="14299" cap="sq">
              <a:solidFill>
                <a:srgbClr val="BE7D43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0"/>
              <a:ext cx="5143703" cy="806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1"/>
                </a:lnSpc>
              </a:pPr>
              <a:r>
                <a:rPr lang="en-US" sz="1651">
                  <a:solidFill>
                    <a:srgbClr val="18263A"/>
                  </a:solidFill>
                  <a:latin typeface="Segoe UI"/>
                  <a:ea typeface="Segoe UI"/>
                  <a:cs typeface="Segoe UI"/>
                  <a:sym typeface="Segoe UI"/>
                </a:rPr>
                <a:t>Śauca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552807" y="3218631"/>
            <a:ext cx="3857777" cy="604552"/>
            <a:chOff x="0" y="0"/>
            <a:chExt cx="5143703" cy="80606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143754" cy="806069"/>
            </a:xfrm>
            <a:custGeom>
              <a:avLst/>
              <a:gdLst/>
              <a:ahLst/>
              <a:cxnLst/>
              <a:rect l="l" t="t" r="r" b="b"/>
              <a:pathLst>
                <a:path w="5143754" h="806069">
                  <a:moveTo>
                    <a:pt x="0" y="134366"/>
                  </a:moveTo>
                  <a:cubicBezTo>
                    <a:pt x="0" y="60198"/>
                    <a:pt x="60198" y="0"/>
                    <a:pt x="134366" y="0"/>
                  </a:cubicBezTo>
                  <a:lnTo>
                    <a:pt x="5009388" y="0"/>
                  </a:lnTo>
                  <a:cubicBezTo>
                    <a:pt x="5083556" y="0"/>
                    <a:pt x="5143754" y="60198"/>
                    <a:pt x="5143754" y="134366"/>
                  </a:cubicBezTo>
                  <a:lnTo>
                    <a:pt x="5143754" y="671703"/>
                  </a:lnTo>
                  <a:cubicBezTo>
                    <a:pt x="5143754" y="745871"/>
                    <a:pt x="5083556" y="806069"/>
                    <a:pt x="5009388" y="806069"/>
                  </a:cubicBezTo>
                  <a:lnTo>
                    <a:pt x="134366" y="806069"/>
                  </a:lnTo>
                  <a:cubicBezTo>
                    <a:pt x="60198" y="806069"/>
                    <a:pt x="0" y="745871"/>
                    <a:pt x="0" y="671703"/>
                  </a:cubicBezTo>
                  <a:close/>
                </a:path>
              </a:pathLst>
            </a:custGeom>
            <a:solidFill>
              <a:srgbClr val="CFDAE1"/>
            </a:solidFill>
            <a:ln w="14299" cap="sq">
              <a:solidFill>
                <a:srgbClr val="BE7D43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0"/>
              <a:ext cx="5143703" cy="806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1"/>
                </a:lnSpc>
              </a:pPr>
              <a:r>
                <a:rPr lang="en-US" sz="1651">
                  <a:solidFill>
                    <a:srgbClr val="18263A"/>
                  </a:solidFill>
                  <a:latin typeface="Segoe UI"/>
                  <a:ea typeface="Segoe UI"/>
                  <a:cs typeface="Segoe UI"/>
                  <a:sym typeface="Segoe UI"/>
                </a:rPr>
                <a:t>Santoṣa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552807" y="4110866"/>
            <a:ext cx="3857777" cy="604552"/>
            <a:chOff x="0" y="0"/>
            <a:chExt cx="5143703" cy="80606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143754" cy="806069"/>
            </a:xfrm>
            <a:custGeom>
              <a:avLst/>
              <a:gdLst/>
              <a:ahLst/>
              <a:cxnLst/>
              <a:rect l="l" t="t" r="r" b="b"/>
              <a:pathLst>
                <a:path w="5143754" h="806069">
                  <a:moveTo>
                    <a:pt x="0" y="134366"/>
                  </a:moveTo>
                  <a:cubicBezTo>
                    <a:pt x="0" y="60198"/>
                    <a:pt x="60198" y="0"/>
                    <a:pt x="134366" y="0"/>
                  </a:cubicBezTo>
                  <a:lnTo>
                    <a:pt x="5009388" y="0"/>
                  </a:lnTo>
                  <a:cubicBezTo>
                    <a:pt x="5083556" y="0"/>
                    <a:pt x="5143754" y="60198"/>
                    <a:pt x="5143754" y="134366"/>
                  </a:cubicBezTo>
                  <a:lnTo>
                    <a:pt x="5143754" y="671703"/>
                  </a:lnTo>
                  <a:cubicBezTo>
                    <a:pt x="5143754" y="745871"/>
                    <a:pt x="5083556" y="806069"/>
                    <a:pt x="5009388" y="806069"/>
                  </a:cubicBezTo>
                  <a:lnTo>
                    <a:pt x="134366" y="806069"/>
                  </a:lnTo>
                  <a:cubicBezTo>
                    <a:pt x="60198" y="806069"/>
                    <a:pt x="0" y="745871"/>
                    <a:pt x="0" y="671703"/>
                  </a:cubicBezTo>
                  <a:close/>
                </a:path>
              </a:pathLst>
            </a:custGeom>
            <a:solidFill>
              <a:srgbClr val="CFDAE1"/>
            </a:solidFill>
            <a:ln w="14299" cap="sq">
              <a:solidFill>
                <a:srgbClr val="BE7D43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0"/>
              <a:ext cx="5143703" cy="806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1"/>
                </a:lnSpc>
              </a:pPr>
              <a:r>
                <a:rPr lang="en-US" sz="1651">
                  <a:solidFill>
                    <a:srgbClr val="18263A"/>
                  </a:solidFill>
                  <a:latin typeface="Segoe UI"/>
                  <a:ea typeface="Segoe UI"/>
                  <a:cs typeface="Segoe UI"/>
                  <a:sym typeface="Segoe UI"/>
                </a:rPr>
                <a:t>Tapas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552807" y="5003102"/>
            <a:ext cx="3857777" cy="604552"/>
            <a:chOff x="0" y="0"/>
            <a:chExt cx="5143703" cy="80606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143754" cy="806069"/>
            </a:xfrm>
            <a:custGeom>
              <a:avLst/>
              <a:gdLst/>
              <a:ahLst/>
              <a:cxnLst/>
              <a:rect l="l" t="t" r="r" b="b"/>
              <a:pathLst>
                <a:path w="5143754" h="806069">
                  <a:moveTo>
                    <a:pt x="0" y="134366"/>
                  </a:moveTo>
                  <a:cubicBezTo>
                    <a:pt x="0" y="60198"/>
                    <a:pt x="60198" y="0"/>
                    <a:pt x="134366" y="0"/>
                  </a:cubicBezTo>
                  <a:lnTo>
                    <a:pt x="5009388" y="0"/>
                  </a:lnTo>
                  <a:cubicBezTo>
                    <a:pt x="5083556" y="0"/>
                    <a:pt x="5143754" y="60198"/>
                    <a:pt x="5143754" y="134366"/>
                  </a:cubicBezTo>
                  <a:lnTo>
                    <a:pt x="5143754" y="671703"/>
                  </a:lnTo>
                  <a:cubicBezTo>
                    <a:pt x="5143754" y="745871"/>
                    <a:pt x="5083556" y="806069"/>
                    <a:pt x="5009388" y="806069"/>
                  </a:cubicBezTo>
                  <a:lnTo>
                    <a:pt x="134366" y="806069"/>
                  </a:lnTo>
                  <a:cubicBezTo>
                    <a:pt x="60198" y="806069"/>
                    <a:pt x="0" y="745871"/>
                    <a:pt x="0" y="671703"/>
                  </a:cubicBezTo>
                  <a:close/>
                </a:path>
              </a:pathLst>
            </a:custGeom>
            <a:solidFill>
              <a:srgbClr val="CFDAE1"/>
            </a:solidFill>
            <a:ln w="14299" cap="sq">
              <a:solidFill>
                <a:srgbClr val="BE7D43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0"/>
              <a:ext cx="5143703" cy="806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1"/>
                </a:lnSpc>
              </a:pPr>
              <a:r>
                <a:rPr lang="en-US" sz="1651">
                  <a:solidFill>
                    <a:srgbClr val="18263A"/>
                  </a:solidFill>
                  <a:latin typeface="Segoe UI"/>
                  <a:ea typeface="Segoe UI"/>
                  <a:cs typeface="Segoe UI"/>
                  <a:sym typeface="Segoe UI"/>
                </a:rPr>
                <a:t>Svādhyāya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552807" y="5895346"/>
            <a:ext cx="3857777" cy="604552"/>
            <a:chOff x="0" y="0"/>
            <a:chExt cx="5143703" cy="80606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143754" cy="806069"/>
            </a:xfrm>
            <a:custGeom>
              <a:avLst/>
              <a:gdLst/>
              <a:ahLst/>
              <a:cxnLst/>
              <a:rect l="l" t="t" r="r" b="b"/>
              <a:pathLst>
                <a:path w="5143754" h="806069">
                  <a:moveTo>
                    <a:pt x="0" y="134366"/>
                  </a:moveTo>
                  <a:cubicBezTo>
                    <a:pt x="0" y="60198"/>
                    <a:pt x="60198" y="0"/>
                    <a:pt x="134366" y="0"/>
                  </a:cubicBezTo>
                  <a:lnTo>
                    <a:pt x="5009388" y="0"/>
                  </a:lnTo>
                  <a:cubicBezTo>
                    <a:pt x="5083556" y="0"/>
                    <a:pt x="5143754" y="60198"/>
                    <a:pt x="5143754" y="134366"/>
                  </a:cubicBezTo>
                  <a:lnTo>
                    <a:pt x="5143754" y="671703"/>
                  </a:lnTo>
                  <a:cubicBezTo>
                    <a:pt x="5143754" y="745871"/>
                    <a:pt x="5083556" y="806069"/>
                    <a:pt x="5009388" y="806069"/>
                  </a:cubicBezTo>
                  <a:lnTo>
                    <a:pt x="134366" y="806069"/>
                  </a:lnTo>
                  <a:cubicBezTo>
                    <a:pt x="60198" y="806069"/>
                    <a:pt x="0" y="745871"/>
                    <a:pt x="0" y="671703"/>
                  </a:cubicBezTo>
                  <a:close/>
                </a:path>
              </a:pathLst>
            </a:custGeom>
            <a:solidFill>
              <a:srgbClr val="CFDAE1"/>
            </a:solidFill>
            <a:ln w="14299" cap="sq">
              <a:solidFill>
                <a:srgbClr val="BE7D43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0"/>
              <a:ext cx="5143703" cy="806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1"/>
                </a:lnSpc>
              </a:pPr>
              <a:r>
                <a:rPr lang="en-US" sz="1651">
                  <a:solidFill>
                    <a:srgbClr val="18263A"/>
                  </a:solidFill>
                  <a:latin typeface="Segoe UI"/>
                  <a:ea typeface="Segoe UI"/>
                  <a:cs typeface="Segoe UI"/>
                  <a:sym typeface="Segoe UI"/>
                </a:rPr>
                <a:t>Īśvarapraṇidhāna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0431" y="480431"/>
            <a:ext cx="123539" cy="123539"/>
            <a:chOff x="0" y="0"/>
            <a:chExt cx="164719" cy="164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227039" y="480431"/>
            <a:ext cx="123539" cy="123539"/>
            <a:chOff x="0" y="0"/>
            <a:chExt cx="164719" cy="16471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0431" y="9608706"/>
            <a:ext cx="123539" cy="123539"/>
            <a:chOff x="0" y="0"/>
            <a:chExt cx="164719" cy="1647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227039" y="9608706"/>
            <a:ext cx="123539" cy="123539"/>
            <a:chOff x="0" y="0"/>
            <a:chExt cx="164719" cy="1647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54971" y="9498892"/>
            <a:ext cx="16746607" cy="34319"/>
            <a:chOff x="0" y="0"/>
            <a:chExt cx="22328810" cy="457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328760" cy="45720"/>
            </a:xfrm>
            <a:custGeom>
              <a:avLst/>
              <a:gdLst/>
              <a:ahLst/>
              <a:cxnLst/>
              <a:rect l="l" t="t" r="r" b="b"/>
              <a:pathLst>
                <a:path w="22328760" h="45720">
                  <a:moveTo>
                    <a:pt x="0" y="0"/>
                  </a:moveTo>
                  <a:lnTo>
                    <a:pt x="22328760" y="0"/>
                  </a:lnTo>
                  <a:lnTo>
                    <a:pt x="22328760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6906675" y="9644901"/>
            <a:ext cx="366189" cy="192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CFDAE1"/>
                </a:solidFill>
                <a:latin typeface="Trebuchet MS"/>
                <a:ea typeface="Trebuchet MS"/>
                <a:cs typeface="Trebuchet MS"/>
                <a:sym typeface="Trebuchet MS"/>
              </a:rPr>
              <a:t>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20940" y="622240"/>
            <a:ext cx="15602855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F7F2E4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3. ĀSANA — POSTURE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58214" y="2077279"/>
            <a:ext cx="10318061" cy="704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Āsana is the discipline of steady and comfortable bodily postures.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Examples: padmāsana, vīrāsana and bhadrāsana.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A healthy, controlled body supports concentration by reducing physical disturbance.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Traditional Yoga advises learning difficult postures under proper guidance.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3925474" y="2738199"/>
            <a:ext cx="769268" cy="769268"/>
            <a:chOff x="0" y="0"/>
            <a:chExt cx="1025690" cy="102569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25652" cy="1025652"/>
            </a:xfrm>
            <a:custGeom>
              <a:avLst/>
              <a:gdLst/>
              <a:ahLst/>
              <a:cxnLst/>
              <a:rect l="l" t="t" r="r" b="b"/>
              <a:pathLst>
                <a:path w="1025652" h="1025652">
                  <a:moveTo>
                    <a:pt x="0" y="512826"/>
                  </a:moveTo>
                  <a:cubicBezTo>
                    <a:pt x="0" y="229616"/>
                    <a:pt x="229616" y="0"/>
                    <a:pt x="512826" y="0"/>
                  </a:cubicBezTo>
                  <a:cubicBezTo>
                    <a:pt x="796036" y="0"/>
                    <a:pt x="1025652" y="229616"/>
                    <a:pt x="1025652" y="512826"/>
                  </a:cubicBezTo>
                  <a:cubicBezTo>
                    <a:pt x="1025652" y="796036"/>
                    <a:pt x="796036" y="1025652"/>
                    <a:pt x="512826" y="1025652"/>
                  </a:cubicBezTo>
                  <a:cubicBezTo>
                    <a:pt x="229616" y="1025652"/>
                    <a:pt x="0" y="796036"/>
                    <a:pt x="0" y="512826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6" r="-78310" b="-3"/>
              </a:stretch>
            </a:blipFill>
            <a:ln w="14299" cap="sq">
              <a:solidFill>
                <a:srgbClr val="F7F2E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275794" y="3500314"/>
            <a:ext cx="82363" cy="1372676"/>
            <a:chOff x="0" y="0"/>
            <a:chExt cx="109817" cy="183023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9855" cy="1830197"/>
            </a:xfrm>
            <a:custGeom>
              <a:avLst/>
              <a:gdLst/>
              <a:ahLst/>
              <a:cxnLst/>
              <a:rect l="l" t="t" r="r" b="b"/>
              <a:pathLst>
                <a:path w="109855" h="1830197">
                  <a:moveTo>
                    <a:pt x="0" y="0"/>
                  </a:moveTo>
                  <a:lnTo>
                    <a:pt x="109855" y="0"/>
                  </a:lnTo>
                  <a:lnTo>
                    <a:pt x="109855" y="1830197"/>
                  </a:lnTo>
                  <a:lnTo>
                    <a:pt x="0" y="1830197"/>
                  </a:ln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452186" y="3912118"/>
            <a:ext cx="1715843" cy="82363"/>
            <a:chOff x="0" y="0"/>
            <a:chExt cx="2287791" cy="10981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287778" cy="109855"/>
            </a:xfrm>
            <a:custGeom>
              <a:avLst/>
              <a:gdLst/>
              <a:ahLst/>
              <a:cxnLst/>
              <a:rect l="l" t="t" r="r" b="b"/>
              <a:pathLst>
                <a:path w="2287778" h="109855">
                  <a:moveTo>
                    <a:pt x="0" y="0"/>
                  </a:moveTo>
                  <a:lnTo>
                    <a:pt x="2287778" y="0"/>
                  </a:lnTo>
                  <a:lnTo>
                    <a:pt x="2287778" y="109855"/>
                  </a:lnTo>
                  <a:lnTo>
                    <a:pt x="0" y="109855"/>
                  </a:ln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275794" y="4735716"/>
            <a:ext cx="82363" cy="960872"/>
            <a:chOff x="0" y="0"/>
            <a:chExt cx="109817" cy="128116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9855" cy="1281176"/>
            </a:xfrm>
            <a:custGeom>
              <a:avLst/>
              <a:gdLst/>
              <a:ahLst/>
              <a:cxnLst/>
              <a:rect l="l" t="t" r="r" b="b"/>
              <a:pathLst>
                <a:path w="109855" h="1281176">
                  <a:moveTo>
                    <a:pt x="0" y="0"/>
                  </a:moveTo>
                  <a:lnTo>
                    <a:pt x="109855" y="0"/>
                  </a:lnTo>
                  <a:lnTo>
                    <a:pt x="109855" y="1281176"/>
                  </a:lnTo>
                  <a:lnTo>
                    <a:pt x="0" y="1281176"/>
                  </a:ln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383558" y="5627951"/>
            <a:ext cx="1853108" cy="82363"/>
            <a:chOff x="0" y="0"/>
            <a:chExt cx="2470810" cy="10981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470785" cy="109855"/>
            </a:xfrm>
            <a:custGeom>
              <a:avLst/>
              <a:gdLst/>
              <a:ahLst/>
              <a:cxnLst/>
              <a:rect l="l" t="t" r="r" b="b"/>
              <a:pathLst>
                <a:path w="2470785" h="109855">
                  <a:moveTo>
                    <a:pt x="0" y="0"/>
                  </a:moveTo>
                  <a:lnTo>
                    <a:pt x="2470785" y="0"/>
                  </a:lnTo>
                  <a:lnTo>
                    <a:pt x="2470785" y="109855"/>
                  </a:lnTo>
                  <a:lnTo>
                    <a:pt x="0" y="109855"/>
                  </a:ln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2720028" y="6497279"/>
            <a:ext cx="3797875" cy="457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1"/>
              </a:lnSpc>
            </a:pPr>
            <a:r>
              <a:rPr lang="en-US" sz="2101">
                <a:solidFill>
                  <a:srgbClr val="F7F2E4"/>
                </a:solidFill>
                <a:latin typeface="Segoe UI"/>
                <a:ea typeface="Segoe UI"/>
                <a:cs typeface="Segoe UI"/>
                <a:sym typeface="Segoe UI"/>
              </a:rPr>
              <a:t>steady + comfortable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0431" y="480431"/>
            <a:ext cx="123539" cy="123539"/>
            <a:chOff x="0" y="0"/>
            <a:chExt cx="164719" cy="164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227039" y="480431"/>
            <a:ext cx="123539" cy="123539"/>
            <a:chOff x="0" y="0"/>
            <a:chExt cx="164719" cy="16471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0431" y="9608706"/>
            <a:ext cx="123539" cy="123539"/>
            <a:chOff x="0" y="0"/>
            <a:chExt cx="164719" cy="1647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227039" y="9608706"/>
            <a:ext cx="123539" cy="123539"/>
            <a:chOff x="0" y="0"/>
            <a:chExt cx="164719" cy="1647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54971" y="9498892"/>
            <a:ext cx="16746607" cy="34319"/>
            <a:chOff x="0" y="0"/>
            <a:chExt cx="22328810" cy="457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328760" cy="45720"/>
            </a:xfrm>
            <a:custGeom>
              <a:avLst/>
              <a:gdLst/>
              <a:ahLst/>
              <a:cxnLst/>
              <a:rect l="l" t="t" r="r" b="b"/>
              <a:pathLst>
                <a:path w="22328760" h="45720">
                  <a:moveTo>
                    <a:pt x="0" y="0"/>
                  </a:moveTo>
                  <a:lnTo>
                    <a:pt x="22328760" y="0"/>
                  </a:lnTo>
                  <a:lnTo>
                    <a:pt x="22328760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6906675" y="9644901"/>
            <a:ext cx="366189" cy="192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CFDAE1"/>
                </a:solidFill>
                <a:latin typeface="Trebuchet MS"/>
                <a:ea typeface="Trebuchet MS"/>
                <a:cs typeface="Trebuchet MS"/>
                <a:sym typeface="Trebuchet MS"/>
              </a:rPr>
              <a:t>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20940" y="622240"/>
            <a:ext cx="15602855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F7F2E4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4. PRĀṆĀYĀMA — BREATH CONTROL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58214" y="2077279"/>
            <a:ext cx="10318061" cy="704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Prāṇāyāma regulates or suspends breathing.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Recaka — after exhalation; pūraka — after inhalation; kumbhaka — retention of vital breath.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Breath regulation steadies body and mind and supports concentration.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Detailed practice should be learnt carefully from an experienced teacher.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2952686" y="3138078"/>
            <a:ext cx="1273531" cy="2097138"/>
            <a:chOff x="0" y="0"/>
            <a:chExt cx="1698041" cy="279618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697990" cy="2796159"/>
            </a:xfrm>
            <a:custGeom>
              <a:avLst/>
              <a:gdLst/>
              <a:ahLst/>
              <a:cxnLst/>
              <a:rect l="l" t="t" r="r" b="b"/>
              <a:pathLst>
                <a:path w="1697990" h="2796159">
                  <a:moveTo>
                    <a:pt x="0" y="1398143"/>
                  </a:moveTo>
                  <a:cubicBezTo>
                    <a:pt x="0" y="625983"/>
                    <a:pt x="380111" y="0"/>
                    <a:pt x="848995" y="0"/>
                  </a:cubicBezTo>
                  <a:cubicBezTo>
                    <a:pt x="1317879" y="0"/>
                    <a:pt x="1697990" y="625983"/>
                    <a:pt x="1697990" y="1398143"/>
                  </a:cubicBezTo>
                  <a:cubicBezTo>
                    <a:pt x="1697990" y="2170303"/>
                    <a:pt x="1317879" y="2796159"/>
                    <a:pt x="848995" y="2796159"/>
                  </a:cubicBezTo>
                  <a:cubicBezTo>
                    <a:pt x="380111" y="2796159"/>
                    <a:pt x="0" y="2170176"/>
                    <a:pt x="0" y="1398143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61283" r="-161286"/>
              </a:stretch>
            </a:blipFill>
            <a:ln w="38130" cap="sq">
              <a:solidFill>
                <a:srgbClr val="F7F2E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599891" y="3138078"/>
            <a:ext cx="1273531" cy="2097138"/>
            <a:chOff x="0" y="0"/>
            <a:chExt cx="1698041" cy="279618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697990" cy="2796159"/>
            </a:xfrm>
            <a:custGeom>
              <a:avLst/>
              <a:gdLst/>
              <a:ahLst/>
              <a:cxnLst/>
              <a:rect l="l" t="t" r="r" b="b"/>
              <a:pathLst>
                <a:path w="1697990" h="2796159">
                  <a:moveTo>
                    <a:pt x="0" y="1398143"/>
                  </a:moveTo>
                  <a:cubicBezTo>
                    <a:pt x="0" y="625983"/>
                    <a:pt x="380111" y="0"/>
                    <a:pt x="848995" y="0"/>
                  </a:cubicBezTo>
                  <a:cubicBezTo>
                    <a:pt x="1317879" y="0"/>
                    <a:pt x="1697990" y="625983"/>
                    <a:pt x="1697990" y="1398143"/>
                  </a:cubicBezTo>
                  <a:cubicBezTo>
                    <a:pt x="1697990" y="2170303"/>
                    <a:pt x="1317879" y="2796159"/>
                    <a:pt x="848995" y="2796159"/>
                  </a:cubicBezTo>
                  <a:cubicBezTo>
                    <a:pt x="380111" y="2796159"/>
                    <a:pt x="0" y="2170176"/>
                    <a:pt x="0" y="1398143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61283" r="-161286"/>
              </a:stretch>
            </a:blipFill>
            <a:ln w="38130" cap="sq">
              <a:solidFill>
                <a:srgbClr val="F7F2E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2582763" y="5742308"/>
            <a:ext cx="3935139" cy="1281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1"/>
              </a:lnSpc>
            </a:pPr>
            <a:r>
              <a:rPr lang="en-US" sz="2101">
                <a:solidFill>
                  <a:srgbClr val="BE7D43"/>
                </a:solidFill>
                <a:latin typeface="Segoe UI"/>
                <a:ea typeface="Segoe UI"/>
                <a:cs typeface="Segoe UI"/>
                <a:sym typeface="Segoe UI"/>
              </a:rPr>
              <a:t>Pūraka ↑   Recaka ↓</a:t>
            </a:r>
          </a:p>
          <a:p>
            <a:pPr algn="ctr">
              <a:lnSpc>
                <a:spcPts val="2521"/>
              </a:lnSpc>
            </a:pPr>
            <a:r>
              <a:rPr lang="en-US" sz="2101">
                <a:solidFill>
                  <a:srgbClr val="BE7D43"/>
                </a:solidFill>
                <a:latin typeface="Segoe UI"/>
                <a:ea typeface="Segoe UI"/>
                <a:cs typeface="Segoe UI"/>
                <a:sym typeface="Segoe UI"/>
              </a:rPr>
              <a:t>Kumbhaka —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0431" y="480431"/>
            <a:ext cx="123539" cy="123539"/>
            <a:chOff x="0" y="0"/>
            <a:chExt cx="164719" cy="164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227039" y="480431"/>
            <a:ext cx="123539" cy="123539"/>
            <a:chOff x="0" y="0"/>
            <a:chExt cx="164719" cy="16471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0431" y="9608706"/>
            <a:ext cx="123539" cy="123539"/>
            <a:chOff x="0" y="0"/>
            <a:chExt cx="164719" cy="1647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227039" y="9608706"/>
            <a:ext cx="123539" cy="123539"/>
            <a:chOff x="0" y="0"/>
            <a:chExt cx="164719" cy="1647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54971" y="9498892"/>
            <a:ext cx="16746607" cy="34319"/>
            <a:chOff x="0" y="0"/>
            <a:chExt cx="22328810" cy="457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328760" cy="45720"/>
            </a:xfrm>
            <a:custGeom>
              <a:avLst/>
              <a:gdLst/>
              <a:ahLst/>
              <a:cxnLst/>
              <a:rect l="l" t="t" r="r" b="b"/>
              <a:pathLst>
                <a:path w="22328760" h="45720">
                  <a:moveTo>
                    <a:pt x="0" y="0"/>
                  </a:moveTo>
                  <a:lnTo>
                    <a:pt x="22328760" y="0"/>
                  </a:lnTo>
                  <a:lnTo>
                    <a:pt x="22328760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6906675" y="9644901"/>
            <a:ext cx="366189" cy="192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CFDAE1"/>
                </a:solidFill>
                <a:latin typeface="Trebuchet MS"/>
                <a:ea typeface="Trebuchet MS"/>
                <a:cs typeface="Trebuchet MS"/>
                <a:sym typeface="Trebuchet MS"/>
              </a:rPr>
              <a:t>7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20940" y="622240"/>
            <a:ext cx="15602855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F7F2E4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5. PRATYĀHĀRA — WITHDRAWAL OF SENSES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58214" y="2077279"/>
            <a:ext cx="10318061" cy="704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The senses are withdrawn from external objects and brought under control of the mind.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They then follow the mind instead of automatically chasing sights, sounds and other objects.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This stage requires strong will and long practice.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Yama, niyama, āsana, prāṇāyāma and pratyāhāra are bahiraṅga-sādhana — external aids.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3726725" y="3843480"/>
            <a:ext cx="1372676" cy="1372676"/>
            <a:chOff x="0" y="0"/>
            <a:chExt cx="1830235" cy="183023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30324" cy="1830324"/>
            </a:xfrm>
            <a:custGeom>
              <a:avLst/>
              <a:gdLst/>
              <a:ahLst/>
              <a:cxnLst/>
              <a:rect l="l" t="t" r="r" b="b"/>
              <a:pathLst>
                <a:path w="1830324" h="1830324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cubicBezTo>
                    <a:pt x="1420622" y="0"/>
                    <a:pt x="1830324" y="409702"/>
                    <a:pt x="1830324" y="915162"/>
                  </a:cubicBezTo>
                  <a:cubicBezTo>
                    <a:pt x="1830324" y="1420622"/>
                    <a:pt x="1420622" y="1830324"/>
                    <a:pt x="915162" y="1830324"/>
                  </a:cubicBezTo>
                  <a:cubicBezTo>
                    <a:pt x="409702" y="1830324"/>
                    <a:pt x="0" y="1420495"/>
                    <a:pt x="0" y="915162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1830235" cy="18397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1"/>
                </a:lnSpc>
              </a:pPr>
              <a:r>
                <a:rPr lang="en-US" sz="1651" b="1">
                  <a:solidFill>
                    <a:srgbClr val="18263A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MIND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2582763" y="2516534"/>
            <a:ext cx="915257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F7F2E4"/>
                </a:solidFill>
                <a:latin typeface="Segoe UI"/>
                <a:ea typeface="Segoe UI"/>
                <a:cs typeface="Segoe UI"/>
                <a:sym typeface="Segoe UI"/>
              </a:rPr>
              <a:t>eye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465371" y="2468909"/>
            <a:ext cx="503453" cy="299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BE7D43"/>
                </a:solidFill>
                <a:latin typeface="Calibri (MS)"/>
                <a:ea typeface="Calibri (MS)"/>
                <a:cs typeface="Calibri (MS)"/>
                <a:sym typeface="Calibri (MS)"/>
              </a:rPr>
              <a:t>→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582763" y="3271504"/>
            <a:ext cx="915257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F7F2E4"/>
                </a:solidFill>
                <a:latin typeface="Segoe UI"/>
                <a:ea typeface="Segoe UI"/>
                <a:cs typeface="Segoe UI"/>
                <a:sym typeface="Segoe UI"/>
              </a:rPr>
              <a:t>ear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465371" y="3223879"/>
            <a:ext cx="503453" cy="299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BE7D43"/>
                </a:solidFill>
                <a:latin typeface="Calibri (MS)"/>
                <a:ea typeface="Calibri (MS)"/>
                <a:cs typeface="Calibri (MS)"/>
                <a:sym typeface="Calibri (MS)"/>
              </a:rPr>
              <a:t>→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582763" y="4026475"/>
            <a:ext cx="915257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F7F2E4"/>
                </a:solidFill>
                <a:latin typeface="Segoe UI"/>
                <a:ea typeface="Segoe UI"/>
                <a:cs typeface="Segoe UI"/>
                <a:sym typeface="Segoe UI"/>
              </a:rPr>
              <a:t>nose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5465371" y="3978850"/>
            <a:ext cx="503453" cy="299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BE7D43"/>
                </a:solidFill>
                <a:latin typeface="Calibri (MS)"/>
                <a:ea typeface="Calibri (MS)"/>
                <a:cs typeface="Calibri (MS)"/>
                <a:sym typeface="Calibri (MS)"/>
              </a:rPr>
              <a:t>→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582763" y="4781436"/>
            <a:ext cx="915257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F7F2E4"/>
                </a:solidFill>
                <a:latin typeface="Segoe UI"/>
                <a:ea typeface="Segoe UI"/>
                <a:cs typeface="Segoe UI"/>
                <a:sym typeface="Segoe UI"/>
              </a:rPr>
              <a:t>tongue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465371" y="4733811"/>
            <a:ext cx="503453" cy="299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BE7D43"/>
                </a:solidFill>
                <a:latin typeface="Calibri (MS)"/>
                <a:ea typeface="Calibri (MS)"/>
                <a:cs typeface="Calibri (MS)"/>
                <a:sym typeface="Calibri (MS)"/>
              </a:rPr>
              <a:t>→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582763" y="5536406"/>
            <a:ext cx="915257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F7F2E4"/>
                </a:solidFill>
                <a:latin typeface="Segoe UI"/>
                <a:ea typeface="Segoe UI"/>
                <a:cs typeface="Segoe UI"/>
                <a:sym typeface="Segoe UI"/>
              </a:rPr>
              <a:t>skin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5465371" y="5488781"/>
            <a:ext cx="503453" cy="299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BE7D43"/>
                </a:solidFill>
                <a:latin typeface="Calibri (MS)"/>
                <a:ea typeface="Calibri (MS)"/>
                <a:cs typeface="Calibri (MS)"/>
                <a:sym typeface="Calibri (MS)"/>
              </a:rPr>
              <a:t>→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0431" y="480431"/>
            <a:ext cx="123539" cy="123539"/>
            <a:chOff x="0" y="0"/>
            <a:chExt cx="164719" cy="164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227039" y="480431"/>
            <a:ext cx="123539" cy="123539"/>
            <a:chOff x="0" y="0"/>
            <a:chExt cx="164719" cy="16471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0431" y="9608706"/>
            <a:ext cx="123539" cy="123539"/>
            <a:chOff x="0" y="0"/>
            <a:chExt cx="164719" cy="1647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227039" y="9608706"/>
            <a:ext cx="123539" cy="123539"/>
            <a:chOff x="0" y="0"/>
            <a:chExt cx="164719" cy="1647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54971" y="9498892"/>
            <a:ext cx="16746607" cy="34319"/>
            <a:chOff x="0" y="0"/>
            <a:chExt cx="22328810" cy="457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328760" cy="45720"/>
            </a:xfrm>
            <a:custGeom>
              <a:avLst/>
              <a:gdLst/>
              <a:ahLst/>
              <a:cxnLst/>
              <a:rect l="l" t="t" r="r" b="b"/>
              <a:pathLst>
                <a:path w="22328760" h="45720">
                  <a:moveTo>
                    <a:pt x="0" y="0"/>
                  </a:moveTo>
                  <a:lnTo>
                    <a:pt x="22328760" y="0"/>
                  </a:lnTo>
                  <a:lnTo>
                    <a:pt x="22328760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6906675" y="9644901"/>
            <a:ext cx="366189" cy="192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CFDAE1"/>
                </a:solidFill>
                <a:latin typeface="Trebuchet MS"/>
                <a:ea typeface="Trebuchet MS"/>
                <a:cs typeface="Trebuchet MS"/>
                <a:sym typeface="Trebuchet MS"/>
              </a:rPr>
              <a:t>8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20940" y="622240"/>
            <a:ext cx="15602855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F7F2E4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6. DHĀRAṆĀ — ATTENTION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58214" y="2077279"/>
            <a:ext cx="10318061" cy="704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Dhāraṇā means fixing citta on a chosen object.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The object may be internal, such as the navel or midpoint between the eyebrows, or external, such as the moon or an image of a deity.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Steady attention is the test of readiness for the next stage.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2678156" y="2932186"/>
            <a:ext cx="3469815" cy="3469815"/>
            <a:chOff x="0" y="0"/>
            <a:chExt cx="4626420" cy="462642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626356" cy="4626356"/>
            </a:xfrm>
            <a:custGeom>
              <a:avLst/>
              <a:gdLst/>
              <a:ahLst/>
              <a:cxnLst/>
              <a:rect l="l" t="t" r="r" b="b"/>
              <a:pathLst>
                <a:path w="4626356" h="4626356">
                  <a:moveTo>
                    <a:pt x="0" y="2313178"/>
                  </a:moveTo>
                  <a:cubicBezTo>
                    <a:pt x="0" y="1035685"/>
                    <a:pt x="1035685" y="0"/>
                    <a:pt x="2313178" y="0"/>
                  </a:cubicBezTo>
                  <a:cubicBezTo>
                    <a:pt x="3590671" y="0"/>
                    <a:pt x="4626356" y="1035685"/>
                    <a:pt x="4626356" y="2313178"/>
                  </a:cubicBezTo>
                  <a:cubicBezTo>
                    <a:pt x="4626356" y="3590671"/>
                    <a:pt x="3590798" y="4626356"/>
                    <a:pt x="2313178" y="4626356"/>
                  </a:cubicBezTo>
                  <a:cubicBezTo>
                    <a:pt x="1035558" y="4626356"/>
                    <a:pt x="0" y="3590798"/>
                    <a:pt x="0" y="2313178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4" r="-78306" b="-1"/>
              </a:stretch>
            </a:blipFill>
            <a:ln w="38130" cap="sq">
              <a:solidFill>
                <a:srgbClr val="CFDAE1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589460" y="3843480"/>
            <a:ext cx="1647206" cy="1647206"/>
            <a:chOff x="0" y="0"/>
            <a:chExt cx="2196274" cy="219627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96338" cy="2196338"/>
            </a:xfrm>
            <a:custGeom>
              <a:avLst/>
              <a:gdLst/>
              <a:ahLst/>
              <a:cxnLst/>
              <a:rect l="l" t="t" r="r" b="b"/>
              <a:pathLst>
                <a:path w="2196338" h="2196338">
                  <a:moveTo>
                    <a:pt x="0" y="1098169"/>
                  </a:moveTo>
                  <a:cubicBezTo>
                    <a:pt x="0" y="491617"/>
                    <a:pt x="491617" y="0"/>
                    <a:pt x="1098169" y="0"/>
                  </a:cubicBezTo>
                  <a:cubicBezTo>
                    <a:pt x="1704721" y="0"/>
                    <a:pt x="2196338" y="491617"/>
                    <a:pt x="2196338" y="1098169"/>
                  </a:cubicBezTo>
                  <a:cubicBezTo>
                    <a:pt x="2196338" y="1704721"/>
                    <a:pt x="1704721" y="2196338"/>
                    <a:pt x="1098169" y="2196338"/>
                  </a:cubicBezTo>
                  <a:cubicBezTo>
                    <a:pt x="491617" y="2196338"/>
                    <a:pt x="0" y="1704594"/>
                    <a:pt x="0" y="1098169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2582763" y="6703181"/>
            <a:ext cx="3797875" cy="73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1"/>
              </a:lnSpc>
            </a:pPr>
            <a:r>
              <a:rPr lang="en-US" sz="1801">
                <a:solidFill>
                  <a:srgbClr val="F7F2E4"/>
                </a:solidFill>
                <a:latin typeface="Segoe UI"/>
                <a:ea typeface="Segoe UI"/>
                <a:cs typeface="Segoe UI"/>
                <a:sym typeface="Segoe UI"/>
              </a:rPr>
              <a:t>Dhāraṇā → Dhyāna → Samādhi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0431" y="480431"/>
            <a:ext cx="123539" cy="123539"/>
            <a:chOff x="0" y="0"/>
            <a:chExt cx="164719" cy="164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227039" y="480431"/>
            <a:ext cx="123539" cy="123539"/>
            <a:chOff x="0" y="0"/>
            <a:chExt cx="164719" cy="16471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0431" y="9608706"/>
            <a:ext cx="123539" cy="123539"/>
            <a:chOff x="0" y="0"/>
            <a:chExt cx="164719" cy="1647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227039" y="9608706"/>
            <a:ext cx="123539" cy="123539"/>
            <a:chOff x="0" y="0"/>
            <a:chExt cx="164719" cy="1647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54971" y="9498892"/>
            <a:ext cx="16746607" cy="34319"/>
            <a:chOff x="0" y="0"/>
            <a:chExt cx="22328810" cy="457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328760" cy="45720"/>
            </a:xfrm>
            <a:custGeom>
              <a:avLst/>
              <a:gdLst/>
              <a:ahLst/>
              <a:cxnLst/>
              <a:rect l="l" t="t" r="r" b="b"/>
              <a:pathLst>
                <a:path w="22328760" h="45720">
                  <a:moveTo>
                    <a:pt x="0" y="0"/>
                  </a:moveTo>
                  <a:lnTo>
                    <a:pt x="22328760" y="0"/>
                  </a:lnTo>
                  <a:lnTo>
                    <a:pt x="22328760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6906675" y="9644901"/>
            <a:ext cx="366189" cy="192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CFDAE1"/>
                </a:solidFill>
                <a:latin typeface="Trebuchet MS"/>
                <a:ea typeface="Trebuchet MS"/>
                <a:cs typeface="Trebuchet MS"/>
                <a:sym typeface="Trebuchet MS"/>
              </a:rPr>
              <a:t>9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20940" y="622240"/>
            <a:ext cx="15602855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F7F2E4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7. DHYĀNA — MEDITATION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58214" y="2077279"/>
            <a:ext cx="10318061" cy="704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Dhyāna is an unbroken, even flow of thought concerning the chosen object.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At first, the mind grasps aspects of the object; sustained meditation develops a fuller and clearer presentation.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Continuous contemplation makes the object vividly revealed to the yogin.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2678156" y="2932186"/>
            <a:ext cx="3469815" cy="3469815"/>
            <a:chOff x="0" y="0"/>
            <a:chExt cx="4626420" cy="462642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626356" cy="4626356"/>
            </a:xfrm>
            <a:custGeom>
              <a:avLst/>
              <a:gdLst/>
              <a:ahLst/>
              <a:cxnLst/>
              <a:rect l="l" t="t" r="r" b="b"/>
              <a:pathLst>
                <a:path w="4626356" h="4626356">
                  <a:moveTo>
                    <a:pt x="0" y="2313178"/>
                  </a:moveTo>
                  <a:cubicBezTo>
                    <a:pt x="0" y="1035685"/>
                    <a:pt x="1035685" y="0"/>
                    <a:pt x="2313178" y="0"/>
                  </a:cubicBezTo>
                  <a:cubicBezTo>
                    <a:pt x="3590671" y="0"/>
                    <a:pt x="4626356" y="1035685"/>
                    <a:pt x="4626356" y="2313178"/>
                  </a:cubicBezTo>
                  <a:cubicBezTo>
                    <a:pt x="4626356" y="3590671"/>
                    <a:pt x="3590798" y="4626356"/>
                    <a:pt x="2313178" y="4626356"/>
                  </a:cubicBezTo>
                  <a:cubicBezTo>
                    <a:pt x="1035558" y="4626356"/>
                    <a:pt x="0" y="3590798"/>
                    <a:pt x="0" y="2313178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4" r="-78306" b="-1"/>
              </a:stretch>
            </a:blipFill>
            <a:ln w="38130" cap="sq">
              <a:solidFill>
                <a:srgbClr val="CFDAE1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589460" y="3843480"/>
            <a:ext cx="1647206" cy="1647206"/>
            <a:chOff x="0" y="0"/>
            <a:chExt cx="2196274" cy="219627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96338" cy="2196338"/>
            </a:xfrm>
            <a:custGeom>
              <a:avLst/>
              <a:gdLst/>
              <a:ahLst/>
              <a:cxnLst/>
              <a:rect l="l" t="t" r="r" b="b"/>
              <a:pathLst>
                <a:path w="2196338" h="2196338">
                  <a:moveTo>
                    <a:pt x="0" y="1098169"/>
                  </a:moveTo>
                  <a:cubicBezTo>
                    <a:pt x="0" y="491617"/>
                    <a:pt x="491617" y="0"/>
                    <a:pt x="1098169" y="0"/>
                  </a:cubicBezTo>
                  <a:cubicBezTo>
                    <a:pt x="1704721" y="0"/>
                    <a:pt x="2196338" y="491617"/>
                    <a:pt x="2196338" y="1098169"/>
                  </a:cubicBezTo>
                  <a:cubicBezTo>
                    <a:pt x="2196338" y="1704721"/>
                    <a:pt x="1704721" y="2196338"/>
                    <a:pt x="1098169" y="2196338"/>
                  </a:cubicBezTo>
                  <a:cubicBezTo>
                    <a:pt x="491617" y="2196338"/>
                    <a:pt x="0" y="1704594"/>
                    <a:pt x="0" y="1098169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2582763" y="6703181"/>
            <a:ext cx="3797875" cy="73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1"/>
              </a:lnSpc>
            </a:pPr>
            <a:r>
              <a:rPr lang="en-US" sz="1801">
                <a:solidFill>
                  <a:srgbClr val="F7F2E4"/>
                </a:solidFill>
                <a:latin typeface="Segoe UI"/>
                <a:ea typeface="Segoe UI"/>
                <a:cs typeface="Segoe UI"/>
                <a:sym typeface="Segoe UI"/>
              </a:rPr>
              <a:t>Dhāraṇā → Dhyāna → Samādhi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0431" y="480431"/>
            <a:ext cx="123539" cy="123539"/>
            <a:chOff x="0" y="0"/>
            <a:chExt cx="164719" cy="164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227039" y="480431"/>
            <a:ext cx="123539" cy="123539"/>
            <a:chOff x="0" y="0"/>
            <a:chExt cx="164719" cy="16471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0431" y="9608706"/>
            <a:ext cx="123539" cy="123539"/>
            <a:chOff x="0" y="0"/>
            <a:chExt cx="164719" cy="1647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227039" y="9608706"/>
            <a:ext cx="123539" cy="123539"/>
            <a:chOff x="0" y="0"/>
            <a:chExt cx="164719" cy="1647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54971" y="9498892"/>
            <a:ext cx="16746607" cy="34319"/>
            <a:chOff x="0" y="0"/>
            <a:chExt cx="22328810" cy="457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328760" cy="45720"/>
            </a:xfrm>
            <a:custGeom>
              <a:avLst/>
              <a:gdLst/>
              <a:ahLst/>
              <a:cxnLst/>
              <a:rect l="l" t="t" r="r" b="b"/>
              <a:pathLst>
                <a:path w="22328760" h="45720">
                  <a:moveTo>
                    <a:pt x="0" y="0"/>
                  </a:moveTo>
                  <a:lnTo>
                    <a:pt x="22328760" y="0"/>
                  </a:lnTo>
                  <a:lnTo>
                    <a:pt x="22328760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6906675" y="9644901"/>
            <a:ext cx="366189" cy="192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CFDAE1"/>
                </a:solidFill>
                <a:latin typeface="Trebuchet MS"/>
                <a:ea typeface="Trebuchet MS"/>
                <a:cs typeface="Trebuchet MS"/>
                <a:sym typeface="Trebuchet MS"/>
              </a:rPr>
              <a:t>10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20940" y="622240"/>
            <a:ext cx="15602855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F7F2E4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8. SAMĀDHI — CONCENTRATION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58214" y="2077279"/>
            <a:ext cx="10318061" cy="704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Samādhi is deep absorption in the object of contemplation.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In dhyāna, the act of thinking and the object remain distinguishable.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In samādhi, the act of meditation is no longer separately cognised; the object alone seems to shine.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Samādhi as a discipline is a means toward the higher goal of cittavṛttinirodha — restraint of mental modifications.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2834490" y="2882608"/>
            <a:ext cx="3431677" cy="3431677"/>
            <a:chOff x="0" y="0"/>
            <a:chExt cx="4575569" cy="457556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575556" cy="4575556"/>
            </a:xfrm>
            <a:custGeom>
              <a:avLst/>
              <a:gdLst/>
              <a:ahLst/>
              <a:cxnLst/>
              <a:rect l="l" t="t" r="r" b="b"/>
              <a:pathLst>
                <a:path w="4575556" h="4575556">
                  <a:moveTo>
                    <a:pt x="0" y="2287778"/>
                  </a:moveTo>
                  <a:cubicBezTo>
                    <a:pt x="0" y="1024255"/>
                    <a:pt x="1024255" y="0"/>
                    <a:pt x="2287778" y="0"/>
                  </a:cubicBezTo>
                  <a:cubicBezTo>
                    <a:pt x="3551301" y="0"/>
                    <a:pt x="4575556" y="1024255"/>
                    <a:pt x="4575556" y="2287778"/>
                  </a:cubicBezTo>
                  <a:cubicBezTo>
                    <a:pt x="4575556" y="3551301"/>
                    <a:pt x="3551301" y="4575556"/>
                    <a:pt x="2287778" y="4575556"/>
                  </a:cubicBezTo>
                  <a:cubicBezTo>
                    <a:pt x="1024255" y="4575556"/>
                    <a:pt x="0" y="3551301"/>
                    <a:pt x="0" y="2287778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424735" y="3472863"/>
            <a:ext cx="2264912" cy="2264912"/>
            <a:chOff x="0" y="0"/>
            <a:chExt cx="3019882" cy="301988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019933" cy="3019933"/>
            </a:xfrm>
            <a:custGeom>
              <a:avLst/>
              <a:gdLst/>
              <a:ahLst/>
              <a:cxnLst/>
              <a:rect l="l" t="t" r="r" b="b"/>
              <a:pathLst>
                <a:path w="3019933" h="3019933">
                  <a:moveTo>
                    <a:pt x="0" y="1509903"/>
                  </a:moveTo>
                  <a:cubicBezTo>
                    <a:pt x="0" y="676021"/>
                    <a:pt x="676021" y="0"/>
                    <a:pt x="1509903" y="0"/>
                  </a:cubicBezTo>
                  <a:cubicBezTo>
                    <a:pt x="2343785" y="0"/>
                    <a:pt x="3019933" y="676021"/>
                    <a:pt x="3019933" y="1509903"/>
                  </a:cubicBezTo>
                  <a:cubicBezTo>
                    <a:pt x="3019933" y="2343785"/>
                    <a:pt x="2343912" y="3019933"/>
                    <a:pt x="1509903" y="3019933"/>
                  </a:cubicBezTo>
                  <a:cubicBezTo>
                    <a:pt x="675894" y="3019933"/>
                    <a:pt x="0" y="2343912"/>
                    <a:pt x="0" y="1509903"/>
                  </a:cubicBezTo>
                  <a:close/>
                </a:path>
              </a:pathLst>
            </a:custGeom>
            <a:solidFill>
              <a:srgbClr val="18263A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2651391" y="6703181"/>
            <a:ext cx="3935139" cy="100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1"/>
              </a:lnSpc>
            </a:pPr>
            <a:r>
              <a:rPr lang="en-US" sz="2101">
                <a:solidFill>
                  <a:srgbClr val="F7F2E4"/>
                </a:solidFill>
                <a:latin typeface="Segoe UI"/>
                <a:ea typeface="Segoe UI"/>
                <a:cs typeface="Segoe UI"/>
                <a:sym typeface="Segoe UI"/>
              </a:rPr>
              <a:t>object alone shines</a:t>
            </a:r>
          </a:p>
          <a:p>
            <a:pPr algn="ctr">
              <a:lnSpc>
                <a:spcPts val="2521"/>
              </a:lnSpc>
            </a:pPr>
            <a:r>
              <a:rPr lang="en-US" sz="2101">
                <a:solidFill>
                  <a:srgbClr val="F7F2E4"/>
                </a:solidFill>
                <a:latin typeface="Segoe UI"/>
                <a:ea typeface="Segoe UI"/>
                <a:cs typeface="Segoe UI"/>
                <a:sym typeface="Segoe UI"/>
              </a:rPr>
              <a:t>in consciousness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0431" y="480431"/>
            <a:ext cx="123539" cy="123539"/>
            <a:chOff x="0" y="0"/>
            <a:chExt cx="164719" cy="164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227039" y="480431"/>
            <a:ext cx="123539" cy="123539"/>
            <a:chOff x="0" y="0"/>
            <a:chExt cx="164719" cy="16471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0431" y="9608706"/>
            <a:ext cx="123539" cy="123539"/>
            <a:chOff x="0" y="0"/>
            <a:chExt cx="164719" cy="1647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227039" y="9608706"/>
            <a:ext cx="123539" cy="123539"/>
            <a:chOff x="0" y="0"/>
            <a:chExt cx="164719" cy="1647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54971" y="9498892"/>
            <a:ext cx="16746607" cy="34319"/>
            <a:chOff x="0" y="0"/>
            <a:chExt cx="22328810" cy="457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328760" cy="45720"/>
            </a:xfrm>
            <a:custGeom>
              <a:avLst/>
              <a:gdLst/>
              <a:ahLst/>
              <a:cxnLst/>
              <a:rect l="l" t="t" r="r" b="b"/>
              <a:pathLst>
                <a:path w="22328760" h="45720">
                  <a:moveTo>
                    <a:pt x="0" y="0"/>
                  </a:moveTo>
                  <a:lnTo>
                    <a:pt x="22328760" y="0"/>
                  </a:lnTo>
                  <a:lnTo>
                    <a:pt x="22328760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6906675" y="9644901"/>
            <a:ext cx="366189" cy="192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CFDAE1"/>
                </a:solidFill>
                <a:latin typeface="Trebuchet MS"/>
                <a:ea typeface="Trebuchet MS"/>
                <a:cs typeface="Trebuchet MS"/>
                <a:sym typeface="Trebuchet MS"/>
              </a:rPr>
              <a:t>11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20940" y="622240"/>
            <a:ext cx="15602855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F7F2E4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SAṂYAMA + EXTERNAL / INTERNAL AIDS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58214" y="2077279"/>
            <a:ext cx="10318061" cy="704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First five: yama, niyama, āsana, prāṇāyāma, pratyāhāra — bahiraṅga-sādhana.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Last three: dhāraṇā, dhyāna, samādhi — antaranga-sādhana.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When the last three are applied successively to the same object, together they form saṁyama.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Saṁyama is important for deeper samādhi-yoga.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2678156" y="2932186"/>
            <a:ext cx="3469815" cy="3469815"/>
            <a:chOff x="0" y="0"/>
            <a:chExt cx="4626420" cy="462642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626356" cy="4626356"/>
            </a:xfrm>
            <a:custGeom>
              <a:avLst/>
              <a:gdLst/>
              <a:ahLst/>
              <a:cxnLst/>
              <a:rect l="l" t="t" r="r" b="b"/>
              <a:pathLst>
                <a:path w="4626356" h="4626356">
                  <a:moveTo>
                    <a:pt x="0" y="2313178"/>
                  </a:moveTo>
                  <a:cubicBezTo>
                    <a:pt x="0" y="1035685"/>
                    <a:pt x="1035685" y="0"/>
                    <a:pt x="2313178" y="0"/>
                  </a:cubicBezTo>
                  <a:cubicBezTo>
                    <a:pt x="3590671" y="0"/>
                    <a:pt x="4626356" y="1035685"/>
                    <a:pt x="4626356" y="2313178"/>
                  </a:cubicBezTo>
                  <a:cubicBezTo>
                    <a:pt x="4626356" y="3590671"/>
                    <a:pt x="3590798" y="4626356"/>
                    <a:pt x="2313178" y="4626356"/>
                  </a:cubicBezTo>
                  <a:cubicBezTo>
                    <a:pt x="1035558" y="4626356"/>
                    <a:pt x="0" y="3590798"/>
                    <a:pt x="0" y="2313178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4" r="-78306" b="-1"/>
              </a:stretch>
            </a:blipFill>
            <a:ln w="38130" cap="sq">
              <a:solidFill>
                <a:srgbClr val="CFDAE1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589460" y="3843480"/>
            <a:ext cx="1647206" cy="1647206"/>
            <a:chOff x="0" y="0"/>
            <a:chExt cx="2196274" cy="219627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96338" cy="2196338"/>
            </a:xfrm>
            <a:custGeom>
              <a:avLst/>
              <a:gdLst/>
              <a:ahLst/>
              <a:cxnLst/>
              <a:rect l="l" t="t" r="r" b="b"/>
              <a:pathLst>
                <a:path w="2196338" h="2196338">
                  <a:moveTo>
                    <a:pt x="0" y="1098169"/>
                  </a:moveTo>
                  <a:cubicBezTo>
                    <a:pt x="0" y="491617"/>
                    <a:pt x="491617" y="0"/>
                    <a:pt x="1098169" y="0"/>
                  </a:cubicBezTo>
                  <a:cubicBezTo>
                    <a:pt x="1704721" y="0"/>
                    <a:pt x="2196338" y="491617"/>
                    <a:pt x="2196338" y="1098169"/>
                  </a:cubicBezTo>
                  <a:cubicBezTo>
                    <a:pt x="2196338" y="1704721"/>
                    <a:pt x="1704721" y="2196338"/>
                    <a:pt x="1098169" y="2196338"/>
                  </a:cubicBezTo>
                  <a:cubicBezTo>
                    <a:pt x="491617" y="2196338"/>
                    <a:pt x="0" y="1704594"/>
                    <a:pt x="0" y="1098169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2582763" y="6703181"/>
            <a:ext cx="3797875" cy="73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1"/>
              </a:lnSpc>
            </a:pPr>
            <a:r>
              <a:rPr lang="en-US" sz="1801">
                <a:solidFill>
                  <a:srgbClr val="F7F2E4"/>
                </a:solidFill>
                <a:latin typeface="Segoe UI"/>
                <a:ea typeface="Segoe UI"/>
                <a:cs typeface="Segoe UI"/>
                <a:sym typeface="Segoe UI"/>
              </a:rPr>
              <a:t>Dhāraṇā → Dhyāna → Samādhi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0431" y="480431"/>
            <a:ext cx="123539" cy="123539"/>
            <a:chOff x="0" y="0"/>
            <a:chExt cx="164719" cy="164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227039" y="480431"/>
            <a:ext cx="123539" cy="123539"/>
            <a:chOff x="0" y="0"/>
            <a:chExt cx="164719" cy="16471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0431" y="9608706"/>
            <a:ext cx="123539" cy="123539"/>
            <a:chOff x="0" y="0"/>
            <a:chExt cx="164719" cy="1647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227039" y="9608706"/>
            <a:ext cx="123539" cy="123539"/>
            <a:chOff x="0" y="0"/>
            <a:chExt cx="164719" cy="1647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54971" y="9498892"/>
            <a:ext cx="16746607" cy="34319"/>
            <a:chOff x="0" y="0"/>
            <a:chExt cx="22328810" cy="457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328760" cy="45720"/>
            </a:xfrm>
            <a:custGeom>
              <a:avLst/>
              <a:gdLst/>
              <a:ahLst/>
              <a:cxnLst/>
              <a:rect l="l" t="t" r="r" b="b"/>
              <a:pathLst>
                <a:path w="22328760" h="45720">
                  <a:moveTo>
                    <a:pt x="0" y="0"/>
                  </a:moveTo>
                  <a:lnTo>
                    <a:pt x="22328760" y="0"/>
                  </a:lnTo>
                  <a:lnTo>
                    <a:pt x="22328760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6906675" y="9644901"/>
            <a:ext cx="366189" cy="192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CFDAE1"/>
                </a:solidFill>
                <a:latin typeface="Trebuchet MS"/>
                <a:ea typeface="Trebuchet MS"/>
                <a:cs typeface="Trebuchet MS"/>
                <a:sym typeface="Trebuchet MS"/>
              </a:rPr>
              <a:t>12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20940" y="622240"/>
            <a:ext cx="15602855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F7F2E4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YOGIC POWERS — A WARNING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58214" y="2077279"/>
            <a:ext cx="10318061" cy="704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Yoga texts describe extraordinary powers (siddhis), such as unusual knowledge and perception.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The aspirant is warned not to make these powers the aim of practice.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Attachment to siddhis can become another distraction or temptation.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The true purpose of Yoga is liberation, not supernatural display.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3314921" y="2951245"/>
            <a:ext cx="2470814" cy="2196274"/>
            <a:chOff x="0" y="0"/>
            <a:chExt cx="3294418" cy="292836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294380" cy="2928366"/>
            </a:xfrm>
            <a:custGeom>
              <a:avLst/>
              <a:gdLst/>
              <a:ahLst/>
              <a:cxnLst/>
              <a:rect l="l" t="t" r="r" b="b"/>
              <a:pathLst>
                <a:path w="3294380" h="2928366">
                  <a:moveTo>
                    <a:pt x="0" y="2928366"/>
                  </a:moveTo>
                  <a:lnTo>
                    <a:pt x="1647190" y="0"/>
                  </a:lnTo>
                  <a:lnTo>
                    <a:pt x="3294380" y="2928366"/>
                  </a:ln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3294418" cy="29378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404"/>
                </a:lnSpc>
              </a:pPr>
              <a:r>
                <a:rPr lang="en-US" sz="4503" b="1">
                  <a:solidFill>
                    <a:srgbClr val="18263A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!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2582763" y="5673671"/>
            <a:ext cx="3935139" cy="1281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2"/>
              </a:lnSpc>
            </a:pPr>
            <a:r>
              <a:rPr lang="en-US" sz="2551">
                <a:solidFill>
                  <a:srgbClr val="F7F2E4"/>
                </a:solidFill>
                <a:latin typeface="Segoe UI"/>
                <a:ea typeface="Segoe UI"/>
                <a:cs typeface="Segoe UI"/>
                <a:sym typeface="Segoe UI"/>
              </a:rPr>
              <a:t>Siddhis ≠ Goal</a:t>
            </a:r>
          </a:p>
          <a:p>
            <a:pPr algn="ctr">
              <a:lnSpc>
                <a:spcPts val="3062"/>
              </a:lnSpc>
            </a:pPr>
            <a:r>
              <a:rPr lang="en-US" sz="2551">
                <a:solidFill>
                  <a:srgbClr val="F7F2E4"/>
                </a:solidFill>
                <a:latin typeface="Segoe UI"/>
                <a:ea typeface="Segoe UI"/>
                <a:cs typeface="Segoe UI"/>
                <a:sym typeface="Segoe UI"/>
              </a:rPr>
              <a:t>Liberation = Goal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0431" y="480431"/>
            <a:ext cx="123539" cy="123539"/>
            <a:chOff x="0" y="0"/>
            <a:chExt cx="164719" cy="164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227039" y="480431"/>
            <a:ext cx="123539" cy="123539"/>
            <a:chOff x="0" y="0"/>
            <a:chExt cx="164719" cy="16471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0431" y="9608706"/>
            <a:ext cx="123539" cy="123539"/>
            <a:chOff x="0" y="0"/>
            <a:chExt cx="164719" cy="1647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227039" y="9608706"/>
            <a:ext cx="123539" cy="123539"/>
            <a:chOff x="0" y="0"/>
            <a:chExt cx="164719" cy="1647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4846" cy="164846"/>
            </a:xfrm>
            <a:custGeom>
              <a:avLst/>
              <a:gdLst/>
              <a:ahLst/>
              <a:cxnLst/>
              <a:rect l="l" t="t" r="r" b="b"/>
              <a:pathLst>
                <a:path w="164846" h="164846">
                  <a:moveTo>
                    <a:pt x="0" y="82423"/>
                  </a:moveTo>
                  <a:cubicBezTo>
                    <a:pt x="0" y="36830"/>
                    <a:pt x="36830" y="0"/>
                    <a:pt x="82423" y="0"/>
                  </a:cubicBezTo>
                  <a:cubicBezTo>
                    <a:pt x="128016" y="0"/>
                    <a:pt x="164846" y="36830"/>
                    <a:pt x="164846" y="82423"/>
                  </a:cubicBezTo>
                  <a:cubicBezTo>
                    <a:pt x="164846" y="128016"/>
                    <a:pt x="128016" y="164846"/>
                    <a:pt x="82423" y="164846"/>
                  </a:cubicBezTo>
                  <a:cubicBezTo>
                    <a:pt x="36830" y="164846"/>
                    <a:pt x="0" y="127889"/>
                    <a:pt x="0" y="82423"/>
                  </a:cubicBez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54971" y="9498892"/>
            <a:ext cx="16746607" cy="34319"/>
            <a:chOff x="0" y="0"/>
            <a:chExt cx="22328810" cy="457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328760" cy="45720"/>
            </a:xfrm>
            <a:custGeom>
              <a:avLst/>
              <a:gdLst/>
              <a:ahLst/>
              <a:cxnLst/>
              <a:rect l="l" t="t" r="r" b="b"/>
              <a:pathLst>
                <a:path w="22328760" h="45720">
                  <a:moveTo>
                    <a:pt x="0" y="0"/>
                  </a:moveTo>
                  <a:lnTo>
                    <a:pt x="22328760" y="0"/>
                  </a:lnTo>
                  <a:lnTo>
                    <a:pt x="22328760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E7D43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6906675" y="9644901"/>
            <a:ext cx="366189" cy="192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CFDAE1"/>
                </a:solidFill>
                <a:latin typeface="Trebuchet MS"/>
                <a:ea typeface="Trebuchet MS"/>
                <a:cs typeface="Trebuchet MS"/>
                <a:sym typeface="Trebuchet MS"/>
              </a:rPr>
              <a:t>13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20940" y="622240"/>
            <a:ext cx="15602855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F7F2E4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QUICK REVISION — THE 8 LIMBS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58214" y="2077279"/>
            <a:ext cx="10318061" cy="704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Yama → ethical restraint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Niyama → positive cultivation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Āsana → steady posture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Prāṇāyāma → breath regulation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Pratyāhāra → sense withdrawal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Dhāraṇā → one-pointed attention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Dhyāna → uninterrupted meditation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Samādhi → deep absorption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FAFAF7"/>
                </a:solidFill>
                <a:latin typeface="Aptos"/>
                <a:ea typeface="Aptos"/>
                <a:cs typeface="Aptos"/>
                <a:sym typeface="Aptos"/>
              </a:rPr>
              <a:t>• Goal: purified mind → prajñā → liberation.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2621435" y="2326396"/>
            <a:ext cx="3171444" cy="481003"/>
            <a:chOff x="0" y="0"/>
            <a:chExt cx="4228592" cy="64133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228592" cy="641350"/>
            </a:xfrm>
            <a:custGeom>
              <a:avLst/>
              <a:gdLst/>
              <a:ahLst/>
              <a:cxnLst/>
              <a:rect l="l" t="t" r="r" b="b"/>
              <a:pathLst>
                <a:path w="4228592" h="641350">
                  <a:moveTo>
                    <a:pt x="0" y="106934"/>
                  </a:moveTo>
                  <a:cubicBezTo>
                    <a:pt x="0" y="47879"/>
                    <a:pt x="47879" y="0"/>
                    <a:pt x="106934" y="0"/>
                  </a:cubicBezTo>
                  <a:lnTo>
                    <a:pt x="4121658" y="0"/>
                  </a:lnTo>
                  <a:cubicBezTo>
                    <a:pt x="4180713" y="0"/>
                    <a:pt x="4228592" y="47879"/>
                    <a:pt x="4228592" y="106934"/>
                  </a:cubicBezTo>
                  <a:lnTo>
                    <a:pt x="4228592" y="534416"/>
                  </a:lnTo>
                  <a:cubicBezTo>
                    <a:pt x="4228592" y="593471"/>
                    <a:pt x="4180713" y="641350"/>
                    <a:pt x="4121658" y="641350"/>
                  </a:cubicBezTo>
                  <a:lnTo>
                    <a:pt x="106934" y="641350"/>
                  </a:lnTo>
                  <a:cubicBezTo>
                    <a:pt x="47879" y="641350"/>
                    <a:pt x="0" y="593471"/>
                    <a:pt x="0" y="534416"/>
                  </a:cubicBezTo>
                  <a:close/>
                </a:path>
              </a:pathLst>
            </a:custGeom>
            <a:solidFill>
              <a:srgbClr val="F7F2E4"/>
            </a:solidFill>
            <a:ln w="14299" cap="sq">
              <a:solidFill>
                <a:srgbClr val="BE7D43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0"/>
              <a:ext cx="4228592" cy="641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1"/>
                </a:lnSpc>
              </a:pPr>
              <a:r>
                <a:rPr lang="en-US" sz="1501">
                  <a:solidFill>
                    <a:srgbClr val="18263A"/>
                  </a:solidFill>
                  <a:latin typeface="Segoe UI"/>
                  <a:ea typeface="Segoe UI"/>
                  <a:cs typeface="Segoe UI"/>
                  <a:sym typeface="Segoe UI"/>
                </a:rPr>
                <a:t>Yama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621435" y="2985278"/>
            <a:ext cx="3171444" cy="481003"/>
            <a:chOff x="0" y="0"/>
            <a:chExt cx="4228592" cy="64133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228592" cy="641350"/>
            </a:xfrm>
            <a:custGeom>
              <a:avLst/>
              <a:gdLst/>
              <a:ahLst/>
              <a:cxnLst/>
              <a:rect l="l" t="t" r="r" b="b"/>
              <a:pathLst>
                <a:path w="4228592" h="641350">
                  <a:moveTo>
                    <a:pt x="0" y="106934"/>
                  </a:moveTo>
                  <a:cubicBezTo>
                    <a:pt x="0" y="47879"/>
                    <a:pt x="47879" y="0"/>
                    <a:pt x="106934" y="0"/>
                  </a:cubicBezTo>
                  <a:lnTo>
                    <a:pt x="4121658" y="0"/>
                  </a:lnTo>
                  <a:cubicBezTo>
                    <a:pt x="4180713" y="0"/>
                    <a:pt x="4228592" y="47879"/>
                    <a:pt x="4228592" y="106934"/>
                  </a:cubicBezTo>
                  <a:lnTo>
                    <a:pt x="4228592" y="534416"/>
                  </a:lnTo>
                  <a:cubicBezTo>
                    <a:pt x="4228592" y="593471"/>
                    <a:pt x="4180713" y="641350"/>
                    <a:pt x="4121658" y="641350"/>
                  </a:cubicBezTo>
                  <a:lnTo>
                    <a:pt x="106934" y="641350"/>
                  </a:lnTo>
                  <a:cubicBezTo>
                    <a:pt x="47879" y="641350"/>
                    <a:pt x="0" y="593471"/>
                    <a:pt x="0" y="534416"/>
                  </a:cubicBezTo>
                  <a:close/>
                </a:path>
              </a:pathLst>
            </a:custGeom>
            <a:solidFill>
              <a:srgbClr val="F7F2E4"/>
            </a:solidFill>
            <a:ln w="14299" cap="sq">
              <a:solidFill>
                <a:srgbClr val="BE7D43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0"/>
              <a:ext cx="4228592" cy="641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1"/>
                </a:lnSpc>
              </a:pPr>
              <a:r>
                <a:rPr lang="en-US" sz="1501">
                  <a:solidFill>
                    <a:srgbClr val="18263A"/>
                  </a:solidFill>
                  <a:latin typeface="Segoe UI"/>
                  <a:ea typeface="Segoe UI"/>
                  <a:cs typeface="Segoe UI"/>
                  <a:sym typeface="Segoe UI"/>
                </a:rPr>
                <a:t>Niyama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621435" y="3644160"/>
            <a:ext cx="3171444" cy="481003"/>
            <a:chOff x="0" y="0"/>
            <a:chExt cx="4228592" cy="64133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228592" cy="641350"/>
            </a:xfrm>
            <a:custGeom>
              <a:avLst/>
              <a:gdLst/>
              <a:ahLst/>
              <a:cxnLst/>
              <a:rect l="l" t="t" r="r" b="b"/>
              <a:pathLst>
                <a:path w="4228592" h="641350">
                  <a:moveTo>
                    <a:pt x="0" y="106934"/>
                  </a:moveTo>
                  <a:cubicBezTo>
                    <a:pt x="0" y="47879"/>
                    <a:pt x="47879" y="0"/>
                    <a:pt x="106934" y="0"/>
                  </a:cubicBezTo>
                  <a:lnTo>
                    <a:pt x="4121658" y="0"/>
                  </a:lnTo>
                  <a:cubicBezTo>
                    <a:pt x="4180713" y="0"/>
                    <a:pt x="4228592" y="47879"/>
                    <a:pt x="4228592" y="106934"/>
                  </a:cubicBezTo>
                  <a:lnTo>
                    <a:pt x="4228592" y="534416"/>
                  </a:lnTo>
                  <a:cubicBezTo>
                    <a:pt x="4228592" y="593471"/>
                    <a:pt x="4180713" y="641350"/>
                    <a:pt x="4121658" y="641350"/>
                  </a:cubicBezTo>
                  <a:lnTo>
                    <a:pt x="106934" y="641350"/>
                  </a:lnTo>
                  <a:cubicBezTo>
                    <a:pt x="47879" y="641350"/>
                    <a:pt x="0" y="593471"/>
                    <a:pt x="0" y="534416"/>
                  </a:cubicBezTo>
                  <a:close/>
                </a:path>
              </a:pathLst>
            </a:custGeom>
            <a:solidFill>
              <a:srgbClr val="F7F2E4"/>
            </a:solidFill>
            <a:ln w="14299" cap="sq">
              <a:solidFill>
                <a:srgbClr val="BE7D43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0"/>
              <a:ext cx="4228592" cy="641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1"/>
                </a:lnSpc>
              </a:pPr>
              <a:r>
                <a:rPr lang="en-US" sz="1501">
                  <a:solidFill>
                    <a:srgbClr val="18263A"/>
                  </a:solidFill>
                  <a:latin typeface="Segoe UI"/>
                  <a:ea typeface="Segoe UI"/>
                  <a:cs typeface="Segoe UI"/>
                  <a:sym typeface="Segoe UI"/>
                </a:rPr>
                <a:t>Āsana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621435" y="4303043"/>
            <a:ext cx="3171444" cy="481003"/>
            <a:chOff x="0" y="0"/>
            <a:chExt cx="4228592" cy="64133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228592" cy="641350"/>
            </a:xfrm>
            <a:custGeom>
              <a:avLst/>
              <a:gdLst/>
              <a:ahLst/>
              <a:cxnLst/>
              <a:rect l="l" t="t" r="r" b="b"/>
              <a:pathLst>
                <a:path w="4228592" h="641350">
                  <a:moveTo>
                    <a:pt x="0" y="106934"/>
                  </a:moveTo>
                  <a:cubicBezTo>
                    <a:pt x="0" y="47879"/>
                    <a:pt x="47879" y="0"/>
                    <a:pt x="106934" y="0"/>
                  </a:cubicBezTo>
                  <a:lnTo>
                    <a:pt x="4121658" y="0"/>
                  </a:lnTo>
                  <a:cubicBezTo>
                    <a:pt x="4180713" y="0"/>
                    <a:pt x="4228592" y="47879"/>
                    <a:pt x="4228592" y="106934"/>
                  </a:cubicBezTo>
                  <a:lnTo>
                    <a:pt x="4228592" y="534416"/>
                  </a:lnTo>
                  <a:cubicBezTo>
                    <a:pt x="4228592" y="593471"/>
                    <a:pt x="4180713" y="641350"/>
                    <a:pt x="4121658" y="641350"/>
                  </a:cubicBezTo>
                  <a:lnTo>
                    <a:pt x="106934" y="641350"/>
                  </a:lnTo>
                  <a:cubicBezTo>
                    <a:pt x="47879" y="641350"/>
                    <a:pt x="0" y="593471"/>
                    <a:pt x="0" y="534416"/>
                  </a:cubicBezTo>
                  <a:close/>
                </a:path>
              </a:pathLst>
            </a:custGeom>
            <a:solidFill>
              <a:srgbClr val="F7F2E4"/>
            </a:solidFill>
            <a:ln w="14299" cap="sq">
              <a:solidFill>
                <a:srgbClr val="BE7D43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0"/>
              <a:ext cx="4228592" cy="641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1"/>
                </a:lnSpc>
              </a:pPr>
              <a:r>
                <a:rPr lang="en-US" sz="1501">
                  <a:solidFill>
                    <a:srgbClr val="18263A"/>
                  </a:solidFill>
                  <a:latin typeface="Segoe UI"/>
                  <a:ea typeface="Segoe UI"/>
                  <a:cs typeface="Segoe UI"/>
                  <a:sym typeface="Segoe UI"/>
                </a:rPr>
                <a:t>Prāṇāyāma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621435" y="4961925"/>
            <a:ext cx="3171444" cy="481003"/>
            <a:chOff x="0" y="0"/>
            <a:chExt cx="4228592" cy="64133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228592" cy="641350"/>
            </a:xfrm>
            <a:custGeom>
              <a:avLst/>
              <a:gdLst/>
              <a:ahLst/>
              <a:cxnLst/>
              <a:rect l="l" t="t" r="r" b="b"/>
              <a:pathLst>
                <a:path w="4228592" h="641350">
                  <a:moveTo>
                    <a:pt x="0" y="106934"/>
                  </a:moveTo>
                  <a:cubicBezTo>
                    <a:pt x="0" y="47879"/>
                    <a:pt x="47879" y="0"/>
                    <a:pt x="106934" y="0"/>
                  </a:cubicBezTo>
                  <a:lnTo>
                    <a:pt x="4121658" y="0"/>
                  </a:lnTo>
                  <a:cubicBezTo>
                    <a:pt x="4180713" y="0"/>
                    <a:pt x="4228592" y="47879"/>
                    <a:pt x="4228592" y="106934"/>
                  </a:cubicBezTo>
                  <a:lnTo>
                    <a:pt x="4228592" y="534416"/>
                  </a:lnTo>
                  <a:cubicBezTo>
                    <a:pt x="4228592" y="593471"/>
                    <a:pt x="4180713" y="641350"/>
                    <a:pt x="4121658" y="641350"/>
                  </a:cubicBezTo>
                  <a:lnTo>
                    <a:pt x="106934" y="641350"/>
                  </a:lnTo>
                  <a:cubicBezTo>
                    <a:pt x="47879" y="641350"/>
                    <a:pt x="0" y="593471"/>
                    <a:pt x="0" y="534416"/>
                  </a:cubicBezTo>
                  <a:close/>
                </a:path>
              </a:pathLst>
            </a:custGeom>
            <a:solidFill>
              <a:srgbClr val="F7F2E4"/>
            </a:solidFill>
            <a:ln w="14299" cap="sq">
              <a:solidFill>
                <a:srgbClr val="BE7D43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0"/>
              <a:ext cx="4228592" cy="641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1"/>
                </a:lnSpc>
              </a:pPr>
              <a:r>
                <a:rPr lang="en-US" sz="1501">
                  <a:solidFill>
                    <a:srgbClr val="18263A"/>
                  </a:solidFill>
                  <a:latin typeface="Segoe UI"/>
                  <a:ea typeface="Segoe UI"/>
                  <a:cs typeface="Segoe UI"/>
                  <a:sym typeface="Segoe UI"/>
                </a:rPr>
                <a:t>Pratyāhāra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621435" y="5620807"/>
            <a:ext cx="3171444" cy="481003"/>
            <a:chOff x="0" y="0"/>
            <a:chExt cx="4228592" cy="64133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228592" cy="641350"/>
            </a:xfrm>
            <a:custGeom>
              <a:avLst/>
              <a:gdLst/>
              <a:ahLst/>
              <a:cxnLst/>
              <a:rect l="l" t="t" r="r" b="b"/>
              <a:pathLst>
                <a:path w="4228592" h="641350">
                  <a:moveTo>
                    <a:pt x="0" y="106934"/>
                  </a:moveTo>
                  <a:cubicBezTo>
                    <a:pt x="0" y="47879"/>
                    <a:pt x="47879" y="0"/>
                    <a:pt x="106934" y="0"/>
                  </a:cubicBezTo>
                  <a:lnTo>
                    <a:pt x="4121658" y="0"/>
                  </a:lnTo>
                  <a:cubicBezTo>
                    <a:pt x="4180713" y="0"/>
                    <a:pt x="4228592" y="47879"/>
                    <a:pt x="4228592" y="106934"/>
                  </a:cubicBezTo>
                  <a:lnTo>
                    <a:pt x="4228592" y="534416"/>
                  </a:lnTo>
                  <a:cubicBezTo>
                    <a:pt x="4228592" y="593471"/>
                    <a:pt x="4180713" y="641350"/>
                    <a:pt x="4121658" y="641350"/>
                  </a:cubicBezTo>
                  <a:lnTo>
                    <a:pt x="106934" y="641350"/>
                  </a:lnTo>
                  <a:cubicBezTo>
                    <a:pt x="47879" y="641350"/>
                    <a:pt x="0" y="593471"/>
                    <a:pt x="0" y="534416"/>
                  </a:cubicBezTo>
                  <a:close/>
                </a:path>
              </a:pathLst>
            </a:custGeom>
            <a:solidFill>
              <a:srgbClr val="F7F2E4"/>
            </a:solidFill>
            <a:ln w="14299" cap="sq">
              <a:solidFill>
                <a:srgbClr val="BE7D43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0"/>
              <a:ext cx="4228592" cy="641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1"/>
                </a:lnSpc>
              </a:pPr>
              <a:r>
                <a:rPr lang="en-US" sz="1501">
                  <a:solidFill>
                    <a:srgbClr val="18263A"/>
                  </a:solidFill>
                  <a:latin typeface="Segoe UI"/>
                  <a:ea typeface="Segoe UI"/>
                  <a:cs typeface="Segoe UI"/>
                  <a:sym typeface="Segoe UI"/>
                </a:rPr>
                <a:t>Dhāraṇā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2621435" y="6279690"/>
            <a:ext cx="3171444" cy="481003"/>
            <a:chOff x="0" y="0"/>
            <a:chExt cx="4228592" cy="64133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228592" cy="641350"/>
            </a:xfrm>
            <a:custGeom>
              <a:avLst/>
              <a:gdLst/>
              <a:ahLst/>
              <a:cxnLst/>
              <a:rect l="l" t="t" r="r" b="b"/>
              <a:pathLst>
                <a:path w="4228592" h="641350">
                  <a:moveTo>
                    <a:pt x="0" y="106934"/>
                  </a:moveTo>
                  <a:cubicBezTo>
                    <a:pt x="0" y="47879"/>
                    <a:pt x="47879" y="0"/>
                    <a:pt x="106934" y="0"/>
                  </a:cubicBezTo>
                  <a:lnTo>
                    <a:pt x="4121658" y="0"/>
                  </a:lnTo>
                  <a:cubicBezTo>
                    <a:pt x="4180713" y="0"/>
                    <a:pt x="4228592" y="47879"/>
                    <a:pt x="4228592" y="106934"/>
                  </a:cubicBezTo>
                  <a:lnTo>
                    <a:pt x="4228592" y="534416"/>
                  </a:lnTo>
                  <a:cubicBezTo>
                    <a:pt x="4228592" y="593471"/>
                    <a:pt x="4180713" y="641350"/>
                    <a:pt x="4121658" y="641350"/>
                  </a:cubicBezTo>
                  <a:lnTo>
                    <a:pt x="106934" y="641350"/>
                  </a:lnTo>
                  <a:cubicBezTo>
                    <a:pt x="47879" y="641350"/>
                    <a:pt x="0" y="593471"/>
                    <a:pt x="0" y="534416"/>
                  </a:cubicBezTo>
                  <a:close/>
                </a:path>
              </a:pathLst>
            </a:custGeom>
            <a:solidFill>
              <a:srgbClr val="F7F2E4"/>
            </a:solidFill>
            <a:ln w="14299" cap="sq">
              <a:solidFill>
                <a:srgbClr val="BE7D43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0"/>
              <a:ext cx="4228592" cy="641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1"/>
                </a:lnSpc>
              </a:pPr>
              <a:r>
                <a:rPr lang="en-US" sz="1501">
                  <a:solidFill>
                    <a:srgbClr val="18263A"/>
                  </a:solidFill>
                  <a:latin typeface="Segoe UI"/>
                  <a:ea typeface="Segoe UI"/>
                  <a:cs typeface="Segoe UI"/>
                  <a:sym typeface="Segoe UI"/>
                </a:rPr>
                <a:t>Dhyāna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2621435" y="6938572"/>
            <a:ext cx="3171444" cy="481003"/>
            <a:chOff x="0" y="0"/>
            <a:chExt cx="4228592" cy="64133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4228592" cy="641350"/>
            </a:xfrm>
            <a:custGeom>
              <a:avLst/>
              <a:gdLst/>
              <a:ahLst/>
              <a:cxnLst/>
              <a:rect l="l" t="t" r="r" b="b"/>
              <a:pathLst>
                <a:path w="4228592" h="641350">
                  <a:moveTo>
                    <a:pt x="0" y="106934"/>
                  </a:moveTo>
                  <a:cubicBezTo>
                    <a:pt x="0" y="47879"/>
                    <a:pt x="47879" y="0"/>
                    <a:pt x="106934" y="0"/>
                  </a:cubicBezTo>
                  <a:lnTo>
                    <a:pt x="4121658" y="0"/>
                  </a:lnTo>
                  <a:cubicBezTo>
                    <a:pt x="4180713" y="0"/>
                    <a:pt x="4228592" y="47879"/>
                    <a:pt x="4228592" y="106934"/>
                  </a:cubicBezTo>
                  <a:lnTo>
                    <a:pt x="4228592" y="534416"/>
                  </a:lnTo>
                  <a:cubicBezTo>
                    <a:pt x="4228592" y="593471"/>
                    <a:pt x="4180713" y="641350"/>
                    <a:pt x="4121658" y="641350"/>
                  </a:cubicBezTo>
                  <a:lnTo>
                    <a:pt x="106934" y="641350"/>
                  </a:lnTo>
                  <a:cubicBezTo>
                    <a:pt x="47879" y="641350"/>
                    <a:pt x="0" y="593471"/>
                    <a:pt x="0" y="534416"/>
                  </a:cubicBezTo>
                  <a:close/>
                </a:path>
              </a:pathLst>
            </a:custGeom>
            <a:solidFill>
              <a:srgbClr val="F7F2E4"/>
            </a:solidFill>
            <a:ln w="14299" cap="sq">
              <a:solidFill>
                <a:srgbClr val="BE7D43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0"/>
              <a:ext cx="4228592" cy="641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1"/>
                </a:lnSpc>
              </a:pPr>
              <a:r>
                <a:rPr lang="en-US" sz="1501">
                  <a:solidFill>
                    <a:srgbClr val="18263A"/>
                  </a:solidFill>
                  <a:latin typeface="Segoe UI"/>
                  <a:ea typeface="Segoe UI"/>
                  <a:cs typeface="Segoe UI"/>
                  <a:sym typeface="Segoe UI"/>
                </a:rPr>
                <a:t>Samādhi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875</Words>
  <Application>Microsoft Office PowerPoint</Application>
  <PresentationFormat>Custom</PresentationFormat>
  <Paragraphs>139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Trebuchet MS</vt:lpstr>
      <vt:lpstr>Times New Roman</vt:lpstr>
      <vt:lpstr>Trebuchet MS Bold</vt:lpstr>
      <vt:lpstr>Aptos</vt:lpstr>
      <vt:lpstr>Calibri</vt:lpstr>
      <vt:lpstr>Calibri (MS)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Eightfold_Means_of_Yoga_Handwritten_Notes_New_Design.pptx</dc:title>
  <cp:lastModifiedBy>vivekananda hore</cp:lastModifiedBy>
  <cp:revision>2</cp:revision>
  <dcterms:created xsi:type="dcterms:W3CDTF">2006-08-16T00:00:00Z</dcterms:created>
  <dcterms:modified xsi:type="dcterms:W3CDTF">2026-09-05T05:06:22Z</dcterms:modified>
  <dc:identifier>DAHUHVfkVJE</dc:identifier>
</cp:coreProperties>
</file>