
<file path=[Content_Types].xml><?xml version="1.0" encoding="utf-8"?>
<Types xmlns="http://schemas.openxmlformats.org/package/2006/content-types">
  <Default Extension="xml" ContentType="application/vnd.openxmlformats-officedocument.extended-properties+xml"/>
  <Default Extension="png" ContentType="image/png"/>
  <Default Extension="xlsx" ContentType="application/vnd.openxmlformats-officedocument.spreadsheetml.sheet"/>
  <Default Extension="jpg" ContentType="image/jpeg"/>
  <Default Extension="jpeg" ContentType="image/jpeg"/>
  <Default Extension="svg" ContentType="image/svg+xml"/>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charts/chart1.xml" ContentType="application/vnd.openxmlformats-officedocument.drawingml.chart+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8.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2.xml" ContentType="application/vnd.openxmlformats-officedocument.presentationml.slide+xml"/>
  <Override PartName="/ppt/notesSlides/notesSlide12.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viewProps.xml" ContentType="application/vnd.openxmlformats-officedocument.presentationml.viewProps+xml"/>
  <Override PartName="/ppt/slides/slide1.xml" ContentType="application/vnd.openxmlformats-officedocument.presentationml.slide+xml"/>
  <Override PartName="/ppt/notesSlides/notesSlide1.xml" ContentType="application/vnd.openxmlformats-officedocument.presentationml.notesSlide+xml"/>
  <Override PartName="/ppt/presProps.xml" ContentType="application/vnd.openxmlformats-officedocument.presentationml.presProps+xml"/>
  <Override PartName="/ppt/slides/slide5.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tableStyles.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9" d="100"/>
          <a:sy n="79" d="100"/>
        </p:scale>
        <p:origin x="821" y="62"/>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theme" Target="/ppt/theme/theme1.xml" Id="rId18"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viewProps" Target="/ppt/viewProps.xml" Id="rId17" /><Relationship Type="http://schemas.openxmlformats.org/officeDocument/2006/relationships/slide" Target="/ppt/slides/slide1.xml" Id="rId2" /><Relationship Type="http://schemas.openxmlformats.org/officeDocument/2006/relationships/presProps" Target="/ppt/presProps.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notesMaster" Target="/ppt/notesMasters/notesMaster1.xml" Id="rId15" /><Relationship Type="http://schemas.openxmlformats.org/officeDocument/2006/relationships/slide" Target="/ppt/slides/slide9.xml" Id="rId10" /><Relationship Type="http://schemas.openxmlformats.org/officeDocument/2006/relationships/tableStyles" Target="/ppt/tableStyles.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s>
</file>

<file path=ppt/charts/_rels/chart1.xml.rels>&#65279;<?xml version="1.0" encoding="utf-8"?><Relationships xmlns="http://schemas.openxmlformats.org/package/2006/relationships"><Relationship Type="http://schemas.openxmlformats.org/officeDocument/2006/relationships/package" Target="/ppt/embeddings/Microsoft_Excel_Worksheet.xlsx" Id="rId1"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India 2023</c:v>
                </c:pt>
              </c:strCache>
            </c:strRef>
          </c:tx>
          <c:spPr>
            <a:solidFill>
              <a:srgbClr val="4F46E5"/>
            </a:solidFill>
            <a:effectLst/>
          </c:spPr>
          <c:invertIfNegative val="0"/>
          <c:dPt>
            <c:idx val="0"/>
            <c:invertIfNegative val="0"/>
            <c:bubble3D val="0"/>
            <c:extLst>
              <c:ext xmlns:c16="http://schemas.microsoft.com/office/drawing/2014/chart" uri="{C3380CC4-5D6E-409C-BE32-E72D297353CC}">
                <c16:uniqueId val="{00000001-8FE9-4BBB-86B4-08ECE34740DE}"/>
              </c:ext>
            </c:extLst>
          </c:dPt>
          <c:dPt>
            <c:idx val="1"/>
            <c:invertIfNegative val="0"/>
            <c:bubble3D val="0"/>
            <c:spPr>
              <a:solidFill>
                <a:srgbClr val="7C3AED"/>
              </a:solidFill>
              <a:effectLst/>
            </c:spPr>
            <c:extLst>
              <c:ext xmlns:c16="http://schemas.microsoft.com/office/drawing/2014/chart" uri="{C3380CC4-5D6E-409C-BE32-E72D297353CC}">
                <c16:uniqueId val="{00000003-8FE9-4BBB-86B4-08ECE34740DE}"/>
              </c:ext>
            </c:extLst>
          </c:dPt>
          <c:dPt>
            <c:idx val="2"/>
            <c:invertIfNegative val="0"/>
            <c:bubble3D val="0"/>
            <c:spPr>
              <a:solidFill>
                <a:srgbClr val="0EA5E9"/>
              </a:solidFill>
              <a:effectLst/>
            </c:spPr>
            <c:extLst>
              <c:ext xmlns:c16="http://schemas.microsoft.com/office/drawing/2014/chart" uri="{C3380CC4-5D6E-409C-BE32-E72D297353CC}">
                <c16:uniqueId val="{00000005-8FE9-4BBB-86B4-08ECE34740DE}"/>
              </c:ext>
            </c:extLst>
          </c:dPt>
          <c:dPt>
            <c:idx val="3"/>
            <c:invertIfNegative val="0"/>
            <c:bubble3D val="0"/>
            <c:spPr>
              <a:solidFill>
                <a:srgbClr val="0D9488"/>
              </a:solidFill>
              <a:effectLst/>
            </c:spPr>
            <c:extLst>
              <c:ext xmlns:c16="http://schemas.microsoft.com/office/drawing/2014/chart" uri="{C3380CC4-5D6E-409C-BE32-E72D297353CC}">
                <c16:uniqueId val="{00000007-8FE9-4BBB-86B4-08ECE34740DE}"/>
              </c:ext>
            </c:extLst>
          </c:dPt>
          <c:dLbls>
            <c:numFmt formatCode="#,##0" sourceLinked="0"/>
            <c:spPr>
              <a:noFill/>
              <a:ln>
                <a:noFill/>
              </a:ln>
              <a:effectLst/>
            </c:spPr>
            <c:txPr>
              <a:bodyPr/>
              <a:lstStyle/>
              <a:p>
                <a:pPr>
                  <a:defRPr sz="1000" b="0" i="0" u="none" strike="noStrike">
                    <a:solidFill>
                      <a:srgbClr val="0F172A"/>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Aluminum Production (MT)</c:v>
                </c:pt>
                <c:pt idx="1">
                  <c:v>Tea Production (MT)</c:v>
                </c:pt>
                <c:pt idx="2">
                  <c:v>Aluminum Exports (USD)</c:v>
                </c:pt>
                <c:pt idx="3">
                  <c:v>Tea Exports (USD)</c:v>
                </c:pt>
              </c:strCache>
            </c:strRef>
          </c:cat>
          <c:val>
            <c:numRef>
              <c:f>Sheet1!$B$2:$B$5</c:f>
              <c:numCache>
                <c:formatCode>General</c:formatCode>
                <c:ptCount val="4"/>
                <c:pt idx="0">
                  <c:v>3.6</c:v>
                </c:pt>
                <c:pt idx="1">
                  <c:v>1.4</c:v>
                </c:pt>
                <c:pt idx="2">
                  <c:v>2.5</c:v>
                </c:pt>
                <c:pt idx="3">
                  <c:v>0.8</c:v>
                </c:pt>
              </c:numCache>
            </c:numRef>
          </c:val>
          <c:extLst>
            <c:ext xmlns:c16="http://schemas.microsoft.com/office/drawing/2014/chart" uri="{C3380CC4-5D6E-409C-BE32-E72D297353CC}">
              <c16:uniqueId val="{00000008-8FE9-4BBB-86B4-08ECE34740DE}"/>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r"/>
      <c:overlay val="0"/>
      <c:txPr>
        <a:bodyPr/>
        <a:lstStyle/>
        <a:p>
          <a:pPr>
            <a:defRPr sz="1100">
              <a:solidFill>
                <a:srgbClr val="0F172A"/>
              </a:solidFill>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9368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8.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4574641"/>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8.xml" Id="rId18" /><Relationship Type="http://schemas.openxmlformats.org/officeDocument/2006/relationships/image" Target="/ppt/media/image3.jpg" Id="rId20" /><Relationship Type="http://schemas.openxmlformats.org/officeDocument/2006/relationships/theme" Target="/ppt/theme/theme1.xml" Id="rId19" /></Relationships>
</file>

<file path=ppt/slideMasters/slideMaster1.xml><?xml version="1.0" encoding="utf-8"?>
<p:sldMaster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9/4/2026</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4043734842"/>
      </p:ext>
    </p:extLst>
  </p:cSld>
  <p:clrMap bg1="lt1" tx1="dk1" bg2="lt2" tx2="dk2" accent1="accent1" accent2="accent2" accent3="accent3" accent4="accent4" accent5="accent5" accent6="accent6" hlink="hlink" folHlink="folHlink"/>
  <p:sldLayoutIdLst>
    <p:sldLayoutId id="2147483668" r:id="rId18"/>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1.xml" Id="rId2" /><Relationship Type="http://schemas.openxmlformats.org/officeDocument/2006/relationships/slideLayout" Target="/ppt/slideLayouts/slideLayout18.xml" Id="rId1" /><Relationship Type="http://schemas.openxmlformats.org/officeDocument/2006/relationships/image" Target="/ppt/media/image6.png" Id="rId5" /><Relationship Type="http://schemas.openxmlformats.org/officeDocument/2006/relationships/image" Target="/ppt/media/image5.png" Id="rId4" /></Relationships>
</file>

<file path=ppt/slides/_rels/slide2.xml.rels>&#65279;<?xml version="1.0" encoding="utf-8"?><Relationships xmlns="http://schemas.openxmlformats.org/package/2006/relationships"><Relationship Type="http://schemas.openxmlformats.org/officeDocument/2006/relationships/image" Target="/ppt/media/image7.png" Id="rId3" /><Relationship Type="http://schemas.openxmlformats.org/officeDocument/2006/relationships/image" Target="/ppt/media/image6.png" Id="rId7" /><Relationship Type="http://schemas.openxmlformats.org/officeDocument/2006/relationships/notesSlide" Target="/ppt/notesSlides/notesSlide2.xml" Id="rId2" /><Relationship Type="http://schemas.openxmlformats.org/officeDocument/2006/relationships/slideLayout" Target="/ppt/slideLayouts/slideLayout18.xml" Id="rId1" /><Relationship Type="http://schemas.openxmlformats.org/officeDocument/2006/relationships/image" Target="/ppt/media/image10.jpeg" Id="rId6" /><Relationship Type="http://schemas.openxmlformats.org/officeDocument/2006/relationships/image" Target="/ppt/media/image9.png" Id="rId5" /><Relationship Type="http://schemas.openxmlformats.org/officeDocument/2006/relationships/image" Target="/ppt/media/image8.png" Id="rId4" /></Relationships>
</file>

<file path=ppt/slides/_rels/slide3.xml.rels>&#65279;<?xml version="1.0" encoding="utf-8"?><Relationships xmlns="http://schemas.openxmlformats.org/package/2006/relationships"><Relationship Type="http://schemas.openxmlformats.org/officeDocument/2006/relationships/image" Target="/ppt/media/image16.png" Id="rId8" /><Relationship Type="http://schemas.openxmlformats.org/officeDocument/2006/relationships/image" Target="/ppt/media/image21.svg" Id="rId13" /><Relationship Type="http://schemas.openxmlformats.org/officeDocument/2006/relationships/image" Target="/ppt/media/image11.png" Id="rId3" /><Relationship Type="http://schemas.openxmlformats.org/officeDocument/2006/relationships/image" Target="/ppt/media/image15.png" Id="rId7" /><Relationship Type="http://schemas.openxmlformats.org/officeDocument/2006/relationships/image" Target="/ppt/media/image20.png" Id="rId12" /><Relationship Type="http://schemas.openxmlformats.org/officeDocument/2006/relationships/notesSlide" Target="/ppt/notesSlides/notesSlide3.xml" Id="rId2" /><Relationship Type="http://schemas.openxmlformats.org/officeDocument/2006/relationships/slideLayout" Target="/ppt/slideLayouts/slideLayout18.xml" Id="rId1" /><Relationship Type="http://schemas.openxmlformats.org/officeDocument/2006/relationships/image" Target="/ppt/media/image14.png" Id="rId6" /><Relationship Type="http://schemas.openxmlformats.org/officeDocument/2006/relationships/image" Target="/ppt/media/image19.svg" Id="rId11" /><Relationship Type="http://schemas.openxmlformats.org/officeDocument/2006/relationships/image" Target="/ppt/media/image13.png" Id="rId5" /><Relationship Type="http://schemas.openxmlformats.org/officeDocument/2006/relationships/image" Target="/ppt/media/image18.png" Id="rId10" /><Relationship Type="http://schemas.openxmlformats.org/officeDocument/2006/relationships/image" Target="/ppt/media/image12.png" Id="rId4" /><Relationship Type="http://schemas.openxmlformats.org/officeDocument/2006/relationships/image" Target="/ppt/media/image17.svg" Id="rId9" /><Relationship Type="http://schemas.openxmlformats.org/officeDocument/2006/relationships/image" Target="/ppt/media/image10.jpeg" Id="rId14" /></Relationships>
</file>

<file path=ppt/slides/_rels/slide4.xml.rels>&#65279;<?xml version="1.0" encoding="utf-8"?><Relationships xmlns="http://schemas.openxmlformats.org/package/2006/relationships"><Relationship Type="http://schemas.openxmlformats.org/officeDocument/2006/relationships/image" Target="/ppt/media/image23.svg" Id="rId8" /><Relationship Type="http://schemas.openxmlformats.org/officeDocument/2006/relationships/image" Target="/ppt/media/image11.png" Id="rId3" /><Relationship Type="http://schemas.openxmlformats.org/officeDocument/2006/relationships/image" Target="/ppt/media/image22.png" Id="rId7" /><Relationship Type="http://schemas.openxmlformats.org/officeDocument/2006/relationships/image" Target="/ppt/media/image27.svg" Id="rId12" /><Relationship Type="http://schemas.openxmlformats.org/officeDocument/2006/relationships/notesSlide" Target="/ppt/notesSlides/notesSlide4.xml" Id="rId2" /><Relationship Type="http://schemas.openxmlformats.org/officeDocument/2006/relationships/slideLayout" Target="/ppt/slideLayouts/slideLayout18.xml" Id="rId1" /><Relationship Type="http://schemas.openxmlformats.org/officeDocument/2006/relationships/image" Target="/ppt/media/image15.png" Id="rId6" /><Relationship Type="http://schemas.openxmlformats.org/officeDocument/2006/relationships/image" Target="/ppt/media/image26.png" Id="rId11" /><Relationship Type="http://schemas.openxmlformats.org/officeDocument/2006/relationships/image" Target="/ppt/media/image14.png" Id="rId5" /><Relationship Type="http://schemas.openxmlformats.org/officeDocument/2006/relationships/image" Target="/ppt/media/image25.svg" Id="rId10" /><Relationship Type="http://schemas.openxmlformats.org/officeDocument/2006/relationships/image" Target="/ppt/media/image13.png" Id="rId4" /><Relationship Type="http://schemas.openxmlformats.org/officeDocument/2006/relationships/image" Target="/ppt/media/image24.png" Id="rId9" /></Relationships>
</file>

<file path=ppt/slides/_rels/slide5.xml.rels>&#65279;<?xml version="1.0" encoding="utf-8"?><Relationships xmlns="http://schemas.openxmlformats.org/package/2006/relationships"><Relationship Type="http://schemas.openxmlformats.org/officeDocument/2006/relationships/image" Target="/ppt/media/image28.png" Id="rId3" /><Relationship Type="http://schemas.openxmlformats.org/officeDocument/2006/relationships/image" Target="/ppt/media/image15.png" Id="rId7" /><Relationship Type="http://schemas.openxmlformats.org/officeDocument/2006/relationships/notesSlide" Target="/ppt/notesSlides/notesSlide5.xml" Id="rId2" /><Relationship Type="http://schemas.openxmlformats.org/officeDocument/2006/relationships/slideLayout" Target="/ppt/slideLayouts/slideLayout18.xml" Id="rId1" /><Relationship Type="http://schemas.openxmlformats.org/officeDocument/2006/relationships/image" Target="/ppt/media/image30.png" Id="rId6" /><Relationship Type="http://schemas.openxmlformats.org/officeDocument/2006/relationships/image" Target="/ppt/media/image13.png" Id="rId5" /><Relationship Type="http://schemas.openxmlformats.org/officeDocument/2006/relationships/image" Target="/ppt/media/image29.png" Id="rId4" /></Relationships>
</file>

<file path=ppt/slides/_rels/slide6.xml.rels>&#65279;<?xml version="1.0" encoding="utf-8"?><Relationships xmlns="http://schemas.openxmlformats.org/package/2006/relationships"><Relationship Type="http://schemas.openxmlformats.org/officeDocument/2006/relationships/image" Target="/ppt/media/image31.png" Id="rId8" /><Relationship Type="http://schemas.openxmlformats.org/officeDocument/2006/relationships/image" Target="/ppt/media/image36.svg" Id="rId13" /><Relationship Type="http://schemas.openxmlformats.org/officeDocument/2006/relationships/image" Target="/ppt/media/image11.png" Id="rId3" /><Relationship Type="http://schemas.openxmlformats.org/officeDocument/2006/relationships/image" Target="/ppt/media/image15.png" Id="rId7" /><Relationship Type="http://schemas.openxmlformats.org/officeDocument/2006/relationships/image" Target="/ppt/media/image35.png" Id="rId12" /><Relationship Type="http://schemas.openxmlformats.org/officeDocument/2006/relationships/notesSlide" Target="/ppt/notesSlides/notesSlide6.xml" Id="rId2" /><Relationship Type="http://schemas.openxmlformats.org/officeDocument/2006/relationships/slideLayout" Target="/ppt/slideLayouts/slideLayout18.xml" Id="rId1" /><Relationship Type="http://schemas.openxmlformats.org/officeDocument/2006/relationships/image" Target="/ppt/media/image14.png" Id="rId6" /><Relationship Type="http://schemas.openxmlformats.org/officeDocument/2006/relationships/image" Target="/ppt/media/image34.svg" Id="rId11" /><Relationship Type="http://schemas.openxmlformats.org/officeDocument/2006/relationships/image" Target="/ppt/media/image13.png" Id="rId5" /><Relationship Type="http://schemas.openxmlformats.org/officeDocument/2006/relationships/image" Target="/ppt/media/image33.png" Id="rId10" /><Relationship Type="http://schemas.openxmlformats.org/officeDocument/2006/relationships/image" Target="/ppt/media/image12.png" Id="rId4" /><Relationship Type="http://schemas.openxmlformats.org/officeDocument/2006/relationships/image" Target="/ppt/media/image32.svg" Id="rId9" /><Relationship Type="http://schemas.openxmlformats.org/officeDocument/2006/relationships/image" Target="/ppt/media/image37.jpeg" Id="rId14" /></Relationships>
</file>

<file path=ppt/slides/_rels/slide7.xml.rels>&#65279;<?xml version="1.0" encoding="utf-8"?><Relationships xmlns="http://schemas.openxmlformats.org/package/2006/relationships"><Relationship Type="http://schemas.openxmlformats.org/officeDocument/2006/relationships/image" Target="/ppt/media/image38.png" Id="rId3" /><Relationship Type="http://schemas.openxmlformats.org/officeDocument/2006/relationships/chart" Target="/ppt/charts/chart1.xml" Id="rId7" /><Relationship Type="http://schemas.openxmlformats.org/officeDocument/2006/relationships/notesSlide" Target="/ppt/notesSlides/notesSlide7.xml" Id="rId2" /><Relationship Type="http://schemas.openxmlformats.org/officeDocument/2006/relationships/slideLayout" Target="/ppt/slideLayouts/slideLayout18.xml" Id="rId1" /><Relationship Type="http://schemas.openxmlformats.org/officeDocument/2006/relationships/image" Target="/ppt/media/image15.png" Id="rId6" /><Relationship Type="http://schemas.openxmlformats.org/officeDocument/2006/relationships/image" Target="/ppt/media/image40.png" Id="rId5" /><Relationship Type="http://schemas.openxmlformats.org/officeDocument/2006/relationships/image" Target="/ppt/media/image39.png" Id="rId4" /></Relationships>
</file>

<file path=ppt/slides/_rels/slide8.xml.rels>&#65279;<?xml version="1.0" encoding="utf-8"?><Relationships xmlns="http://schemas.openxmlformats.org/package/2006/relationships"><Relationship Type="http://schemas.openxmlformats.org/officeDocument/2006/relationships/image" Target="/ppt/media/image42.svg" Id="rId8" /><Relationship Type="http://schemas.openxmlformats.org/officeDocument/2006/relationships/image" Target="/ppt/media/image47.png" Id="rId13" /><Relationship Type="http://schemas.openxmlformats.org/officeDocument/2006/relationships/image" Target="/ppt/media/image11.png" Id="rId3" /><Relationship Type="http://schemas.openxmlformats.org/officeDocument/2006/relationships/image" Target="/ppt/media/image41.png" Id="rId7" /><Relationship Type="http://schemas.openxmlformats.org/officeDocument/2006/relationships/image" Target="/ppt/media/image46.svg" Id="rId12" /><Relationship Type="http://schemas.openxmlformats.org/officeDocument/2006/relationships/notesSlide" Target="/ppt/notesSlides/notesSlide8.xml" Id="rId2" /><Relationship Type="http://schemas.openxmlformats.org/officeDocument/2006/relationships/slideLayout" Target="/ppt/slideLayouts/slideLayout18.xml" Id="rId1" /><Relationship Type="http://schemas.openxmlformats.org/officeDocument/2006/relationships/image" Target="/ppt/media/image15.png" Id="rId6" /><Relationship Type="http://schemas.openxmlformats.org/officeDocument/2006/relationships/image" Target="/ppt/media/image45.png" Id="rId11" /><Relationship Type="http://schemas.openxmlformats.org/officeDocument/2006/relationships/image" Target="/ppt/media/image14.png" Id="rId5" /><Relationship Type="http://schemas.openxmlformats.org/officeDocument/2006/relationships/image" Target="/ppt/media/image44.svg" Id="rId10" /><Relationship Type="http://schemas.openxmlformats.org/officeDocument/2006/relationships/image" Target="/ppt/media/image13.png" Id="rId4" /><Relationship Type="http://schemas.openxmlformats.org/officeDocument/2006/relationships/image" Target="/ppt/media/image43.png" Id="rId9" /><Relationship Type="http://schemas.openxmlformats.org/officeDocument/2006/relationships/image" Target="/ppt/media/image48.svg" Id="rId14" /></Relationships>
</file>

<file path=ppt/slides/_rels/slide9.xml.rels>&#65279;<?xml version="1.0" encoding="utf-8"?><Relationships xmlns="http://schemas.openxmlformats.org/package/2006/relationships"><Relationship Type="http://schemas.openxmlformats.org/officeDocument/2006/relationships/image" Target="/ppt/media/image15.png" Id="rId8" /><Relationship Type="http://schemas.openxmlformats.org/officeDocument/2006/relationships/image" Target="/ppt/media/image49.png" Id="rId3" /><Relationship Type="http://schemas.openxmlformats.org/officeDocument/2006/relationships/image" Target="/ppt/media/image53.png" Id="rId7" /><Relationship Type="http://schemas.openxmlformats.org/officeDocument/2006/relationships/notesSlide" Target="/ppt/notesSlides/notesSlide9.xml" Id="rId2" /><Relationship Type="http://schemas.openxmlformats.org/officeDocument/2006/relationships/slideLayout" Target="/ppt/slideLayouts/slideLayout18.xml" Id="rId1" /><Relationship Type="http://schemas.openxmlformats.org/officeDocument/2006/relationships/image" Target="/ppt/media/image52.jpeg" Id="rId6" /><Relationship Type="http://schemas.openxmlformats.org/officeDocument/2006/relationships/image" Target="/ppt/media/image51.png" Id="rId5" /><Relationship Type="http://schemas.openxmlformats.org/officeDocument/2006/relationships/image" Target="/ppt/media/image50.png" Id="rId4" /></Relationships>
</file>

<file path=ppt/slides/_rels/slide10.xml.rels>&#65279;<?xml version="1.0" encoding="utf-8"?><Relationships xmlns="http://schemas.openxmlformats.org/package/2006/relationships"><Relationship Type="http://schemas.openxmlformats.org/officeDocument/2006/relationships/image" Target="/ppt/media/image16.png" Id="rId8" /><Relationship Type="http://schemas.openxmlformats.org/officeDocument/2006/relationships/image" Target="/ppt/media/image57.svg" Id="rId13" /><Relationship Type="http://schemas.openxmlformats.org/officeDocument/2006/relationships/image" Target="/ppt/media/image11.png" Id="rId3" /><Relationship Type="http://schemas.openxmlformats.org/officeDocument/2006/relationships/image" Target="/ppt/media/image15.png" Id="rId7" /><Relationship Type="http://schemas.openxmlformats.org/officeDocument/2006/relationships/image" Target="/ppt/media/image56.png" Id="rId12" /><Relationship Type="http://schemas.openxmlformats.org/officeDocument/2006/relationships/notesSlide" Target="/ppt/notesSlides/notesSlide10.xml" Id="rId2" /><Relationship Type="http://schemas.openxmlformats.org/officeDocument/2006/relationships/image" Target="/ppt/media/image10.jpeg" Id="rId16" /><Relationship Type="http://schemas.openxmlformats.org/officeDocument/2006/relationships/slideLayout" Target="/ppt/slideLayouts/slideLayout18.xml" Id="rId1" /><Relationship Type="http://schemas.openxmlformats.org/officeDocument/2006/relationships/image" Target="/ppt/media/image14.png" Id="rId6" /><Relationship Type="http://schemas.openxmlformats.org/officeDocument/2006/relationships/image" Target="/ppt/media/image55.svg" Id="rId11" /><Relationship Type="http://schemas.openxmlformats.org/officeDocument/2006/relationships/image" Target="/ppt/media/image13.png" Id="rId5" /><Relationship Type="http://schemas.openxmlformats.org/officeDocument/2006/relationships/image" Target="/ppt/media/image59.svg" Id="rId15" /><Relationship Type="http://schemas.openxmlformats.org/officeDocument/2006/relationships/image" Target="/ppt/media/image54.png" Id="rId10" /><Relationship Type="http://schemas.openxmlformats.org/officeDocument/2006/relationships/image" Target="/ppt/media/image12.png" Id="rId4" /><Relationship Type="http://schemas.openxmlformats.org/officeDocument/2006/relationships/image" Target="/ppt/media/image17.svg" Id="rId9" /><Relationship Type="http://schemas.openxmlformats.org/officeDocument/2006/relationships/image" Target="/ppt/media/image58.png" Id="rId14" /></Relationships>
</file>

<file path=ppt/slides/_rels/slide11.xml.rels>&#65279;<?xml version="1.0" encoding="utf-8"?><Relationships xmlns="http://schemas.openxmlformats.org/package/2006/relationships"><Relationship Type="http://schemas.openxmlformats.org/officeDocument/2006/relationships/image" Target="/ppt/media/image60.png" Id="rId3" /><Relationship Type="http://schemas.openxmlformats.org/officeDocument/2006/relationships/notesSlide" Target="/ppt/notesSlides/notesSlide11.xml" Id="rId2" /><Relationship Type="http://schemas.openxmlformats.org/officeDocument/2006/relationships/slideLayout" Target="/ppt/slideLayouts/slideLayout18.xml" Id="rId1" /><Relationship Type="http://schemas.openxmlformats.org/officeDocument/2006/relationships/image" Target="/ppt/media/image63.png" Id="rId6" /><Relationship Type="http://schemas.openxmlformats.org/officeDocument/2006/relationships/image" Target="/ppt/media/image62.png" Id="rId5" /><Relationship Type="http://schemas.openxmlformats.org/officeDocument/2006/relationships/image" Target="/ppt/media/image61.png" Id="rId4" /></Relationships>
</file>

<file path=ppt/slides/_rels/slide12.xml.rels>&#65279;<?xml version="1.0" encoding="utf-8"?><Relationships xmlns="http://schemas.openxmlformats.org/package/2006/relationships"><Relationship Type="http://schemas.openxmlformats.org/officeDocument/2006/relationships/image" Target="/ppt/media/image11.png" Id="rId3" /><Relationship Type="http://schemas.openxmlformats.org/officeDocument/2006/relationships/image" Target="/ppt/media/image15.png" Id="rId7" /><Relationship Type="http://schemas.openxmlformats.org/officeDocument/2006/relationships/notesSlide" Target="/ppt/notesSlides/notesSlide12.xml" Id="rId2" /><Relationship Type="http://schemas.openxmlformats.org/officeDocument/2006/relationships/slideLayout" Target="/ppt/slideLayouts/slideLayout18.xml" Id="rId1" /><Relationship Type="http://schemas.openxmlformats.org/officeDocument/2006/relationships/image" Target="/ppt/media/image14.png" Id="rId6" /><Relationship Type="http://schemas.openxmlformats.org/officeDocument/2006/relationships/image" Target="/ppt/media/image13.png" Id="rId5" /><Relationship Type="http://schemas.openxmlformats.org/officeDocument/2006/relationships/image" Target="/ppt/media/image12.png" Id="rId4" /></Relationships>
</file>

<file path=ppt/slides/_rels/slide13.xml.rels>&#65279;<?xml version="1.0" encoding="utf-8"?><Relationships xmlns="http://schemas.openxmlformats.org/package/2006/relationships"><Relationship Type="http://schemas.openxmlformats.org/officeDocument/2006/relationships/image" Target="/ppt/media/image6.png" Id="rId8" /><Relationship Type="http://schemas.openxmlformats.org/officeDocument/2006/relationships/image" Target="/ppt/media/image64.png" Id="rId3" /><Relationship Type="http://schemas.openxmlformats.org/officeDocument/2006/relationships/image" Target="/ppt/media/image68.png" Id="rId7" /><Relationship Type="http://schemas.openxmlformats.org/officeDocument/2006/relationships/notesSlide" Target="/ppt/notesSlides/notesSlide13.xml" Id="rId2" /><Relationship Type="http://schemas.openxmlformats.org/officeDocument/2006/relationships/slideLayout" Target="/ppt/slideLayouts/slideLayout18.xml" Id="rId1" /><Relationship Type="http://schemas.openxmlformats.org/officeDocument/2006/relationships/image" Target="/ppt/media/image67.png" Id="rId6" /><Relationship Type="http://schemas.openxmlformats.org/officeDocument/2006/relationships/image" Target="/ppt/media/image66.png" Id="rId5" /><Relationship Type="http://schemas.openxmlformats.org/officeDocument/2006/relationships/image" Target="/ppt/media/image65.png" Id="rId4"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4" name="Image 2" descr="preencoded.png"/>
          <p:cNvPicPr>
            <a:picLocks noChangeAspect="1"/>
          </p:cNvPicPr>
          <p:nvPr/>
        </p:nvPicPr>
        <p:blipFill>
          <a:blip r:embed="rId3"/>
          <a:stretch>
            <a:fillRect/>
          </a:stretch>
        </p:blipFill>
        <p:spPr>
          <a:xfrm>
            <a:off x="380990" y="5714857"/>
            <a:ext cx="1269968" cy="761981"/>
          </a:xfrm>
          <a:prstGeom prst="rect">
            <a:avLst/>
          </a:prstGeom>
        </p:spPr>
      </p:pic>
      <p:pic>
        <p:nvPicPr>
          <p:cNvPr id="6" name="Image 4" descr="preencoded.png"/>
          <p:cNvPicPr>
            <a:picLocks noChangeAspect="1"/>
          </p:cNvPicPr>
          <p:nvPr/>
        </p:nvPicPr>
        <p:blipFill>
          <a:blip r:embed="rId4"/>
          <a:srcRect/>
          <a:stretch/>
        </p:blipFill>
        <p:spPr>
          <a:xfrm>
            <a:off x="3555911" y="6730832"/>
            <a:ext cx="5079873" cy="50799"/>
          </a:xfrm>
          <a:prstGeom prst="rect">
            <a:avLst/>
          </a:prstGeom>
        </p:spPr>
      </p:pic>
      <p:sp>
        <p:nvSpPr>
          <p:cNvPr id="7" name="Text 0"/>
          <p:cNvSpPr/>
          <p:nvPr/>
        </p:nvSpPr>
        <p:spPr>
          <a:xfrm>
            <a:off x="1015975" y="1904952"/>
            <a:ext cx="9905752" cy="1523962"/>
          </a:xfrm>
          <a:prstGeom prst="rect">
            <a:avLst/>
          </a:prstGeom>
          <a:noFill/>
          <a:ln/>
        </p:spPr>
        <p:txBody>
          <a:bodyPr wrap="square" lIns="1016" tIns="1016" rIns="1016" bIns="1016" rtlCol="0" anchor="t"/>
          <a:lstStyle/>
          <a:p>
            <a:pPr marL="0" indent="0" algn="l">
              <a:lnSpc>
                <a:spcPct val="130000"/>
              </a:lnSpc>
              <a:buNone/>
            </a:pPr>
            <a:r>
              <a:rPr lang="en-US" sz="4100" b="1" dirty="0">
                <a:solidFill>
                  <a:srgbClr val="0F172A"/>
                </a:solidFill>
                <a:latin typeface="Segoe UI" pitchFamily="34" charset="0"/>
                <a:ea typeface="Segoe UI" pitchFamily="34" charset="-122"/>
                <a:cs typeface="Segoe UI" pitchFamily="34" charset="-120"/>
              </a:rPr>
              <a:t>Economic Geography: An Overview</a:t>
            </a:r>
          </a:p>
          <a:p>
            <a:pPr marL="0" indent="0" algn="l">
              <a:lnSpc>
                <a:spcPct val="130000"/>
              </a:lnSpc>
              <a:buNone/>
            </a:pPr>
            <a:endParaRPr lang="en-US" sz="4100" b="1" dirty="0">
              <a:solidFill>
                <a:srgbClr val="0F172A"/>
              </a:solidFill>
              <a:latin typeface="Segoe UI" pitchFamily="34" charset="0"/>
              <a:ea typeface="Segoe UI" pitchFamily="34" charset="-122"/>
              <a:cs typeface="Segoe UI" pitchFamily="34" charset="-120"/>
            </a:endParaRPr>
          </a:p>
          <a:p>
            <a:pPr marL="0" indent="0" algn="l">
              <a:lnSpc>
                <a:spcPct val="130000"/>
              </a:lnSpc>
              <a:buNone/>
            </a:pPr>
            <a:r>
              <a:rPr lang="en-US" sz="2400" b="1" dirty="0">
                <a:solidFill>
                  <a:srgbClr val="0F172A"/>
                </a:solidFill>
                <a:latin typeface="Segoe UI" pitchFamily="34" charset="0"/>
                <a:ea typeface="Segoe UI" pitchFamily="34" charset="-122"/>
                <a:cs typeface="Segoe UI" pitchFamily="34" charset="-120"/>
              </a:rPr>
              <a:t>DR RANJITA ROY SARKAR, ASSISTANT PROFESSOR, KGTM</a:t>
            </a:r>
            <a:r>
              <a:rPr lang="en-US" sz="4100" dirty="0">
                <a:solidFill>
                  <a:srgbClr val="0F172A"/>
                </a:solidFill>
                <a:latin typeface="Segoe UI" pitchFamily="34" charset="0"/>
                <a:ea typeface="Segoe UI" pitchFamily="34" charset="-122"/>
                <a:cs typeface="Segoe UI" pitchFamily="34" charset="-120"/>
              </a:rPr>
              <a:t>
</a:t>
            </a:r>
            <a:endParaRPr lang="en-US" sz="4100" dirty="0"/>
          </a:p>
        </p:txBody>
      </p:sp>
      <p:sp>
        <p:nvSpPr>
          <p:cNvPr id="8" name="Text 1"/>
          <p:cNvSpPr/>
          <p:nvPr/>
        </p:nvSpPr>
        <p:spPr>
          <a:xfrm>
            <a:off x="4952876" y="6502237"/>
            <a:ext cx="4952876" cy="310043"/>
          </a:xfrm>
          <a:prstGeom prst="rect">
            <a:avLst/>
          </a:prstGeom>
          <a:noFill/>
          <a:ln/>
        </p:spPr>
        <p:txBody>
          <a:bodyPr wrap="square" lIns="1016" tIns="1016" rIns="1016" bIns="1016" rtlCol="0" anchor="t"/>
          <a:lstStyle/>
          <a:p>
            <a:pPr marL="0" indent="0" algn="l">
              <a:lnSpc>
                <a:spcPct val="130000"/>
              </a:lnSpc>
              <a:buNone/>
            </a:pPr>
            <a:r>
              <a:rPr lang="en-US" sz="1200" dirty="0">
                <a:solidFill>
                  <a:srgbClr val="64748B"/>
                </a:solidFill>
                <a:latin typeface="Calibri" pitchFamily="34" charset="0"/>
                <a:ea typeface="Calibri" pitchFamily="34" charset="-122"/>
                <a:cs typeface="Calibri" pitchFamily="34" charset="-120"/>
              </a:rPr>
              <a:t>
</a:t>
            </a:r>
            <a:endParaRPr lang="en-US" sz="1200" dirty="0"/>
          </a:p>
        </p:txBody>
      </p:sp>
      <p:pic>
        <p:nvPicPr>
          <p:cNvPr id="9" name="Image 5" descr="preencoded.png"/>
          <p:cNvPicPr>
            <a:picLocks noChangeAspect="1"/>
          </p:cNvPicPr>
          <p:nvPr/>
        </p:nvPicPr>
        <p:blipFill>
          <a:blip r:embed="rId5"/>
          <a:stretch>
            <a:fillRect/>
          </a:stretch>
        </p:blipFill>
        <p:spPr>
          <a:xfrm>
            <a:off x="0" y="0"/>
            <a:ext cx="12145975" cy="1015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000800" y="634984"/>
            <a:ext cx="3555911" cy="5587860"/>
          </a:xfrm>
          <a:prstGeom prst="rect">
            <a:avLst/>
          </a:prstGeom>
        </p:spPr>
      </p:pic>
      <p:pic>
        <p:nvPicPr>
          <p:cNvPr id="3" name="Image 1" descr="preencoded.png"/>
          <p:cNvPicPr>
            <a:picLocks noChangeAspect="1"/>
          </p:cNvPicPr>
          <p:nvPr/>
        </p:nvPicPr>
        <p:blipFill>
          <a:blip r:embed="rId4"/>
          <a:stretch>
            <a:fillRect/>
          </a:stretch>
        </p:blipFill>
        <p:spPr>
          <a:xfrm>
            <a:off x="4876678" y="190495"/>
            <a:ext cx="1904952" cy="1904952"/>
          </a:xfrm>
          <a:prstGeom prst="rect">
            <a:avLst/>
          </a:prstGeom>
        </p:spPr>
      </p:pic>
      <p:pic>
        <p:nvPicPr>
          <p:cNvPr id="6" name="Image 4" descr="preencoded.png"/>
          <p:cNvPicPr>
            <a:picLocks noChangeAspect="1"/>
          </p:cNvPicPr>
          <p:nvPr/>
        </p:nvPicPr>
        <p:blipFill>
          <a:blip r:embed="rId5"/>
          <a:stretch>
            <a:fillRect/>
          </a:stretch>
        </p:blipFill>
        <p:spPr>
          <a:xfrm>
            <a:off x="0" y="6730832"/>
            <a:ext cx="5079873" cy="81448"/>
          </a:xfrm>
          <a:prstGeom prst="rect">
            <a:avLst/>
          </a:prstGeom>
        </p:spPr>
      </p:pic>
      <p:pic>
        <p:nvPicPr>
          <p:cNvPr id="7" name="Image 5" descr="preencoded.png"/>
          <p:cNvPicPr>
            <a:picLocks noChangeAspect="1"/>
          </p:cNvPicPr>
          <p:nvPr/>
        </p:nvPicPr>
        <p:blipFill>
          <a:blip r:embed="rId6"/>
          <a:srcRect/>
          <a:stretch/>
        </p:blipFill>
        <p:spPr>
          <a:xfrm>
            <a:off x="8127797" y="761981"/>
            <a:ext cx="3301917" cy="5333867"/>
          </a:xfrm>
          <a:prstGeom prst="rect">
            <a:avLst/>
          </a:prstGeom>
        </p:spPr>
      </p:pic>
      <p:pic>
        <p:nvPicPr>
          <p:cNvPr id="9" name="Image 7" descr="preencoded.png"/>
          <p:cNvPicPr>
            <a:picLocks noChangeAspect="1"/>
          </p:cNvPicPr>
          <p:nvPr/>
        </p:nvPicPr>
        <p:blipFill>
          <a:blip r:embed="rId7"/>
          <a:stretch>
            <a:fillRect/>
          </a:stretch>
        </p:blipFill>
        <p:spPr>
          <a:xfrm>
            <a:off x="0" y="0"/>
            <a:ext cx="12145975" cy="101597"/>
          </a:xfrm>
          <a:prstGeom prst="rect">
            <a:avLst/>
          </a:prstGeom>
        </p:spPr>
      </p:pic>
      <p:sp>
        <p:nvSpPr>
          <p:cNvPr id="10" name="Text 0"/>
          <p:cNvSpPr/>
          <p:nvPr/>
        </p:nvSpPr>
        <p:spPr>
          <a:xfrm>
            <a:off x="1015975" y="1803355"/>
            <a:ext cx="6502237" cy="1193770"/>
          </a:xfrm>
          <a:prstGeom prst="rect">
            <a:avLst/>
          </a:prstGeom>
          <a:noFill/>
          <a:ln/>
        </p:spPr>
        <p:txBody>
          <a:bodyPr wrap="square" lIns="1016" tIns="1016" rIns="1016" bIns="1016" rtlCol="0" anchor="t"/>
          <a:lstStyle/>
          <a:p>
            <a:pPr marL="0" indent="0" algn="l">
              <a:lnSpc>
                <a:spcPct val="120000"/>
              </a:lnSpc>
              <a:buNone/>
            </a:pPr>
            <a:r>
              <a:rPr lang="en-US" sz="3200" b="1" dirty="0">
                <a:solidFill>
                  <a:srgbClr val="0F172A"/>
                </a:solidFill>
                <a:latin typeface="Segoe UI" pitchFamily="34" charset="0"/>
                <a:ea typeface="Segoe UI" pitchFamily="34" charset="-122"/>
                <a:cs typeface="Segoe UI" pitchFamily="34" charset="-120"/>
              </a:rPr>
              <a:t>Economic Geography: An Overview
</a:t>
            </a:r>
            <a:endParaRPr lang="en-US" sz="3200" dirty="0"/>
          </a:p>
        </p:txBody>
      </p:sp>
      <p:sp>
        <p:nvSpPr>
          <p:cNvPr id="11" name="Text 1"/>
          <p:cNvSpPr/>
          <p:nvPr/>
        </p:nvSpPr>
        <p:spPr>
          <a:xfrm>
            <a:off x="1015975" y="3276518"/>
            <a:ext cx="6502237" cy="2692333"/>
          </a:xfrm>
          <a:prstGeom prst="rect">
            <a:avLst/>
          </a:prstGeom>
          <a:noFill/>
          <a:ln/>
        </p:spPr>
        <p:txBody>
          <a:bodyPr wrap="square" lIns="1016" tIns="1016" rIns="1016" bIns="1016"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This presentation explores the intricate relationship between economic activities and geographical factors. We will delve into the concepts of economic activity, the influences on location, and the significance of primary, secondary, and tertiary sectors, particularly in the context of India. By examining theories such as Von Thunen and Weber, alongside real-world examples, we aim to provide a comprehensive understanding of economic geography's role in shaping regional development and trade dynamics.
</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601854" y="6553036"/>
            <a:ext cx="1513644"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2247209"/>
            <a:ext cx="3552101" cy="253994"/>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Spatial Aspects of Economy
</a:t>
            </a:r>
            <a:endParaRPr lang="en-US" sz="1400" dirty="0"/>
          </a:p>
        </p:txBody>
      </p:sp>
      <p:sp>
        <p:nvSpPr>
          <p:cNvPr id="9" name="Text 2"/>
          <p:cNvSpPr/>
          <p:nvPr/>
        </p:nvSpPr>
        <p:spPr>
          <a:xfrm>
            <a:off x="599425" y="2552001"/>
            <a:ext cx="3552101" cy="128901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Economic geography examines how economic activities are distributed across space, influencing regional development and resource allocation in various sectors.
</a:t>
            </a:r>
            <a:endParaRPr lang="en-US" sz="1300" dirty="0"/>
          </a:p>
        </p:txBody>
      </p:sp>
      <p:sp>
        <p:nvSpPr>
          <p:cNvPr id="10" name="Text 3"/>
          <p:cNvSpPr/>
          <p:nvPr/>
        </p:nvSpPr>
        <p:spPr>
          <a:xfrm>
            <a:off x="4771270" y="2247209"/>
            <a:ext cx="3552101" cy="253994"/>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Factors Influencing Location
</a:t>
            </a:r>
            <a:endParaRPr lang="en-US" sz="1400" dirty="0"/>
          </a:p>
        </p:txBody>
      </p:sp>
      <p:sp>
        <p:nvSpPr>
          <p:cNvPr id="11" name="Text 4"/>
          <p:cNvSpPr/>
          <p:nvPr/>
        </p:nvSpPr>
        <p:spPr>
          <a:xfrm>
            <a:off x="4771270" y="2552001"/>
            <a:ext cx="3552101" cy="128901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Key factors such as natural resources, labor availability, and market access significantly affect the location of economic activities, shaping regional economies.
</a:t>
            </a:r>
            <a:endParaRPr lang="en-US" sz="1300" dirty="0"/>
          </a:p>
        </p:txBody>
      </p:sp>
      <p:sp>
        <p:nvSpPr>
          <p:cNvPr id="12" name="Text 5"/>
          <p:cNvSpPr/>
          <p:nvPr/>
        </p:nvSpPr>
        <p:spPr>
          <a:xfrm>
            <a:off x="599425" y="4669039"/>
            <a:ext cx="7723947"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Importance of Economic Activity
</a:t>
            </a:r>
            <a:endParaRPr lang="en-US" sz="1400" dirty="0"/>
          </a:p>
        </p:txBody>
      </p:sp>
      <p:sp>
        <p:nvSpPr>
          <p:cNvPr id="13" name="Text 6"/>
          <p:cNvSpPr/>
          <p:nvPr/>
        </p:nvSpPr>
        <p:spPr>
          <a:xfrm>
            <a:off x="599425" y="4973831"/>
            <a:ext cx="7723947"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Understanding economic activities is crucial for analyzing regional development, as it helps identify growth opportunities and challenges in different areas.
</a:t>
            </a:r>
            <a:endParaRPr lang="en-US" sz="1300" dirty="0"/>
          </a:p>
        </p:txBody>
      </p:sp>
      <p:sp>
        <p:nvSpPr>
          <p:cNvPr id="14" name="Text 7"/>
          <p:cNvSpPr/>
          <p:nvPr/>
        </p:nvSpPr>
        <p:spPr>
          <a:xfrm>
            <a:off x="10678052" y="6578435"/>
            <a:ext cx="1361248"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Heeren Darji
</a:t>
            </a:r>
            <a:endParaRPr lang="en-US" sz="900" dirty="0"/>
          </a:p>
        </p:txBody>
      </p:sp>
      <p:sp>
        <p:nvSpPr>
          <p:cNvPr id="15" name="Text 8"/>
          <p:cNvSpPr/>
          <p:nvPr/>
        </p:nvSpPr>
        <p:spPr>
          <a:xfrm>
            <a:off x="380990" y="1195674"/>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Introduction to Economic Geography
</a:t>
            </a:r>
            <a:endParaRPr lang="en-US" sz="2300" dirty="0"/>
          </a:p>
        </p:txBody>
      </p:sp>
      <p:pic>
        <p:nvPicPr>
          <p:cNvPr id="16"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1932256"/>
            <a:ext cx="228594" cy="228594"/>
          </a:xfrm>
          <a:prstGeom prst="rect">
            <a:avLst/>
          </a:prstGeom>
        </p:spPr>
      </p:pic>
      <p:pic>
        <p:nvPicPr>
          <p:cNvPr id="17"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1932256"/>
            <a:ext cx="228594" cy="228594"/>
          </a:xfrm>
          <a:prstGeom prst="rect">
            <a:avLst/>
          </a:prstGeom>
        </p:spPr>
      </p:pic>
      <p:pic>
        <p:nvPicPr>
          <p:cNvPr id="18"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4354086"/>
            <a:ext cx="228594" cy="228594"/>
          </a:xfrm>
          <a:prstGeom prst="rect">
            <a:avLst/>
          </a:prstGeom>
        </p:spPr>
      </p:pic>
      <p:pic>
        <p:nvPicPr>
          <p:cNvPr id="19" name="Image 8" descr="preencoded.png"/>
          <p:cNvPicPr>
            <a:picLocks noChangeAspect="1"/>
          </p:cNvPicPr>
          <p:nvPr/>
        </p:nvPicPr>
        <p:blipFill>
          <a:blip r:embed="rId14"/>
          <a:srcRect/>
          <a:stretch/>
        </p:blipFill>
        <p:spPr>
          <a:xfrm>
            <a:off x="8775480" y="0"/>
            <a:ext cx="3370495"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4" name="Image 2" descr="preencoded.png"/>
          <p:cNvPicPr>
            <a:picLocks noChangeAspect="1"/>
          </p:cNvPicPr>
          <p:nvPr/>
        </p:nvPicPr>
        <p:blipFill>
          <a:blip r:embed="rId4"/>
          <a:stretch>
            <a:fillRect/>
          </a:stretch>
        </p:blipFill>
        <p:spPr>
          <a:xfrm>
            <a:off x="0" y="1269968"/>
            <a:ext cx="63498" cy="4444889"/>
          </a:xfrm>
          <a:prstGeom prst="rect">
            <a:avLst/>
          </a:prstGeom>
        </p:spPr>
      </p:pic>
      <p:pic>
        <p:nvPicPr>
          <p:cNvPr id="5" name="Image 3" descr="preencoded.png"/>
          <p:cNvPicPr>
            <a:picLocks noChangeAspect="1"/>
          </p:cNvPicPr>
          <p:nvPr/>
        </p:nvPicPr>
        <p:blipFill>
          <a:blip r:embed="rId5"/>
          <a:stretch>
            <a:fillRect/>
          </a:stretch>
        </p:blipFill>
        <p:spPr>
          <a:xfrm>
            <a:off x="10413740" y="6286343"/>
            <a:ext cx="1269968" cy="431789"/>
          </a:xfrm>
          <a:prstGeom prst="rect">
            <a:avLst/>
          </a:prstGeom>
        </p:spPr>
      </p:pic>
      <p:pic>
        <p:nvPicPr>
          <p:cNvPr id="6" name="Image 4" descr="preencoded.png"/>
          <p:cNvPicPr>
            <a:picLocks noChangeAspect="1"/>
          </p:cNvPicPr>
          <p:nvPr/>
        </p:nvPicPr>
        <p:blipFill>
          <a:blip r:embed="rId6"/>
          <a:stretch>
            <a:fillRect/>
          </a:stretch>
        </p:blipFill>
        <p:spPr>
          <a:xfrm>
            <a:off x="0" y="0"/>
            <a:ext cx="12145975" cy="76198"/>
          </a:xfrm>
          <a:prstGeom prst="rect">
            <a:avLst/>
          </a:prstGeom>
        </p:spPr>
      </p:pic>
      <p:sp>
        <p:nvSpPr>
          <p:cNvPr id="7" name="Text 0"/>
          <p:cNvSpPr/>
          <p:nvPr/>
        </p:nvSpPr>
        <p:spPr>
          <a:xfrm>
            <a:off x="761981" y="507987"/>
            <a:ext cx="10667733"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Factors Affecting Location
</a:t>
            </a:r>
            <a:endParaRPr lang="en-US" sz="2900" dirty="0"/>
          </a:p>
        </p:txBody>
      </p:sp>
      <p:sp>
        <p:nvSpPr>
          <p:cNvPr id="8" name="Text 1"/>
          <p:cNvSpPr/>
          <p:nvPr/>
        </p:nvSpPr>
        <p:spPr>
          <a:xfrm>
            <a:off x="772141" y="2858699"/>
            <a:ext cx="3264612"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Von Thunen's Theory
</a:t>
            </a:r>
            <a:endParaRPr lang="en-US" sz="1400" dirty="0"/>
          </a:p>
        </p:txBody>
      </p:sp>
      <p:sp>
        <p:nvSpPr>
          <p:cNvPr id="9" name="Text 2"/>
          <p:cNvSpPr/>
          <p:nvPr/>
        </p:nvSpPr>
        <p:spPr>
          <a:xfrm>
            <a:off x="772141" y="3163491"/>
            <a:ext cx="3264612" cy="154682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Von Thunen's model illustrates agricultural land use based on distance from the market, emphasizing how transportation costs influence crop choice and land allocation.
</a:t>
            </a:r>
            <a:endParaRPr lang="en-US" sz="1300" dirty="0"/>
          </a:p>
        </p:txBody>
      </p:sp>
      <p:sp>
        <p:nvSpPr>
          <p:cNvPr id="10" name="Text 3"/>
          <p:cNvSpPr/>
          <p:nvPr/>
        </p:nvSpPr>
        <p:spPr>
          <a:xfrm>
            <a:off x="4463462" y="2858699"/>
            <a:ext cx="326477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Weber's Industrial Location
</a:t>
            </a:r>
            <a:endParaRPr lang="en-US" sz="1400" dirty="0"/>
          </a:p>
        </p:txBody>
      </p:sp>
      <p:sp>
        <p:nvSpPr>
          <p:cNvPr id="11" name="Text 4"/>
          <p:cNvSpPr/>
          <p:nvPr/>
        </p:nvSpPr>
        <p:spPr>
          <a:xfrm>
            <a:off x="4463462" y="3163491"/>
            <a:ext cx="3264771" cy="154682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Weber's theory highlights the significance of transportation and labor costs in determining industrial location, impacting regional economic development and resource allocation.
</a:t>
            </a:r>
            <a:endParaRPr lang="en-US" sz="1300" dirty="0"/>
          </a:p>
        </p:txBody>
      </p:sp>
      <p:sp>
        <p:nvSpPr>
          <p:cNvPr id="12" name="Text 5"/>
          <p:cNvSpPr/>
          <p:nvPr/>
        </p:nvSpPr>
        <p:spPr>
          <a:xfrm>
            <a:off x="8154942" y="2858699"/>
            <a:ext cx="3264612"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Geographical Influences
</a:t>
            </a:r>
            <a:endParaRPr lang="en-US" sz="1400" dirty="0"/>
          </a:p>
        </p:txBody>
      </p:sp>
      <p:sp>
        <p:nvSpPr>
          <p:cNvPr id="13" name="Text 6"/>
          <p:cNvSpPr/>
          <p:nvPr/>
        </p:nvSpPr>
        <p:spPr>
          <a:xfrm>
            <a:off x="8154942" y="3163491"/>
            <a:ext cx="3264612" cy="154682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Both theories demonstrate how geographical factors shape economic activities, providing essential insights for regional planning and sustainable development strategies.
</a:t>
            </a:r>
            <a:endParaRPr lang="en-US" sz="1300" dirty="0"/>
          </a:p>
        </p:txBody>
      </p:sp>
      <p:pic>
        <p:nvPicPr>
          <p:cNvPr id="14" name="Image 5"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61981" y="2442148"/>
            <a:ext cx="279393" cy="279393"/>
          </a:xfrm>
          <a:prstGeom prst="rect">
            <a:avLst/>
          </a:prstGeom>
        </p:spPr>
      </p:pic>
      <p:sp>
        <p:nvSpPr>
          <p:cNvPr id="15" name="Shape 7"/>
          <p:cNvSpPr/>
          <p:nvPr/>
        </p:nvSpPr>
        <p:spPr>
          <a:xfrm>
            <a:off x="761981" y="4974464"/>
            <a:ext cx="3284932" cy="76198"/>
          </a:xfrm>
          <a:prstGeom prst="ellipse">
            <a:avLst/>
          </a:prstGeom>
          <a:solidFill>
            <a:srgbClr val="4F46E5"/>
          </a:solidFill>
          <a:ln/>
        </p:spPr>
      </p:sp>
      <p:pic>
        <p:nvPicPr>
          <p:cNvPr id="16" name="Image 6"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453302" y="2442148"/>
            <a:ext cx="279393" cy="279393"/>
          </a:xfrm>
          <a:prstGeom prst="rect">
            <a:avLst/>
          </a:prstGeom>
        </p:spPr>
      </p:pic>
      <p:sp>
        <p:nvSpPr>
          <p:cNvPr id="17" name="Shape 8"/>
          <p:cNvSpPr/>
          <p:nvPr/>
        </p:nvSpPr>
        <p:spPr>
          <a:xfrm>
            <a:off x="4453302" y="4974464"/>
            <a:ext cx="3285090" cy="76198"/>
          </a:xfrm>
          <a:prstGeom prst="ellipse">
            <a:avLst/>
          </a:prstGeom>
          <a:solidFill>
            <a:srgbClr val="8B5CF6"/>
          </a:solidFill>
          <a:ln/>
        </p:spPr>
      </p:sp>
      <p:pic>
        <p:nvPicPr>
          <p:cNvPr id="18" name="Image 7"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144782" y="2442148"/>
            <a:ext cx="279393" cy="279393"/>
          </a:xfrm>
          <a:prstGeom prst="rect">
            <a:avLst/>
          </a:prstGeom>
        </p:spPr>
      </p:pic>
      <p:sp>
        <p:nvSpPr>
          <p:cNvPr id="19" name="Shape 9"/>
          <p:cNvSpPr/>
          <p:nvPr/>
        </p:nvSpPr>
        <p:spPr>
          <a:xfrm>
            <a:off x="8144782" y="4974464"/>
            <a:ext cx="3284932" cy="76198"/>
          </a:xfrm>
          <a:prstGeom prst="ellipse">
            <a:avLst/>
          </a:prstGeom>
          <a:solidFill>
            <a:srgbClr val="4F46E5"/>
          </a:solidFill>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015975"/>
            <a:ext cx="3256197" cy="4444889"/>
          </a:xfrm>
          <a:prstGeom prst="rect">
            <a:avLst/>
          </a:prstGeom>
        </p:spPr>
      </p:pic>
      <p:pic>
        <p:nvPicPr>
          <p:cNvPr id="3" name="Image 1" descr="preencoded.png"/>
          <p:cNvPicPr>
            <a:picLocks noChangeAspect="1"/>
          </p:cNvPicPr>
          <p:nvPr/>
        </p:nvPicPr>
        <p:blipFill>
          <a:blip r:embed="rId4"/>
          <a:stretch>
            <a:fillRect/>
          </a:stretch>
        </p:blipFill>
        <p:spPr>
          <a:xfrm>
            <a:off x="6057749" y="1904952"/>
            <a:ext cx="76198" cy="3809905"/>
          </a:xfrm>
          <a:prstGeom prst="rect">
            <a:avLst/>
          </a:prstGeom>
        </p:spPr>
      </p:pic>
      <p:pic>
        <p:nvPicPr>
          <p:cNvPr id="4"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5" name="Image 3" descr="preencoded.png"/>
          <p:cNvPicPr>
            <a:picLocks noChangeAspect="1"/>
          </p:cNvPicPr>
          <p:nvPr/>
        </p:nvPicPr>
        <p:blipFill>
          <a:blip r:embed="rId6"/>
          <a:stretch>
            <a:fillRect/>
          </a:stretch>
        </p:blipFill>
        <p:spPr>
          <a:xfrm>
            <a:off x="10286743" y="6286343"/>
            <a:ext cx="1396965" cy="406390"/>
          </a:xfrm>
          <a:prstGeom prst="rect">
            <a:avLst/>
          </a:prstGeom>
        </p:spPr>
      </p:pic>
      <p:pic>
        <p:nvPicPr>
          <p:cNvPr id="6" name="Image 4" descr="preencoded.png"/>
          <p:cNvPicPr>
            <a:picLocks noChangeAspect="1"/>
          </p:cNvPicPr>
          <p:nvPr/>
        </p:nvPicPr>
        <p:blipFill>
          <a:blip r:embed="rId7"/>
          <a:stretch>
            <a:fillRect/>
          </a:stretch>
        </p:blipFill>
        <p:spPr>
          <a:xfrm>
            <a:off x="0" y="0"/>
            <a:ext cx="12145975" cy="76198"/>
          </a:xfrm>
          <a:prstGeom prst="rect">
            <a:avLst/>
          </a:prstGeom>
        </p:spPr>
      </p:pic>
      <p:sp>
        <p:nvSpPr>
          <p:cNvPr id="7" name="Text 0"/>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Primary Activities: Agriculture and Lumbering
</a:t>
            </a:r>
            <a:endParaRPr lang="en-US" sz="2900" dirty="0"/>
          </a:p>
        </p:txBody>
      </p:sp>
      <p:sp>
        <p:nvSpPr>
          <p:cNvPr id="8" name="Text 1"/>
          <p:cNvSpPr/>
          <p:nvPr/>
        </p:nvSpPr>
        <p:spPr>
          <a:xfrm>
            <a:off x="761981" y="2358968"/>
            <a:ext cx="5079873" cy="317493"/>
          </a:xfrm>
          <a:prstGeom prst="rect">
            <a:avLst/>
          </a:prstGeom>
          <a:noFill/>
          <a:ln/>
        </p:spPr>
        <p:txBody>
          <a:bodyPr wrap="square" lIns="1016" tIns="1016" rIns="1016" bIns="1016" rtlCol="0" anchor="t"/>
          <a:lstStyle/>
          <a:p>
            <a:pPr marL="0" indent="0" algn="l">
              <a:lnSpc>
                <a:spcPct val="125000"/>
              </a:lnSpc>
              <a:buNone/>
            </a:pPr>
            <a:r>
              <a:rPr lang="en-US" sz="1800" b="1" dirty="0">
                <a:solidFill>
                  <a:srgbClr val="4F46E5"/>
                </a:solidFill>
                <a:latin typeface="Segoe UI" pitchFamily="34" charset="0"/>
                <a:ea typeface="Segoe UI" pitchFamily="34" charset="-122"/>
                <a:cs typeface="Segoe UI" pitchFamily="34" charset="-120"/>
              </a:rPr>
              <a:t>Agriculture
</a:t>
            </a:r>
            <a:endParaRPr lang="en-US" sz="1800" dirty="0"/>
          </a:p>
        </p:txBody>
      </p:sp>
      <p:sp>
        <p:nvSpPr>
          <p:cNvPr id="9" name="Text 2"/>
          <p:cNvSpPr/>
          <p:nvPr/>
        </p:nvSpPr>
        <p:spPr>
          <a:xfrm>
            <a:off x="1003275" y="2828854"/>
            <a:ext cx="4838579"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Subsistence agriculture is practiced for local consumption, ensuring food security.
</a:t>
            </a:r>
            <a:endParaRPr lang="en-US" sz="1400" dirty="0"/>
          </a:p>
        </p:txBody>
      </p:sp>
      <p:sp>
        <p:nvSpPr>
          <p:cNvPr id="10" name="Text 3"/>
          <p:cNvSpPr/>
          <p:nvPr/>
        </p:nvSpPr>
        <p:spPr>
          <a:xfrm>
            <a:off x="1003275" y="3552736"/>
            <a:ext cx="4838579"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Commercial agriculture focuses on profit through large-scale production and exports.
</a:t>
            </a:r>
            <a:endParaRPr lang="en-US" sz="1400" dirty="0"/>
          </a:p>
        </p:txBody>
      </p:sp>
      <p:sp>
        <p:nvSpPr>
          <p:cNvPr id="11" name="Text 4"/>
          <p:cNvSpPr/>
          <p:nvPr/>
        </p:nvSpPr>
        <p:spPr>
          <a:xfrm>
            <a:off x="1003275" y="4276618"/>
            <a:ext cx="4838579"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Agricultural practices are influenced by factors such as climate, soil type, and market access.
</a:t>
            </a:r>
            <a:endParaRPr lang="en-US" sz="1400" dirty="0"/>
          </a:p>
        </p:txBody>
      </p:sp>
      <p:sp>
        <p:nvSpPr>
          <p:cNvPr id="12" name="Text 5"/>
          <p:cNvSpPr/>
          <p:nvPr/>
        </p:nvSpPr>
        <p:spPr>
          <a:xfrm>
            <a:off x="6349841" y="2358968"/>
            <a:ext cx="5079874" cy="317493"/>
          </a:xfrm>
          <a:prstGeom prst="rect">
            <a:avLst/>
          </a:prstGeom>
          <a:noFill/>
          <a:ln/>
        </p:spPr>
        <p:txBody>
          <a:bodyPr wrap="square" lIns="1016" tIns="1016" rIns="1016" bIns="1016" rtlCol="0" anchor="t"/>
          <a:lstStyle/>
          <a:p>
            <a:pPr marL="0" indent="0" algn="l">
              <a:lnSpc>
                <a:spcPct val="125000"/>
              </a:lnSpc>
              <a:buNone/>
            </a:pPr>
            <a:r>
              <a:rPr lang="en-US" sz="1800" b="1" dirty="0">
                <a:solidFill>
                  <a:srgbClr val="8B5CF6"/>
                </a:solidFill>
                <a:latin typeface="Segoe UI" pitchFamily="34" charset="0"/>
                <a:ea typeface="Segoe UI" pitchFamily="34" charset="-122"/>
                <a:cs typeface="Segoe UI" pitchFamily="34" charset="-120"/>
              </a:rPr>
              <a:t>Lumbering
</a:t>
            </a:r>
            <a:endParaRPr lang="en-US" sz="1800" dirty="0"/>
          </a:p>
        </p:txBody>
      </p:sp>
      <p:sp>
        <p:nvSpPr>
          <p:cNvPr id="13" name="Text 6"/>
          <p:cNvSpPr/>
          <p:nvPr/>
        </p:nvSpPr>
        <p:spPr>
          <a:xfrm>
            <a:off x="6591135" y="2828854"/>
            <a:ext cx="4838579"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Lumbering contributes significantly to the economy, especially in forest-rich regions.
</a:t>
            </a:r>
            <a:endParaRPr lang="en-US" sz="1400" dirty="0"/>
          </a:p>
        </p:txBody>
      </p:sp>
      <p:sp>
        <p:nvSpPr>
          <p:cNvPr id="14" name="Text 7"/>
          <p:cNvSpPr/>
          <p:nvPr/>
        </p:nvSpPr>
        <p:spPr>
          <a:xfrm>
            <a:off x="6591135" y="3552736"/>
            <a:ext cx="4838579" cy="857229"/>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Sustainable forestry practices are essential to balance economic benefits and environmental conservation.
</a:t>
            </a:r>
            <a:endParaRPr lang="en-US" sz="1400" dirty="0"/>
          </a:p>
        </p:txBody>
      </p:sp>
      <p:sp>
        <p:nvSpPr>
          <p:cNvPr id="15" name="Text 8"/>
          <p:cNvSpPr/>
          <p:nvPr/>
        </p:nvSpPr>
        <p:spPr>
          <a:xfrm>
            <a:off x="6591135" y="4562361"/>
            <a:ext cx="4838579"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The lumber industry supports local economies through job creation and resource management.
</a:t>
            </a:r>
            <a:endParaRPr lang="en-US" sz="1400" dirty="0"/>
          </a:p>
        </p:txBody>
      </p:sp>
      <p:sp>
        <p:nvSpPr>
          <p:cNvPr id="16" name="Shape 9"/>
          <p:cNvSpPr/>
          <p:nvPr/>
        </p:nvSpPr>
        <p:spPr>
          <a:xfrm>
            <a:off x="761981" y="2930454"/>
            <a:ext cx="88898" cy="88899"/>
          </a:xfrm>
          <a:prstGeom prst="ellipse">
            <a:avLst/>
          </a:prstGeom>
          <a:solidFill>
            <a:srgbClr val="4F46E5"/>
          </a:solidFill>
          <a:ln/>
        </p:spPr>
      </p:sp>
      <p:sp>
        <p:nvSpPr>
          <p:cNvPr id="17" name="Shape 10"/>
          <p:cNvSpPr/>
          <p:nvPr/>
        </p:nvSpPr>
        <p:spPr>
          <a:xfrm>
            <a:off x="761981" y="3654335"/>
            <a:ext cx="88898" cy="88899"/>
          </a:xfrm>
          <a:prstGeom prst="ellipse">
            <a:avLst/>
          </a:prstGeom>
          <a:solidFill>
            <a:srgbClr val="4F46E5"/>
          </a:solidFill>
          <a:ln/>
        </p:spPr>
      </p:sp>
      <p:sp>
        <p:nvSpPr>
          <p:cNvPr id="18" name="Shape 11"/>
          <p:cNvSpPr/>
          <p:nvPr/>
        </p:nvSpPr>
        <p:spPr>
          <a:xfrm>
            <a:off x="761981" y="4378217"/>
            <a:ext cx="88898" cy="88899"/>
          </a:xfrm>
          <a:prstGeom prst="ellipse">
            <a:avLst/>
          </a:prstGeom>
          <a:solidFill>
            <a:srgbClr val="4F46E5"/>
          </a:solidFill>
          <a:ln/>
        </p:spPr>
      </p:sp>
      <p:sp>
        <p:nvSpPr>
          <p:cNvPr id="19" name="Shape 12"/>
          <p:cNvSpPr/>
          <p:nvPr/>
        </p:nvSpPr>
        <p:spPr>
          <a:xfrm>
            <a:off x="6349841" y="2930454"/>
            <a:ext cx="88898" cy="88899"/>
          </a:xfrm>
          <a:prstGeom prst="ellipse">
            <a:avLst/>
          </a:prstGeom>
          <a:solidFill>
            <a:srgbClr val="8B5CF6"/>
          </a:solidFill>
          <a:ln/>
        </p:spPr>
      </p:sp>
      <p:sp>
        <p:nvSpPr>
          <p:cNvPr id="20" name="Shape 13"/>
          <p:cNvSpPr/>
          <p:nvPr/>
        </p:nvSpPr>
        <p:spPr>
          <a:xfrm>
            <a:off x="6349841" y="3654335"/>
            <a:ext cx="88898" cy="88899"/>
          </a:xfrm>
          <a:prstGeom prst="ellipse">
            <a:avLst/>
          </a:prstGeom>
          <a:solidFill>
            <a:srgbClr val="8B5CF6"/>
          </a:solidFill>
          <a:ln/>
        </p:spPr>
      </p:sp>
      <p:sp>
        <p:nvSpPr>
          <p:cNvPr id="21" name="Shape 14"/>
          <p:cNvSpPr/>
          <p:nvPr/>
        </p:nvSpPr>
        <p:spPr>
          <a:xfrm>
            <a:off x="6349841" y="4663960"/>
            <a:ext cx="88898" cy="88899"/>
          </a:xfrm>
          <a:prstGeom prst="ellipse">
            <a:avLst/>
          </a:prstGeom>
          <a:solidFill>
            <a:srgbClr val="8B5CF6"/>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53036"/>
            <a:ext cx="1870029"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280128" y="2046553"/>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Aluminum Industry Overview
</a:t>
            </a:r>
            <a:endParaRPr lang="en-US" sz="1400" dirty="0"/>
          </a:p>
        </p:txBody>
      </p:sp>
      <p:sp>
        <p:nvSpPr>
          <p:cNvPr id="9" name="Text 2"/>
          <p:cNvSpPr/>
          <p:nvPr/>
        </p:nvSpPr>
        <p:spPr>
          <a:xfrm>
            <a:off x="1280128" y="2351346"/>
            <a:ext cx="5415144"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India's aluminum industry ranks among the top producers globally, contributing approximately 2% to the GDP and employing over 1 million people.
</a:t>
            </a:r>
            <a:endParaRPr lang="en-US" sz="1300" dirty="0"/>
          </a:p>
        </p:txBody>
      </p:sp>
      <p:sp>
        <p:nvSpPr>
          <p:cNvPr id="10" name="Text 3"/>
          <p:cNvSpPr/>
          <p:nvPr/>
        </p:nvSpPr>
        <p:spPr>
          <a:xfrm>
            <a:off x="1280128" y="3348273"/>
            <a:ext cx="5415144"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Tea Industry Significance
</a:t>
            </a:r>
            <a:endParaRPr lang="en-US" sz="1400" dirty="0"/>
          </a:p>
        </p:txBody>
      </p:sp>
      <p:sp>
        <p:nvSpPr>
          <p:cNvPr id="11" name="Text 4"/>
          <p:cNvSpPr/>
          <p:nvPr/>
        </p:nvSpPr>
        <p:spPr>
          <a:xfrm>
            <a:off x="1280128" y="3653065"/>
            <a:ext cx="5415144"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The tea industry is a cornerstone of India's traditional manufacturing, generating significant export revenue, with exports valued at around $800 million annually.
</a:t>
            </a:r>
            <a:endParaRPr lang="en-US" sz="1300" dirty="0"/>
          </a:p>
        </p:txBody>
      </p:sp>
      <p:sp>
        <p:nvSpPr>
          <p:cNvPr id="12" name="Text 5"/>
          <p:cNvSpPr/>
          <p:nvPr/>
        </p:nvSpPr>
        <p:spPr>
          <a:xfrm>
            <a:off x="1280128" y="4649987"/>
            <a:ext cx="5415144"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Role of SEZs
</a:t>
            </a:r>
            <a:endParaRPr lang="en-US" sz="1400" dirty="0"/>
          </a:p>
        </p:txBody>
      </p:sp>
      <p:sp>
        <p:nvSpPr>
          <p:cNvPr id="13" name="Text 6"/>
          <p:cNvSpPr/>
          <p:nvPr/>
        </p:nvSpPr>
        <p:spPr>
          <a:xfrm>
            <a:off x="1280128" y="4954779"/>
            <a:ext cx="5415144"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Special Economic Zones (SEZs) in India enhance industrial growth, attracting over $20 billion in foreign investment, fostering job creation and economic development.
</a:t>
            </a:r>
            <a:endParaRPr lang="en-US" sz="1300" dirty="0"/>
          </a:p>
        </p:txBody>
      </p:sp>
      <p:sp>
        <p:nvSpPr>
          <p:cNvPr id="14" name="Text 7"/>
          <p:cNvSpPr/>
          <p:nvPr/>
        </p:nvSpPr>
        <p:spPr>
          <a:xfrm>
            <a:off x="7365815" y="6578432"/>
            <a:ext cx="1717632"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Homa Appliances
</a:t>
            </a:r>
            <a:endParaRPr lang="en-US" sz="900" dirty="0"/>
          </a:p>
        </p:txBody>
      </p:sp>
      <p:sp>
        <p:nvSpPr>
          <p:cNvPr id="15" name="Text 8"/>
          <p:cNvSpPr/>
          <p:nvPr/>
        </p:nvSpPr>
        <p:spPr>
          <a:xfrm>
            <a:off x="711182" y="1119478"/>
            <a:ext cx="5994250"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Manufacturing Industries in India
</a:t>
            </a:r>
            <a:endParaRPr lang="en-US" sz="2300" dirty="0"/>
          </a:p>
        </p:txBody>
      </p:sp>
      <p:sp>
        <p:nvSpPr>
          <p:cNvPr id="16" name="Shape 9"/>
          <p:cNvSpPr/>
          <p:nvPr/>
        </p:nvSpPr>
        <p:spPr>
          <a:xfrm>
            <a:off x="711182" y="1744302"/>
            <a:ext cx="660384" cy="63497"/>
          </a:xfrm>
          <a:prstGeom prst="ellipse">
            <a:avLst/>
          </a:prstGeom>
          <a:solidFill>
            <a:srgbClr val="4F46E5"/>
          </a:solidFill>
          <a:ln/>
        </p:spPr>
      </p:sp>
      <p:sp>
        <p:nvSpPr>
          <p:cNvPr id="17" name="Shape 10"/>
          <p:cNvSpPr/>
          <p:nvPr/>
        </p:nvSpPr>
        <p:spPr>
          <a:xfrm>
            <a:off x="711182" y="2049094"/>
            <a:ext cx="380990" cy="380990"/>
          </a:xfrm>
          <a:prstGeom prst="ellipse">
            <a:avLst/>
          </a:prstGeom>
          <a:solidFill>
            <a:srgbClr val="4F46E5">
              <a:alpha val="12000"/>
            </a:srgbClr>
          </a:solidFill>
          <a:ln/>
        </p:spPr>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0080" y="2137991"/>
            <a:ext cx="203195" cy="203195"/>
          </a:xfrm>
          <a:prstGeom prst="rect">
            <a:avLst/>
          </a:prstGeom>
        </p:spPr>
      </p:pic>
      <p:sp>
        <p:nvSpPr>
          <p:cNvPr id="19" name="Shape 11"/>
          <p:cNvSpPr/>
          <p:nvPr/>
        </p:nvSpPr>
        <p:spPr>
          <a:xfrm>
            <a:off x="711182" y="3350808"/>
            <a:ext cx="380990" cy="380990"/>
          </a:xfrm>
          <a:prstGeom prst="ellipse">
            <a:avLst/>
          </a:prstGeom>
          <a:solidFill>
            <a:srgbClr val="4F46E5">
              <a:alpha val="12000"/>
            </a:srgbClr>
          </a:solidFill>
          <a:ln/>
        </p:spPr>
      </p:sp>
      <p:pic>
        <p:nvPicPr>
          <p:cNvPr id="20"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00081" y="3439709"/>
            <a:ext cx="203192" cy="203192"/>
          </a:xfrm>
          <a:prstGeom prst="rect">
            <a:avLst/>
          </a:prstGeom>
        </p:spPr>
      </p:pic>
      <p:sp>
        <p:nvSpPr>
          <p:cNvPr id="21" name="Shape 12"/>
          <p:cNvSpPr/>
          <p:nvPr/>
        </p:nvSpPr>
        <p:spPr>
          <a:xfrm>
            <a:off x="711182" y="4652527"/>
            <a:ext cx="380990" cy="380990"/>
          </a:xfrm>
          <a:prstGeom prst="ellipse">
            <a:avLst/>
          </a:prstGeom>
          <a:solidFill>
            <a:srgbClr val="4F46E5">
              <a:alpha val="12000"/>
            </a:srgbClr>
          </a:solidFill>
          <a:ln/>
        </p:spPr>
      </p:sp>
      <p:pic>
        <p:nvPicPr>
          <p:cNvPr id="22"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00080" y="4741424"/>
            <a:ext cx="203195" cy="203195"/>
          </a:xfrm>
          <a:prstGeom prst="rect">
            <a:avLst/>
          </a:prstGeom>
        </p:spPr>
      </p:pic>
      <p:sp>
        <p:nvSpPr>
          <p:cNvPr id="23" name="Shape 13"/>
          <p:cNvSpPr/>
          <p:nvPr/>
        </p:nvSpPr>
        <p:spPr>
          <a:xfrm>
            <a:off x="7137222" y="0"/>
            <a:ext cx="76198" cy="6812280"/>
          </a:xfrm>
          <a:prstGeom prst="rect">
            <a:avLst/>
          </a:prstGeom>
          <a:solidFill>
            <a:srgbClr val="4F46E5"/>
          </a:solidFill>
          <a:ln/>
        </p:spPr>
      </p:sp>
      <p:pic>
        <p:nvPicPr>
          <p:cNvPr id="24" name="Image 8" descr="preencoded.png"/>
          <p:cNvPicPr>
            <a:picLocks noChangeAspect="1"/>
          </p:cNvPicPr>
          <p:nvPr/>
        </p:nvPicPr>
        <p:blipFill>
          <a:blip r:embed="rId14"/>
          <a:srcRect/>
          <a:stretch/>
        </p:blipFill>
        <p:spPr>
          <a:xfrm>
            <a:off x="7213419" y="0"/>
            <a:ext cx="4932556" cy="68122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904952" y="2539937"/>
            <a:ext cx="5079873" cy="4272344"/>
          </a:xfrm>
          <a:prstGeom prst="rect">
            <a:avLst/>
          </a:prstGeom>
        </p:spPr>
      </p:pic>
      <p:pic>
        <p:nvPicPr>
          <p:cNvPr id="3" name="Image 1" descr="preencoded.png"/>
          <p:cNvPicPr>
            <a:picLocks noChangeAspect="1"/>
          </p:cNvPicPr>
          <p:nvPr/>
        </p:nvPicPr>
        <p:blipFill>
          <a:blip r:embed="rId4"/>
          <a:stretch>
            <a:fillRect/>
          </a:stretch>
        </p:blipFill>
        <p:spPr>
          <a:xfrm>
            <a:off x="0" y="1142971"/>
            <a:ext cx="50799" cy="3174921"/>
          </a:xfrm>
          <a:prstGeom prst="rect">
            <a:avLst/>
          </a:prstGeom>
        </p:spPr>
      </p:pic>
      <p:pic>
        <p:nvPicPr>
          <p:cNvPr id="4" name="Image 2" descr="preencoded.png"/>
          <p:cNvPicPr>
            <a:picLocks noChangeAspect="1"/>
          </p:cNvPicPr>
          <p:nvPr/>
        </p:nvPicPr>
        <p:blipFill>
          <a:blip r:embed="rId5"/>
          <a:stretch>
            <a:fillRect/>
          </a:stretch>
        </p:blipFill>
        <p:spPr>
          <a:xfrm>
            <a:off x="10540736" y="6286343"/>
            <a:ext cx="1142971" cy="406390"/>
          </a:xfrm>
          <a:prstGeom prst="rect">
            <a:avLst/>
          </a:prstGeom>
        </p:spPr>
      </p:pic>
      <p:pic>
        <p:nvPicPr>
          <p:cNvPr id="5" name="Image 3" descr="preencoded.png"/>
          <p:cNvPicPr>
            <a:picLocks noChangeAspect="1"/>
          </p:cNvPicPr>
          <p:nvPr/>
        </p:nvPicPr>
        <p:blipFill>
          <a:blip r:embed="rId6"/>
          <a:stretch>
            <a:fillRect/>
          </a:stretch>
        </p:blipFill>
        <p:spPr>
          <a:xfrm>
            <a:off x="0" y="0"/>
            <a:ext cx="12145975" cy="76198"/>
          </a:xfrm>
          <a:prstGeom prst="rect">
            <a:avLst/>
          </a:prstGeom>
        </p:spPr>
      </p:pic>
      <p:sp>
        <p:nvSpPr>
          <p:cNvPr id="6" name="Text 0"/>
          <p:cNvSpPr/>
          <p:nvPr/>
        </p:nvSpPr>
        <p:spPr>
          <a:xfrm>
            <a:off x="761981" y="1015975"/>
            <a:ext cx="10667733" cy="660383"/>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Manufacturing Output Comparison: Aluminum vs. Tea
</a:t>
            </a:r>
            <a:endParaRPr lang="en-US" sz="2900" dirty="0"/>
          </a:p>
        </p:txBody>
      </p:sp>
      <p:graphicFrame>
        <p:nvGraphicFramePr>
          <p:cNvPr id="7" name="Chart 0"/>
          <p:cNvGraphicFramePr/>
          <p:nvPr/>
        </p:nvGraphicFramePr>
        <p:xfrm>
          <a:off x="761981" y="1981150"/>
          <a:ext cx="10667733" cy="4114697"/>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61981" y="1407921"/>
            <a:ext cx="5240048" cy="2244663"/>
          </a:xfrm>
          <a:prstGeom prst="roundRect">
            <a:avLst>
              <a:gd name="adj" fmla="val 9052"/>
            </a:avLst>
          </a:prstGeom>
          <a:solidFill>
            <a:srgbClr val="000000">
              <a:alpha val="0"/>
            </a:srgbClr>
          </a:solidFill>
          <a:ln w="10160">
            <a:solidFill>
              <a:srgbClr val="0F172A">
                <a:alpha val="18000"/>
              </a:srgbClr>
            </a:solidFill>
            <a:prstDash val="solid"/>
          </a:ln>
        </p:spPr>
      </p:sp>
      <p:sp>
        <p:nvSpPr>
          <p:cNvPr id="4" name="Shape 1"/>
          <p:cNvSpPr/>
          <p:nvPr/>
        </p:nvSpPr>
        <p:spPr>
          <a:xfrm>
            <a:off x="6189508" y="1407921"/>
            <a:ext cx="5240207" cy="2244663"/>
          </a:xfrm>
          <a:prstGeom prst="roundRect">
            <a:avLst>
              <a:gd name="adj" fmla="val 9052"/>
            </a:avLst>
          </a:prstGeom>
          <a:solidFill>
            <a:srgbClr val="000000">
              <a:alpha val="0"/>
            </a:srgbClr>
          </a:solidFill>
          <a:ln w="10160">
            <a:solidFill>
              <a:srgbClr val="0F172A">
                <a:alpha val="18000"/>
              </a:srgbClr>
            </a:solidFill>
            <a:prstDash val="solid"/>
          </a:ln>
        </p:spPr>
      </p:sp>
      <p:sp>
        <p:nvSpPr>
          <p:cNvPr id="5" name="Shape 2"/>
          <p:cNvSpPr/>
          <p:nvPr/>
        </p:nvSpPr>
        <p:spPr>
          <a:xfrm>
            <a:off x="761981" y="3840068"/>
            <a:ext cx="5240048" cy="2244663"/>
          </a:xfrm>
          <a:prstGeom prst="roundRect">
            <a:avLst>
              <a:gd name="adj" fmla="val 9052"/>
            </a:avLst>
          </a:prstGeom>
          <a:solidFill>
            <a:srgbClr val="000000">
              <a:alpha val="0"/>
            </a:srgbClr>
          </a:solidFill>
          <a:ln w="10160">
            <a:solidFill>
              <a:srgbClr val="0F172A">
                <a:alpha val="18000"/>
              </a:srgbClr>
            </a:solidFill>
            <a:prstDash val="solid"/>
          </a:ln>
        </p:spPr>
      </p:sp>
      <p:sp>
        <p:nvSpPr>
          <p:cNvPr id="6" name="Shape 3"/>
          <p:cNvSpPr/>
          <p:nvPr/>
        </p:nvSpPr>
        <p:spPr>
          <a:xfrm>
            <a:off x="6189508" y="3840068"/>
            <a:ext cx="5240207" cy="2244663"/>
          </a:xfrm>
          <a:prstGeom prst="roundRect">
            <a:avLst>
              <a:gd name="adj" fmla="val 9052"/>
            </a:avLst>
          </a:prstGeom>
          <a:solidFill>
            <a:srgbClr val="000000">
              <a:alpha val="0"/>
            </a:srgbClr>
          </a:solidFill>
          <a:ln w="10160">
            <a:solidFill>
              <a:srgbClr val="0F172A">
                <a:alpha val="18000"/>
              </a:srgbClr>
            </a:solidFill>
            <a:prstDash val="solid"/>
          </a:ln>
        </p:spPr>
      </p:sp>
      <p:pic>
        <p:nvPicPr>
          <p:cNvPr id="8" name="Image 2" descr="preencoded.png"/>
          <p:cNvPicPr>
            <a:picLocks noChangeAspect="1"/>
          </p:cNvPicPr>
          <p:nvPr/>
        </p:nvPicPr>
        <p:blipFill>
          <a:blip r:embed="rId4"/>
          <a:stretch>
            <a:fillRect/>
          </a:stretch>
        </p:blipFill>
        <p:spPr>
          <a:xfrm>
            <a:off x="0" y="1269968"/>
            <a:ext cx="63498" cy="4444889"/>
          </a:xfrm>
          <a:prstGeom prst="rect">
            <a:avLst/>
          </a:prstGeom>
        </p:spPr>
      </p:pic>
      <p:pic>
        <p:nvPicPr>
          <p:cNvPr id="9" name="Image 3" descr="preencoded.png"/>
          <p:cNvPicPr>
            <a:picLocks noChangeAspect="1"/>
          </p:cNvPicPr>
          <p:nvPr/>
        </p:nvPicPr>
        <p:blipFill>
          <a:blip r:embed="rId5"/>
          <a:stretch>
            <a:fillRect/>
          </a:stretch>
        </p:blipFill>
        <p:spPr>
          <a:xfrm>
            <a:off x="10413740" y="6286343"/>
            <a:ext cx="1269968" cy="431789"/>
          </a:xfrm>
          <a:prstGeom prst="rect">
            <a:avLst/>
          </a:prstGeom>
        </p:spPr>
      </p:pic>
      <p:pic>
        <p:nvPicPr>
          <p:cNvPr id="10" name="Image 4" descr="preencoded.png"/>
          <p:cNvPicPr>
            <a:picLocks noChangeAspect="1"/>
          </p:cNvPicPr>
          <p:nvPr/>
        </p:nvPicPr>
        <p:blipFill>
          <a:blip r:embed="rId6"/>
          <a:stretch>
            <a:fillRect/>
          </a:stretch>
        </p:blipFill>
        <p:spPr>
          <a:xfrm>
            <a:off x="0" y="0"/>
            <a:ext cx="12145975" cy="76198"/>
          </a:xfrm>
          <a:prstGeom prst="rect">
            <a:avLst/>
          </a:prstGeom>
        </p:spPr>
      </p:pic>
      <p:sp>
        <p:nvSpPr>
          <p:cNvPr id="11" name="Text 4"/>
          <p:cNvSpPr/>
          <p:nvPr/>
        </p:nvSpPr>
        <p:spPr>
          <a:xfrm>
            <a:off x="761981" y="507987"/>
            <a:ext cx="10667733"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Tertiary Activities: Transport and Trade
</a:t>
            </a:r>
            <a:endParaRPr lang="en-US" sz="2900" dirty="0"/>
          </a:p>
        </p:txBody>
      </p:sp>
      <p:sp>
        <p:nvSpPr>
          <p:cNvPr id="12" name="Text 5"/>
          <p:cNvSpPr/>
          <p:nvPr/>
        </p:nvSpPr>
        <p:spPr>
          <a:xfrm>
            <a:off x="1016609" y="2189739"/>
            <a:ext cx="4730790" cy="234309"/>
          </a:xfrm>
          <a:prstGeom prst="rect">
            <a:avLst/>
          </a:prstGeom>
          <a:noFill/>
          <a:ln/>
        </p:spPr>
        <p:txBody>
          <a:bodyPr wrap="square" lIns="1016" tIns="1016" rIns="1016" bIns="1016" rtlCol="0" anchor="t"/>
          <a:lstStyle/>
          <a:p>
            <a:pPr marL="0" indent="0">
              <a:lnSpc>
                <a:spcPct val="123023"/>
              </a:lnSpc>
              <a:buNone/>
            </a:pPr>
            <a:r>
              <a:rPr lang="en-US" sz="1400" b="1" dirty="0">
                <a:solidFill>
                  <a:srgbClr val="0F172A"/>
                </a:solidFill>
                <a:latin typeface="Segoe UI" pitchFamily="34" charset="0"/>
                <a:ea typeface="Segoe UI" pitchFamily="34" charset="-122"/>
                <a:cs typeface="Segoe UI" pitchFamily="34" charset="-120"/>
              </a:rPr>
              <a:t>Railways in India
</a:t>
            </a:r>
            <a:endParaRPr lang="en-US" sz="1400" dirty="0"/>
          </a:p>
        </p:txBody>
      </p:sp>
      <p:sp>
        <p:nvSpPr>
          <p:cNvPr id="13" name="Text 6"/>
          <p:cNvSpPr/>
          <p:nvPr/>
        </p:nvSpPr>
        <p:spPr>
          <a:xfrm>
            <a:off x="1016609" y="2470884"/>
            <a:ext cx="4730790" cy="712928"/>
          </a:xfrm>
          <a:prstGeom prst="rect">
            <a:avLst/>
          </a:prstGeom>
          <a:noFill/>
          <a:ln/>
        </p:spPr>
        <p:txBody>
          <a:bodyPr wrap="square" lIns="1016" tIns="1016" rIns="1016" bIns="1016" rtlCol="0" anchor="t"/>
          <a:lstStyle/>
          <a:p>
            <a:pPr marL="0" indent="0">
              <a:lnSpc>
                <a:spcPct val="144078"/>
              </a:lnSpc>
              <a:buNone/>
            </a:pPr>
            <a:r>
              <a:rPr lang="en-US" sz="1200" dirty="0">
                <a:solidFill>
                  <a:srgbClr val="64748B"/>
                </a:solidFill>
                <a:latin typeface="Segoe UI" pitchFamily="34" charset="0"/>
                <a:ea typeface="Segoe UI" pitchFamily="34" charset="-122"/>
                <a:cs typeface="Segoe UI" pitchFamily="34" charset="-120"/>
              </a:rPr>
              <a:t>Indian railways transport over 23 million passengers daily and 1.2 billion tons of freight annually, enhancing economic connectivity and efficiency across regions.
</a:t>
            </a:r>
            <a:endParaRPr lang="en-US" sz="1200" dirty="0"/>
          </a:p>
        </p:txBody>
      </p:sp>
      <p:sp>
        <p:nvSpPr>
          <p:cNvPr id="14" name="Text 7"/>
          <p:cNvSpPr/>
          <p:nvPr/>
        </p:nvSpPr>
        <p:spPr>
          <a:xfrm>
            <a:off x="6444136" y="2189739"/>
            <a:ext cx="4730949" cy="234309"/>
          </a:xfrm>
          <a:prstGeom prst="rect">
            <a:avLst/>
          </a:prstGeom>
          <a:noFill/>
          <a:ln/>
        </p:spPr>
        <p:txBody>
          <a:bodyPr wrap="square" lIns="1016" tIns="1016" rIns="1016" bIns="1016" rtlCol="0" anchor="t"/>
          <a:lstStyle/>
          <a:p>
            <a:pPr marL="0" indent="0">
              <a:lnSpc>
                <a:spcPct val="123023"/>
              </a:lnSpc>
              <a:buNone/>
            </a:pPr>
            <a:r>
              <a:rPr lang="en-US" sz="1400" b="1" dirty="0">
                <a:solidFill>
                  <a:srgbClr val="0F172A"/>
                </a:solidFill>
                <a:latin typeface="Segoe UI" pitchFamily="34" charset="0"/>
                <a:ea typeface="Segoe UI" pitchFamily="34" charset="-122"/>
                <a:cs typeface="Segoe UI" pitchFamily="34" charset="-120"/>
              </a:rPr>
              <a:t>Highways Development
</a:t>
            </a:r>
            <a:endParaRPr lang="en-US" sz="1400" dirty="0"/>
          </a:p>
        </p:txBody>
      </p:sp>
      <p:sp>
        <p:nvSpPr>
          <p:cNvPr id="15" name="Text 8"/>
          <p:cNvSpPr/>
          <p:nvPr/>
        </p:nvSpPr>
        <p:spPr>
          <a:xfrm>
            <a:off x="6444136" y="2470884"/>
            <a:ext cx="4730949" cy="950571"/>
          </a:xfrm>
          <a:prstGeom prst="rect">
            <a:avLst/>
          </a:prstGeom>
          <a:noFill/>
          <a:ln/>
        </p:spPr>
        <p:txBody>
          <a:bodyPr wrap="square" lIns="1016" tIns="1016" rIns="1016" bIns="1016" rtlCol="0" anchor="t"/>
          <a:lstStyle/>
          <a:p>
            <a:pPr marL="0" indent="0">
              <a:lnSpc>
                <a:spcPct val="144078"/>
              </a:lnSpc>
              <a:buNone/>
            </a:pPr>
            <a:r>
              <a:rPr lang="en-US" sz="1200" dirty="0">
                <a:solidFill>
                  <a:srgbClr val="64748B"/>
                </a:solidFill>
                <a:latin typeface="Segoe UI" pitchFamily="34" charset="0"/>
                <a:ea typeface="Segoe UI" pitchFamily="34" charset="-122"/>
                <a:cs typeface="Segoe UI" pitchFamily="34" charset="-120"/>
              </a:rPr>
              <a:t>India's National Highways network spans over 150,000 km, connecting remote areas and facilitating trade, thus promoting regional economic development and accessibility.
</a:t>
            </a:r>
            <a:endParaRPr lang="en-US" sz="1200" dirty="0"/>
          </a:p>
        </p:txBody>
      </p:sp>
      <p:sp>
        <p:nvSpPr>
          <p:cNvPr id="16" name="Text 9"/>
          <p:cNvSpPr/>
          <p:nvPr/>
        </p:nvSpPr>
        <p:spPr>
          <a:xfrm>
            <a:off x="1016609" y="4621891"/>
            <a:ext cx="4730790" cy="234309"/>
          </a:xfrm>
          <a:prstGeom prst="rect">
            <a:avLst/>
          </a:prstGeom>
          <a:noFill/>
          <a:ln/>
        </p:spPr>
        <p:txBody>
          <a:bodyPr wrap="square" lIns="1016" tIns="1016" rIns="1016" bIns="1016" rtlCol="0" anchor="t"/>
          <a:lstStyle/>
          <a:p>
            <a:pPr marL="0" indent="0">
              <a:lnSpc>
                <a:spcPct val="123023"/>
              </a:lnSpc>
              <a:buNone/>
            </a:pPr>
            <a:r>
              <a:rPr lang="en-US" sz="1400" b="1" dirty="0">
                <a:solidFill>
                  <a:srgbClr val="0F172A"/>
                </a:solidFill>
                <a:latin typeface="Segoe UI" pitchFamily="34" charset="0"/>
                <a:ea typeface="Segoe UI" pitchFamily="34" charset="-122"/>
                <a:cs typeface="Segoe UI" pitchFamily="34" charset="-120"/>
              </a:rPr>
              <a:t>WTO's Role
</a:t>
            </a:r>
            <a:endParaRPr lang="en-US" sz="1400" dirty="0"/>
          </a:p>
        </p:txBody>
      </p:sp>
      <p:sp>
        <p:nvSpPr>
          <p:cNvPr id="17" name="Text 10"/>
          <p:cNvSpPr/>
          <p:nvPr/>
        </p:nvSpPr>
        <p:spPr>
          <a:xfrm>
            <a:off x="1016609" y="4903031"/>
            <a:ext cx="4730790" cy="950571"/>
          </a:xfrm>
          <a:prstGeom prst="rect">
            <a:avLst/>
          </a:prstGeom>
          <a:noFill/>
          <a:ln/>
        </p:spPr>
        <p:txBody>
          <a:bodyPr wrap="square" lIns="1016" tIns="1016" rIns="1016" bIns="1016" rtlCol="0" anchor="t"/>
          <a:lstStyle/>
          <a:p>
            <a:pPr marL="0" indent="0">
              <a:lnSpc>
                <a:spcPct val="144078"/>
              </a:lnSpc>
              <a:buNone/>
            </a:pPr>
            <a:r>
              <a:rPr lang="en-US" sz="1200" dirty="0">
                <a:solidFill>
                  <a:srgbClr val="64748B"/>
                </a:solidFill>
                <a:latin typeface="Segoe UI" pitchFamily="34" charset="0"/>
                <a:ea typeface="Segoe UI" pitchFamily="34" charset="-122"/>
                <a:cs typeface="Segoe UI" pitchFamily="34" charset="-120"/>
              </a:rPr>
              <a:t>The World Trade Organization regulates international trade, ensuring fair practices among member countries, which significantly impacts global trade dynamics and economic policies.
</a:t>
            </a:r>
            <a:endParaRPr lang="en-US" sz="1200" dirty="0"/>
          </a:p>
        </p:txBody>
      </p:sp>
      <p:sp>
        <p:nvSpPr>
          <p:cNvPr id="18" name="Text 11"/>
          <p:cNvSpPr/>
          <p:nvPr/>
        </p:nvSpPr>
        <p:spPr>
          <a:xfrm>
            <a:off x="6444136" y="4621891"/>
            <a:ext cx="4730949" cy="234309"/>
          </a:xfrm>
          <a:prstGeom prst="rect">
            <a:avLst/>
          </a:prstGeom>
          <a:noFill/>
          <a:ln/>
        </p:spPr>
        <p:txBody>
          <a:bodyPr wrap="square" lIns="1016" tIns="1016" rIns="1016" bIns="1016" rtlCol="0" anchor="t"/>
          <a:lstStyle/>
          <a:p>
            <a:pPr marL="0" indent="0">
              <a:lnSpc>
                <a:spcPct val="123023"/>
              </a:lnSpc>
              <a:buNone/>
            </a:pPr>
            <a:r>
              <a:rPr lang="en-US" sz="1400" b="1" dirty="0">
                <a:solidFill>
                  <a:srgbClr val="0F172A"/>
                </a:solidFill>
                <a:latin typeface="Segoe UI" pitchFamily="34" charset="0"/>
                <a:ea typeface="Segoe UI" pitchFamily="34" charset="-122"/>
                <a:cs typeface="Segoe UI" pitchFamily="34" charset="-120"/>
              </a:rPr>
              <a:t>BRICS Trade Collaborations
</a:t>
            </a:r>
            <a:endParaRPr lang="en-US" sz="1400" dirty="0"/>
          </a:p>
        </p:txBody>
      </p:sp>
      <p:sp>
        <p:nvSpPr>
          <p:cNvPr id="19" name="Text 12"/>
          <p:cNvSpPr/>
          <p:nvPr/>
        </p:nvSpPr>
        <p:spPr>
          <a:xfrm>
            <a:off x="6444136" y="4903031"/>
            <a:ext cx="4730949" cy="950571"/>
          </a:xfrm>
          <a:prstGeom prst="rect">
            <a:avLst/>
          </a:prstGeom>
          <a:noFill/>
          <a:ln/>
        </p:spPr>
        <p:txBody>
          <a:bodyPr wrap="square" lIns="1016" tIns="1016" rIns="1016" bIns="1016" rtlCol="0" anchor="t"/>
          <a:lstStyle/>
          <a:p>
            <a:pPr marL="0" indent="0">
              <a:lnSpc>
                <a:spcPct val="144078"/>
              </a:lnSpc>
              <a:buNone/>
            </a:pPr>
            <a:r>
              <a:rPr lang="en-US" sz="1200" dirty="0">
                <a:solidFill>
                  <a:srgbClr val="64748B"/>
                </a:solidFill>
                <a:latin typeface="Segoe UI" pitchFamily="34" charset="0"/>
                <a:ea typeface="Segoe UI" pitchFamily="34" charset="-122"/>
                <a:cs typeface="Segoe UI" pitchFamily="34" charset="-120"/>
              </a:rPr>
              <a:t>BRICS nations, comprising Brazil, Russia, India, China, and South Africa, enhance trade partnerships, influencing global economic trends and fostering mutual growth opportunities.
</a:t>
            </a:r>
            <a:endParaRPr lang="en-US" sz="1200" dirty="0"/>
          </a:p>
        </p:txBody>
      </p:sp>
      <p:sp>
        <p:nvSpPr>
          <p:cNvPr id="20" name="Shape 13"/>
          <p:cNvSpPr/>
          <p:nvPr/>
        </p:nvSpPr>
        <p:spPr>
          <a:xfrm>
            <a:off x="1006450" y="1628894"/>
            <a:ext cx="398294" cy="398288"/>
          </a:xfrm>
          <a:prstGeom prst="roundRect">
            <a:avLst>
              <a:gd name="adj" fmla="val 25000"/>
            </a:avLst>
          </a:prstGeom>
          <a:solidFill>
            <a:srgbClr val="4F46E5">
              <a:alpha val="10000"/>
            </a:srgbClr>
          </a:solidFill>
          <a:ln/>
        </p:spPr>
      </p:sp>
      <p:pic>
        <p:nvPicPr>
          <p:cNvPr id="21" name="Image 5"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00111" y="1722552"/>
            <a:ext cx="210812" cy="210812"/>
          </a:xfrm>
          <a:prstGeom prst="rect">
            <a:avLst/>
          </a:prstGeom>
        </p:spPr>
      </p:pic>
      <p:sp>
        <p:nvSpPr>
          <p:cNvPr id="22" name="Shape 14"/>
          <p:cNvSpPr/>
          <p:nvPr/>
        </p:nvSpPr>
        <p:spPr>
          <a:xfrm>
            <a:off x="6433976" y="1628894"/>
            <a:ext cx="398293" cy="398288"/>
          </a:xfrm>
          <a:prstGeom prst="roundRect">
            <a:avLst>
              <a:gd name="adj" fmla="val 25000"/>
            </a:avLst>
          </a:prstGeom>
          <a:solidFill>
            <a:srgbClr val="8B5CF6">
              <a:alpha val="10000"/>
            </a:srgbClr>
          </a:solidFill>
          <a:ln/>
        </p:spPr>
      </p:sp>
      <p:pic>
        <p:nvPicPr>
          <p:cNvPr id="23" name="Image 6"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27638" y="1722552"/>
            <a:ext cx="210812" cy="210812"/>
          </a:xfrm>
          <a:prstGeom prst="rect">
            <a:avLst/>
          </a:prstGeom>
        </p:spPr>
      </p:pic>
      <p:sp>
        <p:nvSpPr>
          <p:cNvPr id="24" name="Shape 15"/>
          <p:cNvSpPr/>
          <p:nvPr/>
        </p:nvSpPr>
        <p:spPr>
          <a:xfrm>
            <a:off x="1006450" y="4061041"/>
            <a:ext cx="398294" cy="398288"/>
          </a:xfrm>
          <a:prstGeom prst="roundRect">
            <a:avLst>
              <a:gd name="adj" fmla="val 25000"/>
            </a:avLst>
          </a:prstGeom>
          <a:solidFill>
            <a:srgbClr val="4F46E5">
              <a:alpha val="10000"/>
            </a:srgbClr>
          </a:solidFill>
          <a:ln/>
        </p:spPr>
      </p:sp>
      <p:pic>
        <p:nvPicPr>
          <p:cNvPr id="25" name="Image 7"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00111" y="4154699"/>
            <a:ext cx="210812" cy="210812"/>
          </a:xfrm>
          <a:prstGeom prst="rect">
            <a:avLst/>
          </a:prstGeom>
        </p:spPr>
      </p:pic>
      <p:sp>
        <p:nvSpPr>
          <p:cNvPr id="26" name="Shape 16"/>
          <p:cNvSpPr/>
          <p:nvPr/>
        </p:nvSpPr>
        <p:spPr>
          <a:xfrm>
            <a:off x="6433976" y="4061041"/>
            <a:ext cx="398293" cy="398288"/>
          </a:xfrm>
          <a:prstGeom prst="roundRect">
            <a:avLst>
              <a:gd name="adj" fmla="val 25000"/>
            </a:avLst>
          </a:prstGeom>
          <a:solidFill>
            <a:srgbClr val="4F46E5">
              <a:alpha val="10000"/>
            </a:srgbClr>
          </a:solidFill>
          <a:ln/>
        </p:spPr>
      </p:sp>
      <p:pic>
        <p:nvPicPr>
          <p:cNvPr id="27" name="Image 8" descr="preencoded.png"/>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527638" y="4154699"/>
            <a:ext cx="210812" cy="21081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69968" y="1269968"/>
            <a:ext cx="4444889" cy="4444889"/>
          </a:xfrm>
          <a:prstGeom prst="rect">
            <a:avLst/>
          </a:prstGeom>
        </p:spPr>
      </p:pic>
      <p:pic>
        <p:nvPicPr>
          <p:cNvPr id="3" name="Image 1" descr="preencoded.png"/>
          <p:cNvPicPr>
            <a:picLocks noChangeAspect="1"/>
          </p:cNvPicPr>
          <p:nvPr/>
        </p:nvPicPr>
        <p:blipFill>
          <a:blip r:embed="rId4"/>
          <a:stretch>
            <a:fillRect/>
          </a:stretch>
        </p:blipFill>
        <p:spPr>
          <a:xfrm>
            <a:off x="6222844" y="888978"/>
            <a:ext cx="5333867" cy="5079873"/>
          </a:xfrm>
          <a:prstGeom prst="rect">
            <a:avLst/>
          </a:prstGeom>
        </p:spPr>
      </p:pic>
      <p:pic>
        <p:nvPicPr>
          <p:cNvPr id="4" name="Image 2" descr="preencoded.png"/>
          <p:cNvPicPr>
            <a:picLocks noChangeAspect="1"/>
          </p:cNvPicPr>
          <p:nvPr/>
        </p:nvPicPr>
        <p:blipFill>
          <a:blip r:embed="rId5"/>
          <a:stretch>
            <a:fillRect/>
          </a:stretch>
        </p:blipFill>
        <p:spPr>
          <a:xfrm>
            <a:off x="4571886" y="5460863"/>
            <a:ext cx="1396965" cy="1269968"/>
          </a:xfrm>
          <a:prstGeom prst="rect">
            <a:avLst/>
          </a:prstGeom>
        </p:spPr>
      </p:pic>
      <p:pic>
        <p:nvPicPr>
          <p:cNvPr id="5" name="Image 3" descr="preencoded.png"/>
          <p:cNvPicPr>
            <a:picLocks noChangeAspect="1"/>
          </p:cNvPicPr>
          <p:nvPr/>
        </p:nvPicPr>
        <p:blipFill>
          <a:blip r:embed="rId6"/>
          <a:stretch>
            <a:fillRect/>
          </a:stretch>
        </p:blipFill>
        <p:spPr>
          <a:xfrm>
            <a:off x="6349841" y="1747382"/>
            <a:ext cx="5079873" cy="3363064"/>
          </a:xfrm>
          <a:prstGeom prst="rect">
            <a:avLst/>
          </a:prstGeom>
        </p:spPr>
      </p:pic>
      <p:pic>
        <p:nvPicPr>
          <p:cNvPr id="6" name="Image 4" descr="preencoded.png"/>
          <p:cNvPicPr>
            <a:picLocks noChangeAspect="1"/>
          </p:cNvPicPr>
          <p:nvPr/>
        </p:nvPicPr>
        <p:blipFill>
          <a:blip r:embed="rId7"/>
          <a:stretch>
            <a:fillRect/>
          </a:stretch>
        </p:blipFill>
        <p:spPr>
          <a:xfrm>
            <a:off x="0" y="380990"/>
            <a:ext cx="63498" cy="3555911"/>
          </a:xfrm>
          <a:prstGeom prst="rect">
            <a:avLst/>
          </a:prstGeom>
        </p:spPr>
      </p:pic>
      <p:sp>
        <p:nvSpPr>
          <p:cNvPr id="7" name="Text 0"/>
          <p:cNvSpPr/>
          <p:nvPr/>
        </p:nvSpPr>
        <p:spPr>
          <a:xfrm>
            <a:off x="304792" y="368291"/>
            <a:ext cx="5879953" cy="1015975"/>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Visual Impact of Transport in India
</a:t>
            </a:r>
            <a:endParaRPr lang="en-US" sz="2900" dirty="0"/>
          </a:p>
        </p:txBody>
      </p:sp>
      <p:sp>
        <p:nvSpPr>
          <p:cNvPr id="8" name="Text 1"/>
          <p:cNvSpPr/>
          <p:nvPr/>
        </p:nvSpPr>
        <p:spPr>
          <a:xfrm>
            <a:off x="330192" y="2539937"/>
            <a:ext cx="5803755" cy="4272344"/>
          </a:xfrm>
          <a:prstGeom prst="rect">
            <a:avLst/>
          </a:prstGeom>
          <a:noFill/>
          <a:ln/>
        </p:spPr>
        <p:txBody>
          <a:bodyPr wrap="square" lIns="1016" tIns="1016" rIns="1016" bIns="1016"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This slide illustrates the extensive transport network in India, highlighting key railways and highways. The visual emphasizes the connectivity and economic growth driven by transport infrastructure, showcasing its role in facilitating trade and mobility.
</a:t>
            </a:r>
            <a:endParaRPr lang="en-US" sz="1300" dirty="0"/>
          </a:p>
        </p:txBody>
      </p:sp>
      <p:pic>
        <p:nvPicPr>
          <p:cNvPr id="9" name="Image 5" descr="preencoded.png"/>
          <p:cNvPicPr>
            <a:picLocks noChangeAspect="1"/>
          </p:cNvPicPr>
          <p:nvPr/>
        </p:nvPicPr>
        <p:blipFill>
          <a:blip r:embed="rId8"/>
          <a:stretch>
            <a:fillRect/>
          </a:stretch>
        </p:blipFill>
        <p:spPr>
          <a:xfrm>
            <a:off x="0" y="0"/>
            <a:ext cx="12145975" cy="7619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601854" y="6553036"/>
            <a:ext cx="1513644"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1731604"/>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Geographical Disparities
</a:t>
            </a:r>
            <a:endParaRPr lang="en-US" sz="1400" dirty="0"/>
          </a:p>
        </p:txBody>
      </p:sp>
      <p:sp>
        <p:nvSpPr>
          <p:cNvPr id="9" name="Text 2"/>
          <p:cNvSpPr/>
          <p:nvPr/>
        </p:nvSpPr>
        <p:spPr>
          <a:xfrm>
            <a:off x="599425" y="2036396"/>
            <a:ext cx="3552101" cy="1289015"/>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Geographical disparities result in uneven economic development, with regions like Maharashtra thriving while others lag, highlighting the need for balanced growth strategies.
</a:t>
            </a:r>
            <a:endParaRPr lang="en-US" sz="1300" dirty="0"/>
          </a:p>
        </p:txBody>
      </p:sp>
      <p:sp>
        <p:nvSpPr>
          <p:cNvPr id="10" name="Text 3"/>
          <p:cNvSpPr/>
          <p:nvPr/>
        </p:nvSpPr>
        <p:spPr>
          <a:xfrm>
            <a:off x="4771270" y="1731604"/>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Environmental Concerns
</a:t>
            </a:r>
            <a:endParaRPr lang="en-US" sz="1400" dirty="0"/>
          </a:p>
        </p:txBody>
      </p:sp>
      <p:sp>
        <p:nvSpPr>
          <p:cNvPr id="11" name="Text 4"/>
          <p:cNvSpPr/>
          <p:nvPr/>
        </p:nvSpPr>
        <p:spPr>
          <a:xfrm>
            <a:off x="4771270" y="2036396"/>
            <a:ext cx="3552101" cy="154682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Industrial activities and agriculture contribute to environmental degradation, with India facing severe air and water pollution, necessitating sustainable practices to mitigate impacts.
</a:t>
            </a:r>
            <a:endParaRPr lang="en-US" sz="1300" dirty="0"/>
          </a:p>
        </p:txBody>
      </p:sp>
      <p:sp>
        <p:nvSpPr>
          <p:cNvPr id="12" name="Text 5"/>
          <p:cNvSpPr/>
          <p:nvPr/>
        </p:nvSpPr>
        <p:spPr>
          <a:xfrm>
            <a:off x="599425" y="4411230"/>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Globalization Effects
</a:t>
            </a:r>
            <a:endParaRPr lang="en-US" sz="1400" dirty="0"/>
          </a:p>
        </p:txBody>
      </p:sp>
      <p:sp>
        <p:nvSpPr>
          <p:cNvPr id="13" name="Text 6"/>
          <p:cNvSpPr/>
          <p:nvPr/>
        </p:nvSpPr>
        <p:spPr>
          <a:xfrm>
            <a:off x="599425" y="4716022"/>
            <a:ext cx="3552101" cy="1289023"/>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Globalization reshapes local economies, often leading to resource misallocation, as seen in rural areas losing agricultural viability to urban industrial demands.
</a:t>
            </a:r>
            <a:endParaRPr lang="en-US" sz="1300" dirty="0"/>
          </a:p>
        </p:txBody>
      </p:sp>
      <p:sp>
        <p:nvSpPr>
          <p:cNvPr id="14" name="Text 7"/>
          <p:cNvSpPr/>
          <p:nvPr/>
        </p:nvSpPr>
        <p:spPr>
          <a:xfrm>
            <a:off x="4771270" y="4411230"/>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Policy Frameworks
</a:t>
            </a:r>
            <a:endParaRPr lang="en-US" sz="1400" dirty="0"/>
          </a:p>
        </p:txBody>
      </p:sp>
      <p:sp>
        <p:nvSpPr>
          <p:cNvPr id="15" name="Text 8"/>
          <p:cNvSpPr/>
          <p:nvPr/>
        </p:nvSpPr>
        <p:spPr>
          <a:xfrm>
            <a:off x="4771270" y="4716022"/>
            <a:ext cx="3552101" cy="1289023"/>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Effective policy frameworks are essential to address these challenges, promoting sustainable growth while ensuring equitable resource distribution across regions.
</a:t>
            </a:r>
            <a:endParaRPr lang="en-US" sz="1300" dirty="0"/>
          </a:p>
        </p:txBody>
      </p:sp>
      <p:sp>
        <p:nvSpPr>
          <p:cNvPr id="16" name="Text 9"/>
          <p:cNvSpPr/>
          <p:nvPr/>
        </p:nvSpPr>
        <p:spPr>
          <a:xfrm>
            <a:off x="10678052" y="6578432"/>
            <a:ext cx="1361248" cy="177790"/>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Heeren Darji
</a:t>
            </a:r>
            <a:endParaRPr lang="en-US" sz="900" dirty="0"/>
          </a:p>
        </p:txBody>
      </p:sp>
      <p:sp>
        <p:nvSpPr>
          <p:cNvPr id="17" name="Text 10"/>
          <p:cNvSpPr/>
          <p:nvPr/>
        </p:nvSpPr>
        <p:spPr>
          <a:xfrm>
            <a:off x="380990" y="680064"/>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Challenges in Economic Geography
</a:t>
            </a:r>
            <a:endParaRPr lang="en-US" sz="2300" dirty="0"/>
          </a:p>
        </p:txBody>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1416649"/>
            <a:ext cx="228594" cy="228594"/>
          </a:xfrm>
          <a:prstGeom prst="rect">
            <a:avLst/>
          </a:prstGeom>
        </p:spPr>
      </p:pic>
      <p:pic>
        <p:nvPicPr>
          <p:cNvPr id="19"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1416649"/>
            <a:ext cx="228594" cy="228594"/>
          </a:xfrm>
          <a:prstGeom prst="rect">
            <a:avLst/>
          </a:prstGeom>
        </p:spPr>
      </p:pic>
      <p:pic>
        <p:nvPicPr>
          <p:cNvPr id="20"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4096285"/>
            <a:ext cx="228594" cy="228594"/>
          </a:xfrm>
          <a:prstGeom prst="rect">
            <a:avLst/>
          </a:prstGeom>
        </p:spPr>
      </p:pic>
      <p:pic>
        <p:nvPicPr>
          <p:cNvPr id="21"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61110" y="4096285"/>
            <a:ext cx="228594" cy="228594"/>
          </a:xfrm>
          <a:prstGeom prst="rect">
            <a:avLst/>
          </a:prstGeom>
        </p:spPr>
      </p:pic>
      <p:pic>
        <p:nvPicPr>
          <p:cNvPr id="22" name="Image 9" descr="preencoded.png"/>
          <p:cNvPicPr>
            <a:picLocks noChangeAspect="1"/>
          </p:cNvPicPr>
          <p:nvPr/>
        </p:nvPicPr>
        <p:blipFill>
          <a:blip r:embed="rId16"/>
          <a:srcRect/>
          <a:stretch/>
        </p:blipFill>
        <p:spPr>
          <a:xfrm>
            <a:off x="8775480" y="0"/>
            <a:ext cx="3370495" cy="68122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667733" y="507987"/>
            <a:ext cx="1269968" cy="1523962"/>
          </a:xfrm>
          <a:prstGeom prst="rect">
            <a:avLst/>
          </a:prstGeom>
        </p:spPr>
      </p:pic>
      <p:pic>
        <p:nvPicPr>
          <p:cNvPr id="3" name="Image 1" descr="preencoded.png"/>
          <p:cNvPicPr>
            <a:picLocks noChangeAspect="1"/>
          </p:cNvPicPr>
          <p:nvPr/>
        </p:nvPicPr>
        <p:blipFill>
          <a:blip r:embed="rId4"/>
          <a:stretch>
            <a:fillRect/>
          </a:stretch>
        </p:blipFill>
        <p:spPr>
          <a:xfrm>
            <a:off x="253994" y="4825879"/>
            <a:ext cx="1269968" cy="1523962"/>
          </a:xfrm>
          <a:prstGeom prst="rect">
            <a:avLst/>
          </a:prstGeom>
        </p:spPr>
      </p:pic>
      <p:pic>
        <p:nvPicPr>
          <p:cNvPr id="4" name="Image 2" descr="preencoded.png"/>
          <p:cNvPicPr>
            <a:picLocks noChangeAspect="1"/>
          </p:cNvPicPr>
          <p:nvPr/>
        </p:nvPicPr>
        <p:blipFill>
          <a:blip r:embed="rId5"/>
          <a:stretch>
            <a:fillRect/>
          </a:stretch>
        </p:blipFill>
        <p:spPr>
          <a:xfrm>
            <a:off x="11048724" y="4063898"/>
            <a:ext cx="761981" cy="761981"/>
          </a:xfrm>
          <a:prstGeom prst="rect">
            <a:avLst/>
          </a:prstGeom>
        </p:spPr>
      </p:pic>
      <p:pic>
        <p:nvPicPr>
          <p:cNvPr id="5" name="Image 3" descr="preencoded.png"/>
          <p:cNvPicPr>
            <a:picLocks noChangeAspect="1"/>
          </p:cNvPicPr>
          <p:nvPr/>
        </p:nvPicPr>
        <p:blipFill>
          <a:blip r:embed="rId5"/>
          <a:stretch>
            <a:fillRect/>
          </a:stretch>
        </p:blipFill>
        <p:spPr>
          <a:xfrm>
            <a:off x="380990" y="2031949"/>
            <a:ext cx="761981" cy="761981"/>
          </a:xfrm>
          <a:prstGeom prst="rect">
            <a:avLst/>
          </a:prstGeom>
        </p:spPr>
      </p:pic>
      <p:pic>
        <p:nvPicPr>
          <p:cNvPr id="6" name="Image 4" descr="preencoded.png"/>
          <p:cNvPicPr>
            <a:picLocks noChangeAspect="1"/>
          </p:cNvPicPr>
          <p:nvPr/>
        </p:nvPicPr>
        <p:blipFill>
          <a:blip r:embed="rId6"/>
          <a:stretch>
            <a:fillRect/>
          </a:stretch>
        </p:blipFill>
        <p:spPr>
          <a:xfrm>
            <a:off x="0" y="0"/>
            <a:ext cx="12145975" cy="76198"/>
          </a:xfrm>
          <a:prstGeom prst="rect">
            <a:avLst/>
          </a:prstGeom>
        </p:spPr>
      </p:pic>
      <p:sp>
        <p:nvSpPr>
          <p:cNvPr id="7" name="Shape 0"/>
          <p:cNvSpPr/>
          <p:nvPr/>
        </p:nvSpPr>
        <p:spPr>
          <a:xfrm>
            <a:off x="1269968" y="1987500"/>
            <a:ext cx="9651759" cy="3619410"/>
          </a:xfrm>
          <a:prstGeom prst="roundRect">
            <a:avLst>
              <a:gd name="adj" fmla="val 6316"/>
            </a:avLst>
          </a:prstGeom>
          <a:solidFill>
            <a:srgbClr val="FFFFFF"/>
          </a:solidFill>
          <a:ln w="12700">
            <a:solidFill>
              <a:srgbClr val="0F172A"/>
            </a:solidFill>
            <a:prstDash val="solid"/>
          </a:ln>
        </p:spPr>
      </p:sp>
      <p:sp>
        <p:nvSpPr>
          <p:cNvPr id="8" name="Text 1"/>
          <p:cNvSpPr/>
          <p:nvPr/>
        </p:nvSpPr>
        <p:spPr>
          <a:xfrm>
            <a:off x="5333867" y="1327117"/>
            <a:ext cx="1523962" cy="1142971"/>
          </a:xfrm>
          <a:prstGeom prst="rect">
            <a:avLst/>
          </a:prstGeom>
          <a:noFill/>
          <a:ln/>
        </p:spPr>
        <p:txBody>
          <a:bodyPr wrap="square" lIns="1016" tIns="1016" rIns="1016" bIns="1016" rtlCol="0" anchor="t"/>
          <a:lstStyle/>
          <a:p>
            <a:pPr marL="0" indent="0" algn="ctr">
              <a:lnSpc>
                <a:spcPct val="130000"/>
              </a:lnSpc>
              <a:buNone/>
            </a:pPr>
            <a:r>
              <a:rPr lang="en-US" sz="8600" b="1" dirty="0">
                <a:solidFill>
                  <a:srgbClr val="4F46E5"/>
                </a:solidFill>
                <a:latin typeface="Segoe UI" pitchFamily="34" charset="0"/>
                <a:ea typeface="Segoe UI" pitchFamily="34" charset="-122"/>
                <a:cs typeface="Segoe UI" pitchFamily="34" charset="-120"/>
              </a:rPr>
              <a:t>“
</a:t>
            </a:r>
            <a:endParaRPr lang="en-US" sz="8600" dirty="0"/>
          </a:p>
        </p:txBody>
      </p:sp>
      <p:sp>
        <p:nvSpPr>
          <p:cNvPr id="9" name="Text 2"/>
          <p:cNvSpPr/>
          <p:nvPr/>
        </p:nvSpPr>
        <p:spPr>
          <a:xfrm>
            <a:off x="1523962" y="2368491"/>
            <a:ext cx="9143771" cy="1714457"/>
          </a:xfrm>
          <a:prstGeom prst="rect">
            <a:avLst/>
          </a:prstGeom>
          <a:noFill/>
          <a:ln/>
        </p:spPr>
        <p:txBody>
          <a:bodyPr wrap="square" lIns="1016" tIns="1016" rIns="1016" bIns="1016" rtlCol="0" anchor="t"/>
          <a:lstStyle/>
          <a:p>
            <a:pPr marL="0" indent="0" algn="ctr">
              <a:lnSpc>
                <a:spcPct val="130000"/>
              </a:lnSpc>
              <a:buNone/>
            </a:pPr>
            <a:r>
              <a:rPr lang="en-US" sz="2200" dirty="0">
                <a:solidFill>
                  <a:srgbClr val="0F172A"/>
                </a:solidFill>
                <a:latin typeface="Segoe UI" pitchFamily="34" charset="0"/>
                <a:ea typeface="Segoe UI" pitchFamily="34" charset="-122"/>
                <a:cs typeface="Segoe UI" pitchFamily="34" charset="-120"/>
              </a:rPr>
              <a:t>Geography is the stage on which human history unfolds, shaping our economic activities and guiding us towards sustainable development through spatial understanding.
</a:t>
            </a:r>
            <a:endParaRPr lang="en-US" sz="2200" dirty="0"/>
          </a:p>
        </p:txBody>
      </p:sp>
      <p:sp>
        <p:nvSpPr>
          <p:cNvPr id="10" name="Shape 3"/>
          <p:cNvSpPr/>
          <p:nvPr/>
        </p:nvSpPr>
        <p:spPr>
          <a:xfrm>
            <a:off x="5841854" y="4286143"/>
            <a:ext cx="507987" cy="50799"/>
          </a:xfrm>
          <a:prstGeom prst="rect">
            <a:avLst/>
          </a:prstGeom>
          <a:solidFill>
            <a:srgbClr val="4F46E5"/>
          </a:solidFill>
          <a:ln/>
        </p:spPr>
      </p:sp>
      <p:sp>
        <p:nvSpPr>
          <p:cNvPr id="11" name="Text 4"/>
          <p:cNvSpPr/>
          <p:nvPr/>
        </p:nvSpPr>
        <p:spPr>
          <a:xfrm>
            <a:off x="1523962" y="4540136"/>
            <a:ext cx="9143771" cy="330192"/>
          </a:xfrm>
          <a:prstGeom prst="rect">
            <a:avLst/>
          </a:prstGeom>
          <a:noFill/>
          <a:ln/>
        </p:spPr>
        <p:txBody>
          <a:bodyPr wrap="square" lIns="1016" tIns="1016" rIns="1016" bIns="1016" rtlCol="0" anchor="t"/>
          <a:lstStyle/>
          <a:p>
            <a:pPr marL="0" indent="0" algn="ctr">
              <a:lnSpc>
                <a:spcPct val="130000"/>
              </a:lnSpc>
              <a:buNone/>
            </a:pPr>
            <a:r>
              <a:rPr lang="en-US" sz="1400" b="1" dirty="0">
                <a:solidFill>
                  <a:srgbClr val="0F172A"/>
                </a:solidFill>
                <a:latin typeface="Segoe UI" pitchFamily="34" charset="0"/>
                <a:ea typeface="Segoe UI" pitchFamily="34" charset="-122"/>
                <a:cs typeface="Segoe UI" pitchFamily="34" charset="-120"/>
              </a:rPr>
              <a:t>Dr. Ranjita Roy Sarkar, Assistant Professor, Dept of Geography, KGTM
</a:t>
            </a:r>
            <a:endParaRPr lang="en-US" sz="1400" dirty="0"/>
          </a:p>
        </p:txBody>
      </p:sp>
      <p:sp>
        <p:nvSpPr>
          <p:cNvPr id="12" name="Text 5"/>
          <p:cNvSpPr/>
          <p:nvPr/>
        </p:nvSpPr>
        <p:spPr>
          <a:xfrm>
            <a:off x="1523962" y="4921127"/>
            <a:ext cx="9143771" cy="380990"/>
          </a:xfrm>
          <a:prstGeom prst="rect">
            <a:avLst/>
          </a:prstGeom>
          <a:noFill/>
          <a:ln/>
        </p:spPr>
        <p:txBody>
          <a:bodyPr wrap="square" lIns="1016" tIns="1016" rIns="1016" bIns="1016" rtlCol="0" anchor="t"/>
          <a:lstStyle/>
          <a:p>
            <a:pPr marL="0" indent="0" algn="ctr">
              <a:lnSpc>
                <a:spcPct val="130000"/>
              </a:lnSpc>
              <a:buNone/>
            </a:pPr>
            <a:r>
              <a:rPr lang="en-US" sz="1200" dirty="0">
                <a:solidFill>
                  <a:srgbClr val="475569"/>
                </a:solidFill>
                <a:latin typeface="Calibri" pitchFamily="34" charset="0"/>
                <a:ea typeface="Calibri" pitchFamily="34" charset="-122"/>
                <a:cs typeface="Calibri" pitchFamily="34" charset="-120"/>
              </a:rPr>
              <a:t>This quote emphasizes the critical role of geography in understanding economic dynamics and planning for a sustainable future.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3"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4"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5"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6" name="Image 4" descr="preencoded.png"/>
          <p:cNvPicPr>
            <a:picLocks noChangeAspect="1"/>
          </p:cNvPicPr>
          <p:nvPr/>
        </p:nvPicPr>
        <p:blipFill>
          <a:blip r:embed="rId7"/>
          <a:stretch>
            <a:fillRect/>
          </a:stretch>
        </p:blipFill>
        <p:spPr>
          <a:xfrm>
            <a:off x="0" y="0"/>
            <a:ext cx="12145975" cy="76198"/>
          </a:xfrm>
          <a:prstGeom prst="rect">
            <a:avLst/>
          </a:prstGeom>
        </p:spPr>
      </p:pic>
      <p:sp>
        <p:nvSpPr>
          <p:cNvPr id="7" name="Text 0"/>
          <p:cNvSpPr/>
          <p:nvPr/>
        </p:nvSpPr>
        <p:spPr>
          <a:xfrm>
            <a:off x="761981" y="507987"/>
            <a:ext cx="10667733"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How to Achieve Sustainable Economic Geography
</a:t>
            </a:r>
            <a:endParaRPr lang="en-US" sz="2900" dirty="0"/>
          </a:p>
        </p:txBody>
      </p:sp>
      <p:sp>
        <p:nvSpPr>
          <p:cNvPr id="8" name="Text 1"/>
          <p:cNvSpPr/>
          <p:nvPr/>
        </p:nvSpPr>
        <p:spPr>
          <a:xfrm>
            <a:off x="1407125" y="1732242"/>
            <a:ext cx="10012430"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Promote Sustainable Agricultural Practices
</a:t>
            </a:r>
            <a:endParaRPr lang="en-US" sz="1400" dirty="0"/>
          </a:p>
        </p:txBody>
      </p:sp>
      <p:sp>
        <p:nvSpPr>
          <p:cNvPr id="9" name="Text 2"/>
          <p:cNvSpPr/>
          <p:nvPr/>
        </p:nvSpPr>
        <p:spPr>
          <a:xfrm>
            <a:off x="1407125" y="2037034"/>
            <a:ext cx="10012430"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Implement training programs for farmers on sustainable techniques, such as organic farming and crop rotation, to enhance productivity while preserving the environment.
</a:t>
            </a:r>
            <a:endParaRPr lang="en-US" sz="1300" dirty="0"/>
          </a:p>
        </p:txBody>
      </p:sp>
      <p:sp>
        <p:nvSpPr>
          <p:cNvPr id="10" name="Text 3"/>
          <p:cNvSpPr/>
          <p:nvPr/>
        </p:nvSpPr>
        <p:spPr>
          <a:xfrm>
            <a:off x="1407125" y="2801545"/>
            <a:ext cx="10012430"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Enhance Industrial Policies for Equitable Growth
</a:t>
            </a:r>
            <a:endParaRPr lang="en-US" sz="1400" dirty="0"/>
          </a:p>
        </p:txBody>
      </p:sp>
      <p:sp>
        <p:nvSpPr>
          <p:cNvPr id="11" name="Text 4"/>
          <p:cNvSpPr/>
          <p:nvPr/>
        </p:nvSpPr>
        <p:spPr>
          <a:xfrm>
            <a:off x="1407125" y="3106337"/>
            <a:ext cx="10012430" cy="515613"/>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Develop and enforce policies that encourage fair labor practices and environmental regulations in industries, ensuring that growth benefits all stakeholders.
</a:t>
            </a:r>
            <a:endParaRPr lang="en-US" sz="1300" dirty="0"/>
          </a:p>
        </p:txBody>
      </p:sp>
      <p:sp>
        <p:nvSpPr>
          <p:cNvPr id="12" name="Text 5"/>
          <p:cNvSpPr/>
          <p:nvPr/>
        </p:nvSpPr>
        <p:spPr>
          <a:xfrm>
            <a:off x="1407125" y="3870870"/>
            <a:ext cx="10012430"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Strengthen Transport Infrastructure for Connectivity
</a:t>
            </a:r>
            <a:endParaRPr lang="en-US" sz="1400" dirty="0"/>
          </a:p>
        </p:txBody>
      </p:sp>
      <p:sp>
        <p:nvSpPr>
          <p:cNvPr id="13" name="Text 6"/>
          <p:cNvSpPr/>
          <p:nvPr/>
        </p:nvSpPr>
        <p:spPr>
          <a:xfrm>
            <a:off x="1407125" y="4175662"/>
            <a:ext cx="10012430"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Invest in the development and maintenance of transport networks, including railways and highways, to improve access to markets and reduce transportation costs.
</a:t>
            </a:r>
            <a:endParaRPr lang="en-US" sz="1300" dirty="0"/>
          </a:p>
        </p:txBody>
      </p:sp>
      <p:sp>
        <p:nvSpPr>
          <p:cNvPr id="14" name="Text 7"/>
          <p:cNvSpPr/>
          <p:nvPr/>
        </p:nvSpPr>
        <p:spPr>
          <a:xfrm>
            <a:off x="1407125" y="4940184"/>
            <a:ext cx="10012430"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Foster International Collaborations for Trade
</a:t>
            </a:r>
            <a:endParaRPr lang="en-US" sz="1400" dirty="0"/>
          </a:p>
        </p:txBody>
      </p:sp>
      <p:sp>
        <p:nvSpPr>
          <p:cNvPr id="15" name="Text 8"/>
          <p:cNvSpPr/>
          <p:nvPr/>
        </p:nvSpPr>
        <p:spPr>
          <a:xfrm>
            <a:off x="1407125" y="5244976"/>
            <a:ext cx="10012430"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Engage in partnerships with international organizations and countries to promote trade agreements that support sustainable economic practices and equitable growth.
</a:t>
            </a:r>
            <a:endParaRPr lang="en-US" sz="1300" dirty="0"/>
          </a:p>
        </p:txBody>
      </p:sp>
      <p:sp>
        <p:nvSpPr>
          <p:cNvPr id="16" name="Shape 9"/>
          <p:cNvSpPr/>
          <p:nvPr/>
        </p:nvSpPr>
        <p:spPr>
          <a:xfrm>
            <a:off x="761981" y="1722079"/>
            <a:ext cx="431789" cy="431786"/>
          </a:xfrm>
          <a:prstGeom prst="ellipse">
            <a:avLst/>
          </a:prstGeom>
          <a:solidFill>
            <a:srgbClr val="4F46E5"/>
          </a:solidFill>
          <a:ln/>
        </p:spPr>
      </p:sp>
      <p:sp>
        <p:nvSpPr>
          <p:cNvPr id="17" name="Text 10"/>
          <p:cNvSpPr/>
          <p:nvPr/>
        </p:nvSpPr>
        <p:spPr>
          <a:xfrm>
            <a:off x="761981" y="1722079"/>
            <a:ext cx="431789" cy="431786"/>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1
</a:t>
            </a:r>
            <a:endParaRPr lang="en-US" sz="1500" dirty="0"/>
          </a:p>
        </p:txBody>
      </p:sp>
      <p:sp>
        <p:nvSpPr>
          <p:cNvPr id="18" name="Shape 11"/>
          <p:cNvSpPr/>
          <p:nvPr/>
        </p:nvSpPr>
        <p:spPr>
          <a:xfrm>
            <a:off x="761981" y="2791393"/>
            <a:ext cx="431789" cy="431786"/>
          </a:xfrm>
          <a:prstGeom prst="ellipse">
            <a:avLst/>
          </a:prstGeom>
          <a:solidFill>
            <a:srgbClr val="4F46E5"/>
          </a:solidFill>
          <a:ln/>
        </p:spPr>
      </p:sp>
      <p:sp>
        <p:nvSpPr>
          <p:cNvPr id="19" name="Text 12"/>
          <p:cNvSpPr/>
          <p:nvPr/>
        </p:nvSpPr>
        <p:spPr>
          <a:xfrm>
            <a:off x="761981" y="2791393"/>
            <a:ext cx="431789" cy="431786"/>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2
</a:t>
            </a:r>
            <a:endParaRPr lang="en-US" sz="1500" dirty="0"/>
          </a:p>
        </p:txBody>
      </p:sp>
      <p:sp>
        <p:nvSpPr>
          <p:cNvPr id="20" name="Shape 13"/>
          <p:cNvSpPr/>
          <p:nvPr/>
        </p:nvSpPr>
        <p:spPr>
          <a:xfrm>
            <a:off x="761981" y="3860707"/>
            <a:ext cx="431789" cy="431795"/>
          </a:xfrm>
          <a:prstGeom prst="ellipse">
            <a:avLst/>
          </a:prstGeom>
          <a:solidFill>
            <a:srgbClr val="4F46E5"/>
          </a:solidFill>
          <a:ln/>
        </p:spPr>
      </p:sp>
      <p:sp>
        <p:nvSpPr>
          <p:cNvPr id="21" name="Text 14"/>
          <p:cNvSpPr/>
          <p:nvPr/>
        </p:nvSpPr>
        <p:spPr>
          <a:xfrm>
            <a:off x="761981" y="3860707"/>
            <a:ext cx="431789" cy="431795"/>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3
</a:t>
            </a:r>
            <a:endParaRPr lang="en-US" sz="1500" dirty="0"/>
          </a:p>
        </p:txBody>
      </p:sp>
      <p:sp>
        <p:nvSpPr>
          <p:cNvPr id="22" name="Shape 15"/>
          <p:cNvSpPr/>
          <p:nvPr/>
        </p:nvSpPr>
        <p:spPr>
          <a:xfrm>
            <a:off x="761981" y="4930021"/>
            <a:ext cx="431789" cy="431786"/>
          </a:xfrm>
          <a:prstGeom prst="ellipse">
            <a:avLst/>
          </a:prstGeom>
          <a:solidFill>
            <a:srgbClr val="4F46E5"/>
          </a:solidFill>
          <a:ln/>
        </p:spPr>
      </p:sp>
      <p:sp>
        <p:nvSpPr>
          <p:cNvPr id="23" name="Text 16"/>
          <p:cNvSpPr/>
          <p:nvPr/>
        </p:nvSpPr>
        <p:spPr>
          <a:xfrm>
            <a:off x="761981" y="4930021"/>
            <a:ext cx="431789" cy="431786"/>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4
</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4419490"/>
            <a:ext cx="3162221" cy="2392790"/>
          </a:xfrm>
          <a:prstGeom prst="rect">
            <a:avLst/>
          </a:prstGeom>
        </p:spPr>
      </p:pic>
      <p:pic>
        <p:nvPicPr>
          <p:cNvPr id="3" name="Image 1" descr="preencoded.png"/>
          <p:cNvPicPr>
            <a:picLocks noChangeAspect="1"/>
          </p:cNvPicPr>
          <p:nvPr/>
        </p:nvPicPr>
        <p:blipFill>
          <a:blip r:embed="rId4"/>
          <a:stretch>
            <a:fillRect/>
          </a:stretch>
        </p:blipFill>
        <p:spPr>
          <a:xfrm>
            <a:off x="10286743" y="2539937"/>
            <a:ext cx="1269968" cy="1777956"/>
          </a:xfrm>
          <a:prstGeom prst="rect">
            <a:avLst/>
          </a:prstGeom>
        </p:spPr>
      </p:pic>
      <p:pic>
        <p:nvPicPr>
          <p:cNvPr id="4" name="Image 2" descr="preencoded.png"/>
          <p:cNvPicPr>
            <a:picLocks noChangeAspect="1"/>
          </p:cNvPicPr>
          <p:nvPr/>
        </p:nvPicPr>
        <p:blipFill>
          <a:blip r:embed="rId5"/>
          <a:stretch>
            <a:fillRect/>
          </a:stretch>
        </p:blipFill>
        <p:spPr>
          <a:xfrm>
            <a:off x="634984" y="2539937"/>
            <a:ext cx="1269968" cy="1777956"/>
          </a:xfrm>
          <a:prstGeom prst="rect">
            <a:avLst/>
          </a:prstGeom>
        </p:spPr>
      </p:pic>
      <p:pic>
        <p:nvPicPr>
          <p:cNvPr id="7" name="Image 5" descr="preencoded.png"/>
          <p:cNvPicPr>
            <a:picLocks noChangeAspect="1"/>
          </p:cNvPicPr>
          <p:nvPr/>
        </p:nvPicPr>
        <p:blipFill>
          <a:blip r:embed="rId6"/>
          <a:stretch>
            <a:fillRect/>
          </a:stretch>
        </p:blipFill>
        <p:spPr>
          <a:xfrm>
            <a:off x="5168771" y="355591"/>
            <a:ext cx="1727157" cy="761981"/>
          </a:xfrm>
          <a:prstGeom prst="rect">
            <a:avLst/>
          </a:prstGeom>
        </p:spPr>
      </p:pic>
      <p:pic>
        <p:nvPicPr>
          <p:cNvPr id="8" name="Image 6" descr="preencoded.png"/>
          <p:cNvPicPr>
            <a:picLocks noChangeAspect="1"/>
          </p:cNvPicPr>
          <p:nvPr/>
        </p:nvPicPr>
        <p:blipFill>
          <a:blip r:embed="rId7"/>
          <a:stretch>
            <a:fillRect/>
          </a:stretch>
        </p:blipFill>
        <p:spPr>
          <a:xfrm>
            <a:off x="0" y="6756231"/>
            <a:ext cx="12145975" cy="56049"/>
          </a:xfrm>
          <a:prstGeom prst="rect">
            <a:avLst/>
          </a:prstGeom>
        </p:spPr>
      </p:pic>
      <p:pic>
        <p:nvPicPr>
          <p:cNvPr id="9" name="Image 7" descr="preencoded.png"/>
          <p:cNvPicPr>
            <a:picLocks noChangeAspect="1"/>
          </p:cNvPicPr>
          <p:nvPr/>
        </p:nvPicPr>
        <p:blipFill>
          <a:blip r:embed="rId8"/>
          <a:stretch>
            <a:fillRect/>
          </a:stretch>
        </p:blipFill>
        <p:spPr>
          <a:xfrm>
            <a:off x="0" y="0"/>
            <a:ext cx="12145975" cy="101597"/>
          </a:xfrm>
          <a:prstGeom prst="rect">
            <a:avLst/>
          </a:prstGeom>
        </p:spPr>
      </p:pic>
      <p:sp>
        <p:nvSpPr>
          <p:cNvPr id="10" name="Text 0"/>
          <p:cNvSpPr/>
          <p:nvPr/>
        </p:nvSpPr>
        <p:spPr>
          <a:xfrm>
            <a:off x="4651418" y="2098307"/>
            <a:ext cx="2888860" cy="437187"/>
          </a:xfrm>
          <a:prstGeom prst="rect">
            <a:avLst/>
          </a:prstGeom>
          <a:noFill/>
          <a:ln/>
        </p:spPr>
        <p:txBody>
          <a:bodyPr wrap="square" lIns="1016" tIns="1016" rIns="1016" bIns="1016" rtlCol="0" anchor="t"/>
          <a:lstStyle/>
          <a:p>
            <a:pPr marL="0" indent="0" algn="ctr">
              <a:lnSpc>
                <a:spcPct val="118725"/>
              </a:lnSpc>
              <a:buNone/>
            </a:pPr>
            <a:r>
              <a:rPr lang="en-US" sz="2600" b="1" dirty="0">
                <a:solidFill>
                  <a:srgbClr val="0F172A"/>
                </a:solidFill>
                <a:latin typeface="Segoe UI" pitchFamily="34" charset="0"/>
                <a:ea typeface="Segoe UI" pitchFamily="34" charset="-122"/>
                <a:cs typeface="Segoe UI" pitchFamily="34" charset="-120"/>
              </a:rPr>
              <a:t>Key Takeaways
</a:t>
            </a:r>
            <a:endParaRPr lang="en-US" sz="2600" dirty="0"/>
          </a:p>
        </p:txBody>
      </p:sp>
      <p:sp>
        <p:nvSpPr>
          <p:cNvPr id="11" name="Text 1"/>
          <p:cNvSpPr/>
          <p:nvPr/>
        </p:nvSpPr>
        <p:spPr>
          <a:xfrm>
            <a:off x="1927970" y="3081898"/>
            <a:ext cx="8335754" cy="2312451"/>
          </a:xfrm>
          <a:prstGeom prst="rect">
            <a:avLst/>
          </a:prstGeom>
          <a:noFill/>
          <a:ln/>
        </p:spPr>
        <p:txBody>
          <a:bodyPr wrap="square" lIns="1016" tIns="1016" rIns="1016" bIns="1016" rtlCol="0" anchor="t"/>
          <a:lstStyle/>
          <a:p>
            <a:pPr marL="0" indent="0" algn="ctr">
              <a:lnSpc>
                <a:spcPct val="162588"/>
              </a:lnSpc>
              <a:buNone/>
            </a:pPr>
            <a:r>
              <a:rPr lang="en-US" sz="1400" dirty="0">
                <a:solidFill>
                  <a:srgbClr val="64748B"/>
                </a:solidFill>
                <a:latin typeface="Segoe UI" pitchFamily="34" charset="0"/>
                <a:ea typeface="Segoe UI" pitchFamily="34" charset="-122"/>
                <a:cs typeface="Segoe UI" pitchFamily="34" charset="-120"/>
              </a:rPr>
              <a:t>This presentation highlighted the intricate relationship between economic activities and geographical factors. Key takeaways include the significance of Von Thunen and Weber's theories in understanding location dynamics, the role of primary and secondary sectors in India's economy, and the impact of transport and international trade on growth. Moving forward, embracing sustainable practices in agriculture and industry will be crucial for economic resilience and environmental stewardship.
</a:t>
            </a:r>
            <a:endParaRPr lang="en-US" sz="1400" dirty="0"/>
          </a:p>
        </p:txBody>
      </p:sp>
      <p:sp>
        <p:nvSpPr>
          <p:cNvPr id="12" name="Shape 2"/>
          <p:cNvSpPr/>
          <p:nvPr/>
        </p:nvSpPr>
        <p:spPr>
          <a:xfrm>
            <a:off x="5755814" y="2778371"/>
            <a:ext cx="680068" cy="60644"/>
          </a:xfrm>
          <a:prstGeom prst="ellipse">
            <a:avLst/>
          </a:prstGeom>
          <a:solidFill>
            <a:srgbClr val="4F46E5"/>
          </a:solidFill>
          <a:ln/>
        </p:spPr>
      </p:sp>
    </p:spTree>
  </p:cSld>
  <p:clrMapOvr>
    <a:masterClrMapping/>
  </p:clrMapOvr>
</p:sld>
</file>

<file path=ppt/theme/_rels/theme1.xml.rels>&#65279;<?xml version="1.0" encoding="utf-8"?><Relationships xmlns="http://schemas.openxmlformats.org/package/2006/relationships"><Relationship Type="http://schemas.openxmlformats.org/officeDocument/2006/relationships/image" Target="/ppt/media/image2.jpeg" Id="rId2" /><Relationship Type="http://schemas.openxmlformats.org/officeDocument/2006/relationships/image" Target="/ppt/media/image1.jpeg" Id="rId1" /></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Main Event</Template>
  <TotalTime>5</TotalTime>
  <Words>1073</Words>
  <Application>Microsoft Office PowerPoint</Application>
  <PresentationFormat>Widescreen</PresentationFormat>
  <Paragraphs>92</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Impact</vt:lpstr>
      <vt:lpstr>Segoe UI</vt:lpstr>
      <vt:lpstr>Main Event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4</cp:revision>
  <dcterms:created xsi:type="dcterms:W3CDTF">2026-08-24T13:00:34Z</dcterms:created>
  <dcterms:modified xsi:type="dcterms:W3CDTF">2026-09-04T14:28:55Z</dcterms:modified>
</cp:coreProperties>
</file>