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38.xml" ContentType="application/vnd.openxmlformats-officedocument.presentationml.slide+xml"/>
  <Override PartName="/ppt/slides/slide20.xml" ContentType="application/vnd.openxmlformats-officedocument.presentationml.slide+xml"/>
  <Override PartName="/ppt/slides/slide33.xml" ContentType="application/vnd.openxmlformats-officedocument.presentationml.slide+xml"/>
  <Override PartName="/ppt/slides/slide41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6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0.xml" ContentType="application/vnd.openxmlformats-officedocument.presentationml.slide+xml"/>
  <Override PartName="/ppt/slides/slide43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42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s/slide19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38.xml" Id="rId39" /><Relationship Type="http://schemas.openxmlformats.org/officeDocument/2006/relationships/slide" Target="/ppt/slides/slide20.xml" Id="rId21" /><Relationship Type="http://schemas.openxmlformats.org/officeDocument/2006/relationships/slide" Target="/ppt/slides/slide33.xml" Id="rId34" /><Relationship Type="http://schemas.openxmlformats.org/officeDocument/2006/relationships/slide" Target="/ppt/slides/slide41.xml" Id="rId42" /><Relationship Type="http://schemas.openxmlformats.org/officeDocument/2006/relationships/viewProps" Target="/ppt/viewProps.xml" Id="rId47" /><Relationship Type="http://schemas.openxmlformats.org/officeDocument/2006/relationships/slide" Target="/ppt/slides/slide6.xml" Id="rId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28.xml" Id="rId29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31.xml" Id="rId32" /><Relationship Type="http://schemas.openxmlformats.org/officeDocument/2006/relationships/slide" Target="/ppt/slides/slide36.xml" Id="rId37" /><Relationship Type="http://schemas.openxmlformats.org/officeDocument/2006/relationships/slide" Target="/ppt/slides/slide39.xml" Id="rId40" /><Relationship Type="http://schemas.openxmlformats.org/officeDocument/2006/relationships/slide" Target="/ppt/slides/slide44.xml" Id="rId45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slide" Target="/ppt/slides/slide27.xml" Id="rId28" /><Relationship Type="http://schemas.openxmlformats.org/officeDocument/2006/relationships/slide" Target="/ppt/slides/slide35.xml" Id="rId36" /><Relationship Type="http://schemas.openxmlformats.org/officeDocument/2006/relationships/tableStyles" Target="/ppt/tableStyles.xml" Id="rId49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0.xml" Id="rId31" /><Relationship Type="http://schemas.openxmlformats.org/officeDocument/2006/relationships/slide" Target="/ppt/slides/slide43.xml" Id="rId44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slide" Target="/ppt/slides/slide29.xml" Id="rId30" /><Relationship Type="http://schemas.openxmlformats.org/officeDocument/2006/relationships/slide" Target="/ppt/slides/slide34.xml" Id="rId35" /><Relationship Type="http://schemas.openxmlformats.org/officeDocument/2006/relationships/slide" Target="/ppt/slides/slide42.xml" Id="rId43" /><Relationship Type="http://schemas.openxmlformats.org/officeDocument/2006/relationships/theme" Target="/ppt/theme/theme1.xml" Id="rId48" /><Relationship Type="http://schemas.openxmlformats.org/officeDocument/2006/relationships/slide" Target="/ppt/slides/slide7.xml" Id="rId8" /><Relationship Type="http://schemas.openxmlformats.org/officeDocument/2006/relationships/slide" Target="/ppt/slides/slide2.xml" Id="rId3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32.xml" Id="rId33" /><Relationship Type="http://schemas.openxmlformats.org/officeDocument/2006/relationships/slide" Target="/ppt/slides/slide37.xml" Id="rId38" /><Relationship Type="http://schemas.openxmlformats.org/officeDocument/2006/relationships/presProps" Target="/ppt/presProps.xml" Id="rId46" /><Relationship Type="http://schemas.openxmlformats.org/officeDocument/2006/relationships/slide" Target="/ppt/slides/slide19.xml" Id="rId20" /><Relationship Type="http://schemas.openxmlformats.org/officeDocument/2006/relationships/slide" Target="/ppt/slides/slide40.xml" Id="rId41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636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35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B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60120"/>
            <a:ext cx="1088136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0F5F7"/>
                </a:solidFill>
              </a:defRPr>
            </a:pPr>
            <a:r>
              <a:t>EARTH’S GEOLOGICAL STRUCTURE,</a:t>
            </a:r>
            <a:br/>
            <a:r>
              <a:t>TECTONICS &amp; VOLCANICITY</a:t>
            </a:r>
          </a:p>
          <a:p>
            <a:pPr algn="ctr">
              <a:defRPr sz="1500">
                <a:solidFill>
                  <a:srgbClr val="CDDCE2"/>
                </a:solidFill>
              </a:defRPr>
            </a:pPr>
            <a:r>
              <a:t>Geological Time Scale • Earth Structure • Rocks • Isostasy • Earth Movements • Mountain Building • Continental Drift • Plate Tectonics • Volcanicity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4251960"/>
            <a:ext cx="978408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C4D2D8"/>
                </a:solidFill>
              </a:defRPr>
            </a:pPr>
            <a:r>
              <a:t>SUBMITTED BY</a:t>
            </a:r>
          </a:p>
          <a:p>
            <a:pPr algn="ctr">
              <a:defRPr sz="2300" b="1">
                <a:solidFill>
                  <a:srgbClr val="FFFFFF"/>
                </a:solidFill>
              </a:defRPr>
            </a:pPr>
            <a:r>
              <a:t>DR RANJITA ROY SARKAR</a:t>
            </a:r>
          </a:p>
          <a:p>
            <a:pPr algn="ctr">
              <a:defRPr sz="1500">
                <a:solidFill>
                  <a:srgbClr val="D7E1E5"/>
                </a:solidFill>
              </a:defRPr>
            </a:pPr>
            <a:r>
              <a:t>ASSISTANT PROFESSOR</a:t>
            </a:r>
            <a:br/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Learning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Explain the major divisions of geological time and relate them to important Earth events.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Describe the internal structure and composition of the Earth.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Differentiate igneous, sedimentary and metamorphic rocks and understand the rock cycle.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Explain isostasy through the Airy and Pratt models.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Describe folding, faulting, mountain types and major mountain-building theories.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Explain Wegener’s Continental Drift, sea-floor spreading and plate tectonics.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Classify volcanoes, identify volcanic landforms and understand global volcanic distribution.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Geological Time Scale: Meaning &amp; Basis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Geological Time Scale (GTS) is a chronological framework for arranging Earth’s history.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It is divided hierarchically into eons, eras, periods and epochs.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Boundaries are based mainly on major biological, climatic, tectonic and geological events.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Radiometric dating provides numerical ages, while fossils help correlate relative ages.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 is about 4.54 billion years old; the GTS organizes this immense span into manageable units.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Geological Time Scale: Major Divisions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Precambrian: ~4.54 Ga to 541 Ma; formation of Earth, oceans, early crust and early life.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Palaeozoic: 541–252 Ma; marine diversification, fishes, land plants, coal forests and early reptiles.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Mesozoic: 252–66 Ma; reptiles/dinosaurs dominate many ecosystems; fragmentation of Pangaea.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Cenozoic: 66 Ma–present; mammalian diversification, modern continents and major Quaternary glaciations.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Ga = billion years before present; Ma = million years before present.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Important Events in Geological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Precambrian: origin of the Earth, oceans, atmosphere and early microbial life.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Early Palaeozoic: Cambrian diversification; later colonization of land by plants and animals.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Late Palaeozoic: extensive coal formation, assembly of Pangaea and major glaciation.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Mesozoic: breakup of Pangaea; flowering plants appear and diversify; ends with the K–Pg extinction.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Cenozoic: Himalayan uplift, cooling trends, repeated Ice Ages and emergence of humans.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Internal Structure of the Earth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Crust: thin, rigid outer layer; oceanic crust is generally thinner and denser than continental crust.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Mantle: extends to ~2,900 km depth; dominated by silicate minerals and includes upper and lower mantle.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Outer core: liquid, iron-rich layer; convection here helps generate Earth’s magnetic field.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Inner core: solid, mainly iron-nickel alloy, despite very high temperature because of immense pressure.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Major seismic discontinuities include Moho, Gutenberg and Lehmann boundaries.</a:t>
            </a:r>
          </a:p>
        </p:txBody>
      </p:sp>
      <p:sp>
        <p:nvSpPr>
          <p:cNvPr id="4" name="Oval 3"/>
          <p:cNvSpPr/>
          <p:nvPr/>
        </p:nvSpPr>
        <p:spPr>
          <a:xfrm>
            <a:off x="7406640" y="1691640"/>
            <a:ext cx="3749039" cy="3749039"/>
          </a:xfrm>
          <a:prstGeom prst="ellipse">
            <a:avLst/>
          </a:prstGeom>
          <a:solidFill>
            <a:srgbClr val="B4694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046720" y="2331720"/>
            <a:ext cx="2468880" cy="2468880"/>
          </a:xfrm>
          <a:prstGeom prst="ellipse">
            <a:avLst/>
          </a:prstGeom>
          <a:solidFill>
            <a:srgbClr val="D5914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22792" y="2907791"/>
            <a:ext cx="1316736" cy="1316736"/>
          </a:xfrm>
          <a:prstGeom prst="ellipse">
            <a:avLst/>
          </a:prstGeom>
          <a:solidFill>
            <a:srgbClr val="BC45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8120" y="5440680"/>
            <a:ext cx="32004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t>Simplified concentric structure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Evidence for Earth’s Internal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Seismic P-waves and S-waves reveal changes in density and physical state with depth.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S-waves do not pass through liquids, supporting the existence of a liquid outer core.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P-wave shadow zones indicate strong refraction and changes at major internal boundaries.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Gravity, geomagnetism, meteorites and high-pressure laboratory experiments provide additional evidence.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Earth’s mean density is much greater than that of common surface rocks, implying a dense metallic interior.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Crust, Lithosphere &amp; Asthenosphere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Lithosphere = crust + rigid uppermost mantle; it forms tectonic plates.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Asthenosphere is a relatively weak, ductile zone beneath the lithosphere that permits plate movement.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Oceanic lithosphere is relatively young and dense; continental lithosphere is generally thicker and more buoyant.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 motion is linked to mantle convection, slab pull, ridge push and gravitational forces.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lithosphere–asthenosphere boundary is primarily a mechanical transition, not a simple compositional boundary.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Classification of Rocks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Rocks are naturally occurring aggregates of minerals or mineral-like matter.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Igneous rocks form from cooling and solidification of magma or lava.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Sedimentary rocks form through deposition, compaction, cementation or chemical/biological processes.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Metamorphic rocks form when existing rocks are altered by heat, pressure and chemically active fluids.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three groups are interconnected through the rock cycle.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79" y="146304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Magma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92640" y="146304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Igneous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92640" y="338328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Sedimentary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79" y="338328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Metamorphic</a:t>
            </a:r>
          </a:p>
        </p:txBody>
      </p:sp>
      <p:sp>
        <p:nvSpPr>
          <p:cNvPr id="8" name="Right Arrow 7"/>
          <p:cNvSpPr/>
          <p:nvPr/>
        </p:nvSpPr>
        <p:spPr>
          <a:xfrm>
            <a:off x="8961120" y="1664208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ight Arrow 8"/>
          <p:cNvSpPr/>
          <p:nvPr/>
        </p:nvSpPr>
        <p:spPr>
          <a:xfrm>
            <a:off x="10195560" y="2514600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8961120" y="3584448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ight Arrow 10"/>
          <p:cNvSpPr/>
          <p:nvPr/>
        </p:nvSpPr>
        <p:spPr>
          <a:xfrm>
            <a:off x="7315200" y="2514600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Igneous Rocks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Intrusive (plutonic) rocks cool slowly underground and commonly have coarse crystals: granite, gabbro.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Extrusive (volcanic) rocks cool rapidly at or near the surface and are often fine-grained: basalt, rhyolite.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Textures reflect cooling history, gas content and crystallization conditions.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Common structures include dykes, sills, batholiths, lava flows and volcanic plugs.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Economic importance includes building stone, aggregates and mineral resources.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Sedimentary Rocks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Clastic rocks are made from fragments of older rocks: sandstone, shale and conglomerate.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Chemical rocks precipitate from solution: limestone, gypsum and rock salt.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Organic/biochemical rocks form partly from biological material: coal and many limestones.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Typical features include bedding, stratification, ripple marks, mud cracks and fossils.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Sedimentary rocks are important archives of past environments and climate.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Metamorphic Rocks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Metamorphism changes mineralogy, texture or structure without complete melting.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Contact metamorphism is caused mainly by heat around igneous intrusions.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Regional metamorphism affects large areas during mountain building and crustal deformation.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Dynamic metamorphism is associated with intense pressure and shearing along faults.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Examples: shale → slate → schist → gneiss; limestone → marble; sandstone → quartzite.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Rock 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Magma cools → igneous rock.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Weathering, erosion, transport and deposition → sediments → sedimentary rock.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Burial, heat, pressure and fluids → metamorphic rock.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Melting of any rock → magma; uplift exposes rocks to surface processes.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rock cycle demonstrates that rocks are continuously transformed rather than permanently fixed.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79" y="146304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Magma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92640" y="146304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Igneous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92640" y="338328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Sedimentary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79" y="3383280"/>
            <a:ext cx="1600200" cy="777240"/>
          </a:xfrm>
          <a:prstGeom prst="roundRect">
            <a:avLst/>
          </a:prstGeom>
          <a:solidFill>
            <a:srgbClr val="4872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Metamorphic</a:t>
            </a:r>
          </a:p>
        </p:txBody>
      </p:sp>
      <p:sp>
        <p:nvSpPr>
          <p:cNvPr id="8" name="Right Arrow 7"/>
          <p:cNvSpPr/>
          <p:nvPr/>
        </p:nvSpPr>
        <p:spPr>
          <a:xfrm>
            <a:off x="8961120" y="1664208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ight Arrow 8"/>
          <p:cNvSpPr/>
          <p:nvPr/>
        </p:nvSpPr>
        <p:spPr>
          <a:xfrm>
            <a:off x="10195560" y="2514600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8961120" y="3584448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ight Arrow 10"/>
          <p:cNvSpPr/>
          <p:nvPr/>
        </p:nvSpPr>
        <p:spPr>
          <a:xfrm>
            <a:off x="7315200" y="2514600"/>
            <a:ext cx="594360" cy="347472"/>
          </a:xfrm>
          <a:prstGeom prst="rightArrow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Isostasy: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Isostasy is the gravitational equilibrium between Earth’s rigid crust/lithosphere and the underlying weaker mantle.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Like floating blocks, areas with greater buoyant thickness can stand higher than denser or thinner areas.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Isostatic adjustment occurs when loading or unloading changes crustal elevation.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Ice-sheet melting, sediment accumulation and erosion can produce measurable vertical movements.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Two classical models are associated with George Biddell Airy and John Henry Pratt.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Airy’s Isostasy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Airy assumed crustal material has approximately uniform density but variable thickness.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High mountains are supported by deep, low-density crustal roots extending into denser mantle.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Lowlands and oceans have thinner crust; mountains have thicker crust.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model resembles icebergs floating in water: greater thickness above the compensation level implies greater depth below.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Airy’s model is especially useful for explaining mountain roots.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7406640" y="2103120"/>
            <a:ext cx="1325880" cy="1920240"/>
          </a:xfrm>
          <a:prstGeom prst="rect">
            <a:avLst/>
          </a:prstGeom>
          <a:solidFill>
            <a:srgbClr val="AD835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A</a:t>
            </a:r>
          </a:p>
        </p:txBody>
      </p:sp>
      <p:sp>
        <p:nvSpPr>
          <p:cNvPr id="5" name="Rectangle 4"/>
          <p:cNvSpPr/>
          <p:nvPr/>
        </p:nvSpPr>
        <p:spPr>
          <a:xfrm>
            <a:off x="9326880" y="2743200"/>
            <a:ext cx="1325880" cy="1280160"/>
          </a:xfrm>
          <a:prstGeom prst="rect">
            <a:avLst/>
          </a:prstGeom>
          <a:solidFill>
            <a:srgbClr val="AD835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6949440" y="4023360"/>
            <a:ext cx="4114800" cy="960120"/>
          </a:xfrm>
          <a:prstGeom prst="rect">
            <a:avLst/>
          </a:prstGeom>
          <a:solidFill>
            <a:srgbClr val="DE9F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Denser / ductile mantle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5212080"/>
            <a:ext cx="4114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/>
            </a:pPr>
            <a:r>
              <a:t>Airy: equal density blocks → different depths</a:t>
            </a:r>
            <a:br/>
            <a:r>
              <a:t>Pratt: varying density columns → common compensation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Pratt’s Isostasy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Pratt assumed compensation at a common depth, but columns of crust have different densities.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High topography is associated with lower-density material; low topography with relatively higher-density material.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Columns may reach a common compensation level without requiring deep roots beneath every mountain.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model emphasizes lateral density variations rather than thickness variations.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Modern geophysics often combines elements of both ideas with elastic and flexural models.</a:t>
            </a:r>
          </a:p>
        </p:txBody>
      </p:sp>
      <p:sp>
        <p:nvSpPr>
          <p:cNvPr id="4" name="Rectangle 3"/>
          <p:cNvSpPr/>
          <p:nvPr/>
        </p:nvSpPr>
        <p:spPr>
          <a:xfrm>
            <a:off x="7406640" y="2103120"/>
            <a:ext cx="1325880" cy="1920240"/>
          </a:xfrm>
          <a:prstGeom prst="rect">
            <a:avLst/>
          </a:prstGeom>
          <a:solidFill>
            <a:srgbClr val="AD835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A</a:t>
            </a:r>
          </a:p>
        </p:txBody>
      </p:sp>
      <p:sp>
        <p:nvSpPr>
          <p:cNvPr id="5" name="Rectangle 4"/>
          <p:cNvSpPr/>
          <p:nvPr/>
        </p:nvSpPr>
        <p:spPr>
          <a:xfrm>
            <a:off x="9326880" y="2743200"/>
            <a:ext cx="1325880" cy="1280160"/>
          </a:xfrm>
          <a:prstGeom prst="rect">
            <a:avLst/>
          </a:prstGeom>
          <a:solidFill>
            <a:srgbClr val="AD835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/>
            </a:pPr>
            <a:r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6949440" y="4023360"/>
            <a:ext cx="4114800" cy="960120"/>
          </a:xfrm>
          <a:prstGeom prst="rect">
            <a:avLst/>
          </a:prstGeom>
          <a:solidFill>
            <a:srgbClr val="DE9F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/>
            </a:pPr>
            <a:r>
              <a:t>Denser / ductile mantle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5212080"/>
            <a:ext cx="4114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/>
            </a:pPr>
            <a:r>
              <a:t>Airy: equal density blocks → different depths</a:t>
            </a:r>
            <a:br/>
            <a:r>
              <a:t>Pratt: varying density columns → common compensation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Airy vs Pratt: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Airy: uniform density + variable thickness; Pratt: variable density + broadly common thickness/compensation depth.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Airy predicts deep roots beneath high mountains; Pratt explains elevation mainly through density differences.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Both seek to explain why large crustal blocks can attain gravitational equilibrium.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Modern crustal behavior is more complex because lithosphere has finite strength and can flex under loads.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Isostasy is therefore a useful first-order concept, not a complete description of crustal mechanics.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Earth Movements: Endogenic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 movements originate from internal energy and produce deformation of the crust and lithosphere.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Epeirogenic movements are broad, relatively slow vertical movements of large crustal regions.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Orogenic movements are associated with intense deformation and mountain building.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Folding, faulting, uplift, subsidence, earthquakes and volcanism are major expressions.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Endogenic forces interact with exogenic processes to create and modify landforms.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Folding: Process &amp; Types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Folding occurs when originally layered rocks bend under compressional stress.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Anticline: arch-like fold; syncline: trough-like fold.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Symmetrical, asymmetrical, overturned, recumbent, isoclinal and plunging folds are common classifications.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 geometry depends on stress, rock properties, temperature, pressure and deformation rate.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Folding is fundamental to the structure of many young fold mountain systems.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6858000" y="2945004"/>
            <a:ext cx="256032" cy="34683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7114032" y="2645011"/>
            <a:ext cx="256032" cy="299993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7370064" y="2432375"/>
            <a:ext cx="256032" cy="21263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7626096" y="2335815"/>
            <a:ext cx="256032" cy="96560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882128" y="2335815"/>
            <a:ext cx="256032" cy="3255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138160" y="2368371"/>
            <a:ext cx="256032" cy="15727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394192" y="2525647"/>
            <a:ext cx="256032" cy="260754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650224" y="2786401"/>
            <a:ext cx="256032" cy="329017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906256" y="3115418"/>
            <a:ext cx="256032" cy="352843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162288" y="3468261"/>
            <a:ext cx="256032" cy="329017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418320" y="3797278"/>
            <a:ext cx="256032" cy="260754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674352" y="4058032"/>
            <a:ext cx="256032" cy="15727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930384" y="4215308"/>
            <a:ext cx="256032" cy="3255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0186416" y="4151304"/>
            <a:ext cx="256032" cy="96560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442448" y="3938668"/>
            <a:ext cx="256032" cy="212636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698480" y="3638675"/>
            <a:ext cx="256032" cy="299993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0954512" y="3291840"/>
            <a:ext cx="256032" cy="346835"/>
          </a:xfrm>
          <a:prstGeom prst="line">
            <a:avLst/>
          </a:prstGeom>
          <a:ln w="38100">
            <a:solidFill>
              <a:srgbClr val="5573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315200" y="4297680"/>
            <a:ext cx="3474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/>
            </a:pPr>
            <a:r>
              <a:t>Anticline ↑      Syncline 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Topographic Effects of Folding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Folded strata may form ridges and valleys, especially where resistant and weak beds alternate.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Anticlinal ridges can be lowered by erosion, while synclinal valleys may sometimes become elevated topographically after differential erosion.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Dip slopes follow the inclination of strata; scarp slopes cut across resistant beds.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Long-term erosion may produce ridge-and-valley landscapes and structural benches.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 structures strongly influence drainage, relief, soils and human settlement.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Faulting: Process &amp; Major Types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Faulting is fracturing and displacement of rocks along a fault plane.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Normal faults result mainly from tension; the hanging wall moves downward relative to the footwall.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Reverse/thrust faults result mainly from compression; the hanging wall moves upward.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Strike-slip faults involve mainly horizontal displacement along the fault.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Faulting can produce escarpments, rift valleys, block mountains and offset drainage.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0" y="1828800"/>
            <a:ext cx="1645920" cy="2743200"/>
          </a:xfrm>
          <a:prstGeom prst="rect">
            <a:avLst/>
          </a:prstGeom>
          <a:solidFill>
            <a:srgbClr val="B084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52560" y="1828800"/>
            <a:ext cx="1645920" cy="2743200"/>
          </a:xfrm>
          <a:prstGeom prst="rect">
            <a:avLst/>
          </a:prstGeom>
          <a:solidFill>
            <a:srgbClr val="B0845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8503920" y="1554480"/>
            <a:ext cx="914400" cy="3291840"/>
          </a:xfrm>
          <a:prstGeom prst="line">
            <a:avLst/>
          </a:prstGeom>
          <a:ln w="38100">
            <a:solidFill>
              <a:srgbClr val="5A5A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Up Arrow 6"/>
          <p:cNvSpPr/>
          <p:nvPr/>
        </p:nvSpPr>
        <p:spPr>
          <a:xfrm>
            <a:off x="7909560" y="2331720"/>
            <a:ext cx="411480" cy="914400"/>
          </a:xfrm>
          <a:prstGeom prst="upArrow">
            <a:avLst/>
          </a:prstGeom>
          <a:solidFill>
            <a:srgbClr val="647887"/>
          </a:solidFill>
          <a:ln>
            <a:solidFill>
              <a:srgbClr val="6478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Down Arrow 7"/>
          <p:cNvSpPr/>
          <p:nvPr/>
        </p:nvSpPr>
        <p:spPr>
          <a:xfrm>
            <a:off x="9646920" y="3154680"/>
            <a:ext cx="411480" cy="914400"/>
          </a:xfrm>
          <a:prstGeom prst="downArrow">
            <a:avLst/>
          </a:prstGeom>
          <a:solidFill>
            <a:srgbClr val="647887"/>
          </a:solidFill>
          <a:ln>
            <a:solidFill>
              <a:srgbClr val="6478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Topographic Effects of Faulting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Rift valleys form where crust is extended and down-dropped between normal faults.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Block mountains or horsts are uplifted fault-bounded blocks.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Grabens are down-dropped blocks; horst-and-graben landscapes are common in extensional regions.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Fault scarps can form steep topographic steps.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Fault zones may guide rivers, create springs and influence earthquake hazards.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Classification of Mountains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Fold mountains: produced mainly by compression and folding; examples include Himalayas and Alps.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Block mountains: formed mainly by faulting and uplift/subsidence; examples include Sierra Nevada-type ranges.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 mountains: built by accumulation of lava, ash and other volcanic materials.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Residual/erosional mountains: remnants left after prolonged denudation of uplifted terrain.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Mountains may also be classified by age, structure, origin and geomorphic evolution.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Kober’s Geosynclinal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Kober emphasized geosynclines—long, subsiding troughs where sediments accumulated between relatively stable forelands.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Compression caused by movements toward the geosynclinal zone led to folding and uplift.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Stages include geosynclinal sedimentation, lateral compression, folding, uplift and denudation.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Forelands were relatively stable blocks bordering the mobile geosynclinal belt.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theory was historically important but has been largely superseded by plate tectonic explanations.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Jeffreys’ Thermal Contraction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Harold Jeffreys proposed that Earth’s cooling and contraction could produce crustal deformation.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Cooling reduces Earth’s volume, generating compressive stresses in the crust.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These stresses were used to explain folding and mountain building.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theory was influential historically but could not adequately explain the global distribution and timing of mountain belts.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Modern plate tectonics provides a stronger explanation for most major orogenic systems.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Holmes’ Thermal Convection Current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Arthur Holmes proposed convection currents in the mantle as a mechanism for moving crustal material.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Hot mantle material rises, spreads laterally and cools; cooler material sinks.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Convection could generate stresses responsible for continental movement and mountain building.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Holmes’ idea anticipated an important component of modern plate tectonic thinking.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Modern mantle dynamics are more complex and include slab-driven and plume-related processes.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Mountain-Building Theories: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Kober: explained mountain building through geosynclines and compression but lacked a satisfactory global driving mechanism.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Jeffreys: emphasized thermal contraction but could not explain many observed tectonic patterns.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Holmes: introduced mantle convection and offered a dynamic mechanism for crustal movement.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 tectonics integrates seafloor spreading, subduction, transform motion and continental collision.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Historical theories remain valuable for understanding the evolution of geomorphological thought.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Continental Drift Theory: Alfred Wegener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Alfred Wegener proposed Continental Drift in 1912 and developed the idea in later works.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He argued that present continents were once united in a supercontinent, Pangaea.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Pangaea was surrounded by Panthalassa; later it fragmented and continents drifted apart.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Wegener’s theory challenged the idea of fixed continents.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major weakness was the lack of a convincing physical mechanism for continental movement.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Evidence for Continental Drift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Jigsaw fit: continental margins, especially South America and Africa, show broad geometric correspondence.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Fossils: identical fossils such as Mesosaurus occur on continents now separated by oceans.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Rock and mountain correlations continue across present-day ocean basins.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Palaeoclimatic evidence includes glacial deposits in formerly connected southern continents and coal in now-cool regions.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These clues strongly supported former continental connections.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Pangaea &amp; Continental Drift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Pangaea assembled roughly by the late Palaeozoic and began fragmenting during the Mesozoic.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Laurasia occupied the northern part; Gondwana formed much of the southern part.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Continental separation changed ocean circulation, climate, biogeographic patterns and sedimentation.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Continents continue moving today at rates of a few centimetres per year.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Modern plate tectonics explains drift as movement of lithospheric plates rather than continents through oceanic crust.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Sea-Floor Spreading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Proposed prominently by Harry Hess and independently developed in related work by Robert Dietz.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New oceanic crust forms at mid-ocean ridges from upwelling magma and moves away from the ridge.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Symmetrical magnetic striping on either side of ridges records reversals of Earth’s magnetic field.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Oceanic crust is generally youngest near ridges and older away from them.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Sea-floor spreading supplied the missing mechanism that helped establish plate tectonics.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Plate Tectonics: Basic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The lithosphere is divided into moving plates that interact at their boundaries.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Plates may contain oceanic lithosphere, continental lithosphere or both.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Motion is driven by a combination of slab pull, ridge push, mantle flow and gravitational forces.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Most earthquakes, volcanoes and major mountain belts occur along or near plate boundaries.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 tectonics provides a unifying framework for global geological processes.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Plate Boundaries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Divergent: plates move apart; new crust forms at mid-ocean ridges and continental rifts.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Convergent: plates move together; subduction, collision, trenches and mountain building may occur.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Transform: plates slide laterally past each other; earthquakes are common.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Boundary behavior depends on plate type, convergence rate, thermal structure and tectonic setting.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 interiors are generally less active, though intraplate earthquakes and volcanism also occur.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0" y="2011680"/>
            <a:ext cx="1920240" cy="228600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235440" y="2011680"/>
            <a:ext cx="1920240" cy="228600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Down Arrow 5"/>
          <p:cNvSpPr/>
          <p:nvPr/>
        </p:nvSpPr>
        <p:spPr>
          <a:xfrm rot="10800000">
            <a:off x="8412480" y="2423160"/>
            <a:ext cx="502920" cy="1188720"/>
          </a:xfrm>
          <a:prstGeom prst="downArrow">
            <a:avLst/>
          </a:prstGeom>
          <a:solidFill>
            <a:srgbClr val="AE533A"/>
          </a:solidFill>
          <a:ln>
            <a:solidFill>
              <a:srgbClr val="AE53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79" y="4526280"/>
            <a:ext cx="2926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/>
            </a:pPr>
            <a:r>
              <a:t>New crust at mid-ocean ridge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Convergent Boundaries &amp; Subduction Zones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Oceanic–continental convergence: denser oceanic plate subducts beneath continental plate, forming trench + volcanic arc.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Oceanic–oceanic convergence: one oceanic plate subducts beneath another, producing trenches and island arcs.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Continental–continental convergence: buoyant continents resist subduction and produce large fold-thrust mountain belts.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Subduction zones generate deep earthquakes, magma production and major tsunami hazards.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Examples include Andes-type margins, Japan-type island arcs and the Himalaya collision zone.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92240" y="2103120"/>
            <a:ext cx="2103120" cy="219456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0" y="2103120"/>
            <a:ext cx="2103120" cy="219456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Left Arrow 5"/>
          <p:cNvSpPr/>
          <p:nvPr/>
        </p:nvSpPr>
        <p:spPr>
          <a:xfrm>
            <a:off x="7818120" y="2743200"/>
            <a:ext cx="731520" cy="548640"/>
          </a:xfrm>
          <a:prstGeom prst="leftArrow">
            <a:avLst/>
          </a:prstGeom>
          <a:solidFill>
            <a:srgbClr val="AE533A"/>
          </a:solidFill>
          <a:ln>
            <a:solidFill>
              <a:srgbClr val="AE53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ight Arrow 6"/>
          <p:cNvSpPr/>
          <p:nvPr/>
        </p:nvSpPr>
        <p:spPr>
          <a:xfrm>
            <a:off x="9006840" y="2743200"/>
            <a:ext cx="731520" cy="548640"/>
          </a:xfrm>
          <a:prstGeom prst="rightArrow">
            <a:avLst/>
          </a:prstGeom>
          <a:solidFill>
            <a:srgbClr val="AE533A"/>
          </a:solidFill>
          <a:ln>
            <a:solidFill>
              <a:srgbClr val="AE53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49440" y="4526280"/>
            <a:ext cx="3657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/>
            </a:pPr>
            <a:r>
              <a:t>Compression → mountain building / trenches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Transform Boundaries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Transform boundaries accommodate horizontal displacement between plates.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No major net creation or destruction of lithosphere occurs along the transform segment itself.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Earthquakes can be frequent where stress accumulates and is released suddenly.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Transform faults commonly offset mid-ocean ridge segments.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Transform motion is an important part of the global plate-motion system.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0" y="2194560"/>
            <a:ext cx="2194560" cy="219456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869680" y="2194560"/>
            <a:ext cx="2194560" cy="2194560"/>
          </a:xfrm>
          <a:prstGeom prst="rect">
            <a:avLst/>
          </a:prstGeom>
          <a:solidFill>
            <a:srgbClr val="637E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Arrow 5"/>
          <p:cNvSpPr/>
          <p:nvPr/>
        </p:nvSpPr>
        <p:spPr>
          <a:xfrm>
            <a:off x="7315200" y="2788920"/>
            <a:ext cx="731520" cy="548640"/>
          </a:xfrm>
          <a:prstGeom prst="rightArrow">
            <a:avLst/>
          </a:prstGeom>
          <a:solidFill>
            <a:srgbClr val="AE533A"/>
          </a:solidFill>
          <a:ln>
            <a:solidFill>
              <a:srgbClr val="AE53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Left Arrow 6"/>
          <p:cNvSpPr/>
          <p:nvPr/>
        </p:nvSpPr>
        <p:spPr>
          <a:xfrm>
            <a:off x="9555480" y="2788920"/>
            <a:ext cx="731520" cy="548640"/>
          </a:xfrm>
          <a:prstGeom prst="leftArrow">
            <a:avLst/>
          </a:prstGeom>
          <a:solidFill>
            <a:srgbClr val="AE533A"/>
          </a:solidFill>
          <a:ln>
            <a:solidFill>
              <a:srgbClr val="AE53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0" y="4526280"/>
            <a:ext cx="3566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/>
            </a:pPr>
            <a:r>
              <a:t>Transform boundary → lateral displacement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Volcanicity: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Volcanicity includes the processes associated with the movement, storage and eruption of magma.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Intrusive activity occurs below the surface; extrusive activity reaches the surface.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Lava is magma that erupts at the surface; magma may also crystallize underground.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Volcanism is concentrated at divergent and convergent boundaries, but hotspots also produce volcanoes.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 activity builds landforms and contributes gases, ash and new rock to the surface environment.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Classification of Volcanoes by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Active: currently erupting or showing evidence of continuing/recent activity; definitions vary by agency.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Dormant: presently quiet but capable of future eruption.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Extinct: not expected to erupt again under the adopted classification criteria.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Activity status is probabilistic and can change as monitoring reveals new evidence.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Monitoring uses seismicity, ground deformation, gas emissions, heat flow and satellite observations.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Classification of Volcanoes by Form &amp; Eruption Style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Shield volcanoes: broad, gently sloping; commonly associated with fluid basaltic lava.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Composite/stratovolcanoes: steep, layered cones of lava, ash and pyroclastic material; eruptions may be explosive.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Cinder/scoria cones: small cones built mainly from pyroclasts around a vent.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Lava domes: steep, mound-like bodies formed by very viscous lava.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Calderas: large volcanic depressions formed mainly by collapse following major magma withdrawal.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Volcanic Landforms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Extrusive: lava plateaus, volcanic cones, craters, calderas, lava domes and ash/tuff deposits.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Intrusive: batholiths, laccoliths, lopoliths, dykes and sills.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Pyroclastic landforms include tuff rings, ignimbrite sheets and cinder cones.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 landscapes can be reshaped rapidly by lava, ash, lahars, erosion and mass movement.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 rocks are important for soils, construction materials, geothermal energy and mineral resources.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7406640" y="1828800"/>
            <a:ext cx="2743200" cy="2743200"/>
          </a:xfrm>
          <a:prstGeom prst="triangle">
            <a:avLst/>
          </a:prstGeom>
          <a:solidFill>
            <a:srgbClr val="965A4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485632" y="1600200"/>
            <a:ext cx="548640" cy="320040"/>
          </a:xfrm>
          <a:prstGeom prst="ellipse">
            <a:avLst/>
          </a:prstGeom>
          <a:solidFill>
            <a:srgbClr val="D76839"/>
          </a:solidFill>
          <a:ln>
            <a:solidFill>
              <a:srgbClr val="D768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Cloud 5"/>
          <p:cNvSpPr/>
          <p:nvPr/>
        </p:nvSpPr>
        <p:spPr>
          <a:xfrm>
            <a:off x="8275320" y="685800"/>
            <a:ext cx="1051560" cy="1005840"/>
          </a:xfrm>
          <a:prstGeom prst="cloud">
            <a:avLst/>
          </a:prstGeom>
          <a:solidFill>
            <a:srgbClr val="7D8282"/>
          </a:solidFill>
          <a:ln>
            <a:solidFill>
              <a:srgbClr val="7D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Down Arrow 6"/>
          <p:cNvSpPr/>
          <p:nvPr/>
        </p:nvSpPr>
        <p:spPr>
          <a:xfrm>
            <a:off x="9281160" y="2240280"/>
            <a:ext cx="411480" cy="1463040"/>
          </a:xfrm>
          <a:prstGeom prst="downArrow">
            <a:avLst/>
          </a:prstGeom>
          <a:solidFill>
            <a:srgbClr val="D65B33"/>
          </a:solidFill>
          <a:ln>
            <a:solidFill>
              <a:srgbClr val="D65B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World Distribution of Volcanoes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Pacific Ring of Fire: major concentration around the margins of the Pacific Ocean, especially at subduction zones.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Mid-ocean ridges: extensive submarine volcanism associated with divergent plate boundaries.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East African Rift: continental extension with significant volcanic activity.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Mediterranean–Indonesian belt: volcanism associated with complex convergence and subduction systems.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Hotspots such as Hawai‘i demonstrate that volcanism can occur away from plate boundaries.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Integrated Earth System: From Deep Earth to Landforms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Internal heat and mantle dynamics influence plate motions.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Plate interactions generate folding, faulting, mountain building, earthquakes and much volcanism.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Isostasy modifies elevation as erosion, sedimentation, ice loading and tectonic processes alter crustal loads.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 and tectonic landforms are continuously modified by weathering, erosion, transport and deposition.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Earth’s surface is therefore the product of interacting endogenic and exogenic processes.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Key Terms for Revision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Geological Time Scale • Crust • Mantle • Core • Lithosphere • Asthenosphere • Isostasy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Igneous • Sedimentary • Metamorphic • Folding • Faulting • Orogeny • Geosyncline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Continental Drift • Pangaea • Sea-floor Spreading • Plate Tectonics • Subduction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Divergent • Convergent • Transform • Volcano • Magma • Lava • Caldera • Hotspot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Use these terms as a checklist before examinations and classroom discussion.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Earth is a dynamic planet whose structure, rocks and landforms reflect continuous geological change.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Isostasy explains broad gravitational adjustment; folding and faulting explain major crustal deformation.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Historical mountain-building theories helped prepare the way for the plate tectonic revolution.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Wegener’s drift evidence plus sea-floor spreading and palaeomagnetism established the basis for modern plate tectonics.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Volcanicity is a major expression of Earth’s internal energy and is strongly linked to plate boundaries and mantle processes.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4056"/>
                </a:solidFill>
              </a:defRPr>
            </a:pPr>
            <a:r>
              <a:t>Suggested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6492240" cy="5166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Holmes, A. &amp; Holmes, D. L. — Principles of Physical Geology / Principles of Physical Geology (historical and physical geography reference).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Strahler, A. H. &amp; Strahler, A. N. — Modern Physical Geography.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Thornbury, W. D. — Principles of Geomorphology.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Plummer, C. C., Carlson, D. H. &amp; Hammersley, L. — Physical Geology.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Press, F. et al. — Earth / Understanding Earth.</a:t>
            </a:r>
          </a:p>
          <a:p>
            <a:pPr>
              <a:spcAft>
                <a:spcPts val="800"/>
              </a:spcAft>
              <a:defRPr sz="1800" b="0">
                <a:solidFill>
                  <a:srgbClr val="2D343A"/>
                </a:solidFill>
              </a:defRPr>
            </a:pPr>
            <a:r>
              <a:t>USGS educational resources on plate tectonics, volcanoes, earthquakes and geologic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6473952"/>
            <a:ext cx="960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A"/>
                </a:solidFill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3466</Words>
  <Application>Microsoft Office PowerPoint</Application>
  <PresentationFormat>Widescreen</PresentationFormat>
  <Paragraphs>330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2026-09-04T13:50:35Z</dcterms:modified>
  <cp:category/>
</cp:coreProperties>
</file>