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text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text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8" Type="http://schemas.openxmlformats.org/officeDocument/2006/relationships/theme" Target="../theme/theme2.xml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36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/>
        </p:nvSpPr>
        <p:spPr>
          <a:xfrm>
            <a:off x="635" y="635"/>
            <a:ext cx="12190730" cy="6857365"/>
          </a:xfrm>
          <a:prstGeom prst="rect">
            <a:avLst/>
          </a:prstGeom>
          <a:solidFill>
            <a:srgbClr val="FEFBD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2060"/>
                </a:solidFill>
                <a:latin typeface="Script MT Bold" panose="03040602040607080904" pitchFamily="66" charset="0"/>
              </a:rPr>
              <a:t>Kalipada Ghosh Tarai Mahavidyalaya</a:t>
            </a:r>
            <a:br>
              <a:rPr lang="en-US" sz="5400" b="1" dirty="0" smtClean="0">
                <a:latin typeface="Script MT Bold" panose="03040602040607080904" pitchFamily="66" charset="0"/>
              </a:rPr>
            </a:br>
            <a:r>
              <a:rPr lang="en-US" sz="4000" b="1" dirty="0" smtClean="0">
                <a:solidFill>
                  <a:srgbClr val="002060"/>
                </a:solidFill>
                <a:latin typeface="Script MT Bold" panose="03040602040607080904" pitchFamily="66" charset="0"/>
              </a:rPr>
              <a:t>Bagdogra</a:t>
            </a:r>
            <a:br>
              <a:rPr lang="en-US" dirty="0" smtClean="0">
                <a:latin typeface="Freestyle Script" panose="030804020302050B0404" pitchFamily="66" charset="0"/>
              </a:rPr>
            </a:br>
            <a:br>
              <a:rPr lang="en-US" dirty="0" smtClean="0">
                <a:latin typeface="Freestyle Script" panose="030804020302050B0404" pitchFamily="66" charset="0"/>
              </a:rPr>
            </a:b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  <a:t>Department of Environmental Science</a:t>
            </a:r>
            <a:endParaRPr lang="en-IN" sz="3600" b="1" dirty="0">
              <a:latin typeface="Lucida Calligraphy" panose="03010101010101010101" pitchFamily="66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954405" y="932815"/>
            <a:ext cx="10283825" cy="5475605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pPr>
              <a:lnSpc>
                <a:spcPct val="130000"/>
              </a:lnSpc>
            </a:pPr>
            <a:r>
              <a:rPr sz="2000" b="1">
                <a:latin typeface="Lucida Bright" panose="02040602050505020304" charset="0"/>
                <a:cs typeface="Lucida Bright" panose="02040602050505020304" charset="0"/>
              </a:rPr>
              <a:t>Disaster</a:t>
            </a: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: A serious event that causes significant loss of life, property, infrastructure and environmental resources and disrupts normal community functioning.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30000"/>
              </a:lnSpc>
            </a:pP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30000"/>
              </a:lnSpc>
            </a:pPr>
            <a:r>
              <a:rPr sz="2000" b="1">
                <a:latin typeface="Lucida Bright" panose="02040602050505020304" charset="0"/>
                <a:cs typeface="Lucida Bright" panose="02040602050505020304" charset="0"/>
              </a:rPr>
              <a:t>Disaster Management</a:t>
            </a: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: A systematic process of prevention, preparedness, response, recovery and mitigation aimed at reducing disaster-related losses.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r>
              <a:rPr sz="2000" b="1">
                <a:latin typeface="Lucida Bright" panose="02040602050505020304" charset="0"/>
                <a:cs typeface="Lucida Bright" panose="02040602050505020304" charset="0"/>
              </a:rPr>
              <a:t>Major disasters covered</a:t>
            </a: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: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Floods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Earthquakes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Cyclones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Landslides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3048000" y="264160"/>
            <a:ext cx="6096000" cy="585470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t">
            <a:noAutofit/>
          </a:bodyPr>
          <a:p>
            <a:pPr indent="0" algn="ctr" fontAlgn="auto">
              <a:lnSpc>
                <a:spcPct val="100000"/>
              </a:lnSpc>
              <a:spcAft>
                <a:spcPts val="0"/>
              </a:spcAft>
            </a:pPr>
            <a:r>
              <a:rPr sz="2400" b="1">
                <a:latin typeface="Lucida Calligraphy" panose="03010101010101010101" pitchFamily="66" charset="0"/>
                <a:cs typeface="Lucida Calligraphy" panose="03010101010101010101" pitchFamily="66" charset="0"/>
                <a:sym typeface="+mn-ea"/>
              </a:rPr>
              <a:t>Disaster Management</a:t>
            </a:r>
            <a:endParaRPr lang="en-US" sz="2400" b="1">
              <a:latin typeface="Lucida Calligraphy" panose="03010101010101010101" pitchFamily="66" charset="0"/>
              <a:cs typeface="Lucida Calligraphy" panose="03010101010101010101" pitchFamily="66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370840" y="882650"/>
            <a:ext cx="5427980" cy="5020945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pPr>
              <a:spcAft>
                <a:spcPct val="60000"/>
              </a:spcAft>
            </a:pPr>
            <a:r>
              <a:rPr sz="2000" b="1">
                <a:latin typeface="Lucida Bright" panose="02040602050505020304" charset="0"/>
                <a:cs typeface="Lucida Bright" panose="02040602050505020304" charset="0"/>
              </a:rPr>
              <a:t>Disaster management involves four major stages:</a:t>
            </a:r>
            <a:endParaRPr sz="2000" b="1">
              <a:latin typeface="Lucida Bright" panose="02040602050505020304" charset="0"/>
              <a:cs typeface="Lucida Bright" panose="02040602050505020304" charset="0"/>
            </a:endParaRPr>
          </a:p>
          <a:p>
            <a:r>
              <a:rPr sz="2000" b="1">
                <a:latin typeface="Lucida Bright" panose="02040602050505020304" charset="0"/>
                <a:cs typeface="Lucida Bright" panose="02040602050505020304" charset="0"/>
              </a:rPr>
              <a:t>1. Mitigation</a:t>
            </a:r>
            <a:endParaRPr sz="2000" b="1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2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Reduce disaster risk before an event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2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Hazard mapping and land-use planning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2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Strengthening infrastructure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buFont typeface="Arial" panose="020B0604020202020204"/>
              <a:buChar char="•"/>
            </a:pP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buFont typeface="Arial" panose="020B0604020202020204"/>
              <a:buChar char="•"/>
            </a:pPr>
            <a:r>
              <a:rPr sz="2000" b="1">
                <a:latin typeface="Lucida Bright" panose="02040602050505020304" charset="0"/>
                <a:cs typeface="Lucida Bright" panose="02040602050505020304" charset="0"/>
              </a:rPr>
              <a:t>2. Preparedness</a:t>
            </a:r>
            <a:endParaRPr sz="2000" b="1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3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Early-warning systems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3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Emergency plans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3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Evacuation drills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3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Emergency supplies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3771265" y="168275"/>
            <a:ext cx="4650105" cy="506730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t">
            <a:noAutofit/>
          </a:bodyPr>
          <a:p>
            <a:r>
              <a:rPr sz="2200" b="1">
                <a:latin typeface="Lucida Calligraphy" panose="03010101010101010101" pitchFamily="66" charset="0"/>
                <a:cs typeface="Lucida Calligraphy" panose="03010101010101010101" pitchFamily="66" charset="0"/>
                <a:sym typeface="+mn-ea"/>
              </a:rPr>
              <a:t>Disaster Management Cycle</a:t>
            </a:r>
            <a:endParaRPr lang="en-US" sz="2200" b="1">
              <a:latin typeface="Lucida Calligraphy" panose="03010101010101010101" pitchFamily="66" charset="0"/>
              <a:cs typeface="Lucida Calligraphy" panose="03010101010101010101" pitchFamily="66" charset="0"/>
              <a:sym typeface="+mn-ea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6045835" y="882650"/>
            <a:ext cx="5080000" cy="5021580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r>
              <a:rPr sz="2000" b="1">
                <a:latin typeface="Lucida Bright" panose="02040602050505020304" charset="0"/>
                <a:cs typeface="Lucida Bright" panose="02040602050505020304" charset="0"/>
              </a:rPr>
              <a:t>3. Response</a:t>
            </a:r>
            <a:endParaRPr sz="2000" b="1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5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Search and rescue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5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Evacuation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5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First aid and emergency shelter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5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Relief distribution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50000"/>
              </a:lnSpc>
            </a:pPr>
            <a:r>
              <a:rPr sz="2000" b="1">
                <a:latin typeface="Lucida Bright" panose="02040602050505020304" charset="0"/>
                <a:cs typeface="Lucida Bright" panose="02040602050505020304" charset="0"/>
              </a:rPr>
              <a:t>4. Recovery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Restoration of essential services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Reconstruction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Rehabilitation of affected communities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endParaRPr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446723" y="6195695"/>
            <a:ext cx="11298555" cy="509270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t">
            <a:noAutofit/>
          </a:bodyPr>
          <a:p>
            <a:pPr algn="ctr"/>
            <a:r>
              <a:rPr sz="2400" b="1">
                <a:latin typeface="Lucida Bright" panose="02040602050505020304" charset="0"/>
                <a:cs typeface="Lucida Bright" panose="02040602050505020304" charset="0"/>
                <a:sym typeface="+mn-ea"/>
              </a:rPr>
              <a:t>Goal:</a:t>
            </a:r>
            <a:r>
              <a:rPr lang="en-IN" sz="2400" b="1">
                <a:latin typeface="Lucida Bright" panose="02040602050505020304" charset="0"/>
                <a:cs typeface="Lucida Bright" panose="02040602050505020304" charset="0"/>
                <a:sym typeface="+mn-ea"/>
              </a:rPr>
              <a:t> </a:t>
            </a:r>
            <a:r>
              <a:rPr sz="2400" b="1">
                <a:latin typeface="Lucida Bright" panose="02040602050505020304" charset="0"/>
                <a:cs typeface="Lucida Bright" panose="02040602050505020304" charset="0"/>
                <a:sym typeface="+mn-ea"/>
              </a:rPr>
              <a:t>Reduce risk → Prepare → Respond → Recover → Build resilience</a:t>
            </a:r>
            <a:endParaRPr lang="en-US" sz="2400" b="1">
              <a:latin typeface="Lucida Bright" panose="02040602050505020304" charset="0"/>
              <a:cs typeface="Lucida Bright" panose="0204060205050502030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370840" y="1703070"/>
            <a:ext cx="5427980" cy="4312285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pPr>
              <a:spcAft>
                <a:spcPct val="60000"/>
              </a:spcAft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Causes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Heavy or prolonged rainfall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River overflow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Cyclones and storm surges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Dam failure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Poor drainage and urbanisation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Deforestation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3771265" y="168275"/>
            <a:ext cx="4650105" cy="506730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t">
            <a:noAutofit/>
          </a:bodyPr>
          <a:p>
            <a:pPr algn="ctr"/>
            <a:r>
              <a:rPr lang="en-US" altLang="en-US" sz="2200" b="1">
                <a:latin typeface="Lucida Calligraphy" panose="03010101010101010101" pitchFamily="66" charset="0"/>
                <a:cs typeface="Lucida Calligraphy" panose="03010101010101010101" pitchFamily="66" charset="0"/>
                <a:sym typeface="+mn-ea"/>
              </a:rPr>
              <a:t>Floods</a:t>
            </a:r>
            <a:endParaRPr lang="en-US" altLang="en-US" sz="2200" b="1">
              <a:latin typeface="Lucida Calligraphy" panose="03010101010101010101" pitchFamily="66" charset="0"/>
              <a:cs typeface="Lucida Calligraphy" panose="03010101010101010101" pitchFamily="66" charset="0"/>
              <a:sym typeface="+mn-ea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6045835" y="1703705"/>
            <a:ext cx="5426710" cy="4312285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Impacts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Loss of life and property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Crop and livestock losses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Water contamination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Soil erosion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Damage to roads and infrastructure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Outbreak of water-borne diseases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1468755" y="934720"/>
            <a:ext cx="9254490" cy="495935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t">
            <a:noAutofit/>
          </a:bodyPr>
          <a:p>
            <a:pPr algn="ctr"/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  <a:sym typeface="+mn-ea"/>
              </a:rPr>
              <a:t>Flood: Overflow of water onto land that is normally dry</a:t>
            </a: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  <a:sym typeface="+mn-ea"/>
              </a:rPr>
              <a:t>.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161925" y="1162050"/>
            <a:ext cx="4022725" cy="5229860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pPr>
              <a:spcAft>
                <a:spcPct val="60000"/>
              </a:spcAft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Before a flood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Follow weather and flood warnings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Identify safe evacuation routes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Keep emergency supplies ready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Protect important documents and electrical equipment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Avoid construction in flood-prone areas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3771265" y="335280"/>
            <a:ext cx="4650105" cy="506730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t">
            <a:noAutofit/>
          </a:bodyPr>
          <a:p>
            <a:pPr algn="ctr"/>
            <a:r>
              <a:rPr lang="en-US" altLang="en-US" sz="2200" b="1">
                <a:latin typeface="Lucida Calligraphy" panose="03010101010101010101" pitchFamily="66" charset="0"/>
                <a:cs typeface="Lucida Calligraphy" panose="03010101010101010101" pitchFamily="66" charset="0"/>
                <a:sym typeface="+mn-ea"/>
              </a:rPr>
              <a:t>Flood</a:t>
            </a:r>
            <a:r>
              <a:rPr lang="en-IN" altLang="en-US" sz="2200" b="1">
                <a:latin typeface="Lucida Calligraphy" panose="03010101010101010101" pitchFamily="66" charset="0"/>
                <a:cs typeface="Lucida Calligraphy" panose="03010101010101010101" pitchFamily="66" charset="0"/>
                <a:sym typeface="+mn-ea"/>
              </a:rPr>
              <a:t> </a:t>
            </a:r>
            <a:r>
              <a:rPr lang="en-US" altLang="en-US" sz="2200" b="1">
                <a:latin typeface="Lucida Calligraphy" panose="03010101010101010101" pitchFamily="66" charset="0"/>
                <a:cs typeface="Lucida Calligraphy" panose="03010101010101010101" pitchFamily="66" charset="0"/>
                <a:sym typeface="+mn-ea"/>
              </a:rPr>
              <a:t>Management</a:t>
            </a:r>
            <a:endParaRPr lang="en-US" altLang="en-US" sz="2200" b="1">
              <a:latin typeface="Lucida Calligraphy" panose="03010101010101010101" pitchFamily="66" charset="0"/>
              <a:cs typeface="Lucida Calligraphy" panose="03010101010101010101" pitchFamily="66" charset="0"/>
              <a:sym typeface="+mn-ea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4420870" y="1162050"/>
            <a:ext cx="3649980" cy="5229860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During a flood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Move to higher ground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Avoid walking or driving through floodwater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Switch off electricity if safe to do so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Follow official evacuation instructions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8307070" y="1162050"/>
            <a:ext cx="3724275" cy="5229225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After a flood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Avoid contaminated water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Return home only when authorities declare it safe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Disinfect water and affected areas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Assess structural damage carefully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370840" y="2948305"/>
            <a:ext cx="5427980" cy="276860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>
              <a:spcAft>
                <a:spcPct val="60000"/>
              </a:spcAft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Causes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Movement of tectonic plates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Fault movement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Volcanic activity in some cases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3771265" y="168275"/>
            <a:ext cx="4650105" cy="506730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 anchorCtr="0">
            <a:noAutofit/>
          </a:bodyPr>
          <a:p>
            <a:pPr algn="ctr"/>
            <a:r>
              <a:rPr lang="en-US" altLang="en-US" sz="2200" b="1">
                <a:latin typeface="Lucida Calligraphy" panose="03010101010101010101" pitchFamily="66" charset="0"/>
                <a:cs typeface="Lucida Calligraphy" panose="03010101010101010101" pitchFamily="66" charset="0"/>
                <a:sym typeface="+mn-ea"/>
              </a:rPr>
              <a:t>Earthquakes</a:t>
            </a:r>
            <a:endParaRPr lang="en-US" altLang="en-US" sz="2200" b="1">
              <a:latin typeface="Lucida Calligraphy" panose="03010101010101010101" pitchFamily="66" charset="0"/>
              <a:cs typeface="Lucida Calligraphy" panose="03010101010101010101" pitchFamily="66" charset="0"/>
              <a:sym typeface="+mn-ea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6096000" y="2037080"/>
            <a:ext cx="5426710" cy="431228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Impacts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Building collapse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Injuries and deaths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Fires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Landslides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Tsunamis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Damage to roads, bridges and communication systems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370840" y="781685"/>
            <a:ext cx="11101705" cy="1022985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 anchorCtr="0">
            <a:noAutofit/>
          </a:bodyPr>
          <a:p>
            <a:pPr algn="ctr"/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  <a:sym typeface="+mn-ea"/>
              </a:rPr>
              <a:t>Earthquake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  <a:sym typeface="+mn-ea"/>
              </a:rPr>
              <a:t>: Sudden shaking of the Earth's surface caused mainly by the release of energy within the Earth's crust.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161925" y="1162050"/>
            <a:ext cx="4022725" cy="522986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>
              <a:spcAft>
                <a:spcPct val="60000"/>
              </a:spcAft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Before 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Follow earthquake-resistant building standards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70000"/>
              </a:lnSpc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Secure heavy furniture and equipment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70000"/>
              </a:lnSpc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Prepare an emergency kit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70000"/>
              </a:lnSpc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Identify safe areas and evacuation routes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3103880" y="210185"/>
            <a:ext cx="5984875" cy="687705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 anchorCtr="0">
            <a:noAutofit/>
          </a:bodyPr>
          <a:p>
            <a:pPr algn="ctr"/>
            <a:r>
              <a:rPr lang="en-US" altLang="en-US" sz="2200" b="1">
                <a:latin typeface="Lucida Calligraphy" panose="03010101010101010101" pitchFamily="66" charset="0"/>
                <a:cs typeface="Lucida Calligraphy" panose="03010101010101010101" pitchFamily="66" charset="0"/>
                <a:sym typeface="+mn-ea"/>
              </a:rPr>
              <a:t>Earthquake Preparedness &amp; Safety</a:t>
            </a:r>
            <a:endParaRPr lang="en-US" altLang="en-US" sz="2200" b="1">
              <a:latin typeface="Lucida Calligraphy" panose="03010101010101010101" pitchFamily="66" charset="0"/>
              <a:cs typeface="Lucida Calligraphy" panose="03010101010101010101" pitchFamily="66" charset="0"/>
              <a:sym typeface="+mn-ea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4420870" y="1162050"/>
            <a:ext cx="3636010" cy="522986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During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Drop to the ground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Cover your head and body under sturdy furniture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Hold On until shaking stops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8307070" y="1162050"/>
            <a:ext cx="3724275" cy="522922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After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Check for injuries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Move away from damaged buildings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Expect possible aftershocks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Avoid damaged electrical and gas systems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Follow official instructions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370840" y="2593975"/>
            <a:ext cx="5427980" cy="319913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lvl="1" indent="0">
              <a:spcAft>
                <a:spcPct val="60000"/>
              </a:spcAft>
              <a:buFont typeface="Arial" panose="020B0604020202020204" pitchFamily="34" charset="0"/>
              <a:buNone/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  <a:sym typeface="+mn-ea"/>
              </a:rPr>
              <a:t>Causes &amp; development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Warm ocean water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Moist atmosphere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Low-pressure system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Suitable atmospheric conditions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3771265" y="168275"/>
            <a:ext cx="4650105" cy="506730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 anchorCtr="0">
            <a:noAutofit/>
          </a:bodyPr>
          <a:p>
            <a:pPr algn="ctr"/>
            <a:r>
              <a:rPr lang="en-US" altLang="en-US" sz="2200" b="1">
                <a:latin typeface="Lucida Calligraphy" panose="03010101010101010101" pitchFamily="66" charset="0"/>
                <a:cs typeface="Lucida Calligraphy" panose="03010101010101010101" pitchFamily="66" charset="0"/>
                <a:sym typeface="+mn-ea"/>
              </a:rPr>
              <a:t>Cyclones</a:t>
            </a:r>
            <a:endParaRPr lang="en-US" altLang="en-US" sz="2200" b="1">
              <a:latin typeface="Lucida Calligraphy" panose="03010101010101010101" pitchFamily="66" charset="0"/>
              <a:cs typeface="Lucida Calligraphy" panose="03010101010101010101" pitchFamily="66" charset="0"/>
              <a:sym typeface="+mn-ea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6096000" y="2037080"/>
            <a:ext cx="5426710" cy="431228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Impacts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Strong winds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Heavy rainfall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Storm surge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Coastal flooding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Crop and property damage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Loss of life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Infrastructure disruption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370840" y="781685"/>
            <a:ext cx="11101705" cy="1022985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 anchorCtr="0">
            <a:noAutofit/>
          </a:bodyPr>
          <a:p>
            <a:pPr algn="ctr"/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  <a:sym typeface="+mn-ea"/>
              </a:rPr>
              <a:t>Cyclone: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  <a:sym typeface="+mn-ea"/>
              </a:rPr>
              <a:t> A large rotating storm system that develops around a low-pressure centre, often producing strong winds and heavy rainfall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161925" y="1162050"/>
            <a:ext cx="4022725" cy="522986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>
              <a:spcAft>
                <a:spcPct val="60000"/>
              </a:spcAft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Before 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Monitor official weather warnings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Secure doors, windows and loose objects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Keep emergency supplies ready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Evacuate vulnerable coastal areas when instructed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3103880" y="210185"/>
            <a:ext cx="5984875" cy="687705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 anchorCtr="0">
            <a:noAutofit/>
          </a:bodyPr>
          <a:p>
            <a:pPr algn="ctr"/>
            <a:r>
              <a:rPr lang="en-US" altLang="en-US" sz="2200" b="1">
                <a:latin typeface="Lucida Calligraphy" panose="03010101010101010101" pitchFamily="66" charset="0"/>
                <a:cs typeface="Lucida Calligraphy" panose="03010101010101010101" pitchFamily="66" charset="0"/>
                <a:sym typeface="+mn-ea"/>
              </a:rPr>
              <a:t>Cyclone Management</a:t>
            </a:r>
            <a:endParaRPr lang="en-US" altLang="en-US" sz="2200" b="1">
              <a:latin typeface="Lucida Calligraphy" panose="03010101010101010101" pitchFamily="66" charset="0"/>
              <a:cs typeface="Lucida Calligraphy" panose="03010101010101010101" pitchFamily="66" charset="0"/>
              <a:sym typeface="+mn-ea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4420870" y="1162050"/>
            <a:ext cx="3636010" cy="522986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During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Stay indoors in a safe location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Stay away from windows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Do not go outside during the eye of the cyclone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Follow evacuation and emergency instructions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8307070" y="1162050"/>
            <a:ext cx="3724275" cy="522922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After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Avoid fallen power lines and floodwater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Check buildings for structural damage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Use safe drinking water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Assist vulnerable people where possible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370840" y="1552575"/>
            <a:ext cx="5427980" cy="501713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lvl="1" indent="0">
              <a:spcAft>
                <a:spcPct val="60000"/>
              </a:spcAft>
              <a:buFont typeface="Arial" panose="020B0604020202020204" pitchFamily="34" charset="0"/>
              <a:buNone/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Natural causes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1257300" lvl="2" indent="-342900">
              <a:lnSpc>
                <a:spcPct val="70000"/>
              </a:lnSpc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Heavy rainfall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1257300" lvl="2" indent="-342900">
              <a:lnSpc>
                <a:spcPct val="70000"/>
              </a:lnSpc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Earthquakes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1257300" lvl="2" indent="-342900">
              <a:lnSpc>
                <a:spcPct val="70000"/>
              </a:lnSpc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Volcanic activity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1257300" lvl="2" indent="-342900">
              <a:lnSpc>
                <a:spcPct val="70000"/>
              </a:lnSpc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Natural erosion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 indent="0">
              <a:spcAft>
                <a:spcPct val="60000"/>
              </a:spcAft>
              <a:buFont typeface="Arial" panose="020B0604020202020204" pitchFamily="34" charset="0"/>
              <a:buNone/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Human-induced causes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1257300" lvl="2" indent="-342900">
              <a:lnSpc>
                <a:spcPct val="60000"/>
              </a:lnSpc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Deforestation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1257300" lvl="2" indent="-342900">
              <a:lnSpc>
                <a:spcPct val="60000"/>
              </a:lnSpc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Road construction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1257300" lvl="2" indent="-342900">
              <a:lnSpc>
                <a:spcPct val="60000"/>
              </a:lnSpc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Mining and quarrying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1257300" lvl="2" indent="-342900">
              <a:lnSpc>
                <a:spcPct val="60000"/>
              </a:lnSpc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Unplanned construction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1257300" lvl="2" indent="-342900">
              <a:lnSpc>
                <a:spcPct val="60000"/>
              </a:lnSpc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Poor drainage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3771265" y="168275"/>
            <a:ext cx="4650105" cy="506730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 anchorCtr="0">
            <a:noAutofit/>
          </a:bodyPr>
          <a:p>
            <a:pPr algn="ctr"/>
            <a:r>
              <a:rPr lang="en-US" altLang="en-US" sz="2200" b="1">
                <a:latin typeface="Lucida Calligraphy" panose="03010101010101010101" pitchFamily="66" charset="0"/>
                <a:cs typeface="Lucida Calligraphy" panose="03010101010101010101" pitchFamily="66" charset="0"/>
                <a:sym typeface="+mn-ea"/>
              </a:rPr>
              <a:t>Landslides</a:t>
            </a:r>
            <a:endParaRPr lang="en-US" altLang="en-US" sz="2200" b="1">
              <a:latin typeface="Lucida Calligraphy" panose="03010101010101010101" pitchFamily="66" charset="0"/>
              <a:cs typeface="Lucida Calligraphy" panose="03010101010101010101" pitchFamily="66" charset="0"/>
              <a:sym typeface="+mn-ea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6193790" y="2280285"/>
            <a:ext cx="5426710" cy="356171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Impacts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Loss of life and property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Road and infrastructure damage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River blockage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Soil and vegetation loss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Displacement of communities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370840" y="781685"/>
            <a:ext cx="11101705" cy="634365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 anchorCtr="0">
            <a:noAutofit/>
          </a:bodyPr>
          <a:p>
            <a:pPr algn="ctr"/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  <a:sym typeface="+mn-ea"/>
              </a:rPr>
              <a:t>Landslide: 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  <a:sym typeface="+mn-ea"/>
              </a:rPr>
              <a:t>The downward movement of soil, rock or debris along a slope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1831975" y="932180"/>
            <a:ext cx="8528050" cy="415353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marL="800100" lvl="1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Avoid construction in high-risk zones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Maintain natural vegetation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Improve slope drainage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Use retaining structures where appropriate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Conduct hazard mapping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Establish early-warning and monitoring systems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spcAft>
                <a:spcPct val="600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Plan safe evacuation routes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3771265" y="168275"/>
            <a:ext cx="4650105" cy="506730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 anchorCtr="0">
            <a:noAutofit/>
          </a:bodyPr>
          <a:p>
            <a:pPr algn="ctr"/>
            <a:r>
              <a:rPr lang="en-US" altLang="en-US" sz="2200" b="1">
                <a:latin typeface="Lucida Calligraphy" panose="03010101010101010101" pitchFamily="66" charset="0"/>
                <a:cs typeface="Lucida Calligraphy" panose="03010101010101010101" pitchFamily="66" charset="0"/>
                <a:sym typeface="+mn-ea"/>
              </a:rPr>
              <a:t>Landslides</a:t>
            </a:r>
            <a:r>
              <a:rPr lang="en-IN" altLang="en-US" sz="2200" b="1">
                <a:latin typeface="Lucida Calligraphy" panose="03010101010101010101" pitchFamily="66" charset="0"/>
                <a:cs typeface="Lucida Calligraphy" panose="03010101010101010101" pitchFamily="66" charset="0"/>
                <a:sym typeface="+mn-ea"/>
              </a:rPr>
              <a:t> </a:t>
            </a:r>
            <a:r>
              <a:rPr lang="en-US" altLang="en-US" sz="2200" b="1">
                <a:latin typeface="Lucida Calligraphy" panose="03010101010101010101" pitchFamily="66" charset="0"/>
                <a:cs typeface="Lucida Calligraphy" panose="03010101010101010101" pitchFamily="66" charset="0"/>
                <a:sym typeface="+mn-ea"/>
              </a:rPr>
              <a:t>Management</a:t>
            </a:r>
            <a:endParaRPr lang="en-US" altLang="en-US" sz="2200" b="1">
              <a:latin typeface="Lucida Calligraphy" panose="03010101010101010101" pitchFamily="66" charset="0"/>
              <a:cs typeface="Lucida Calligraphy" panose="03010101010101010101" pitchFamily="66" charset="0"/>
              <a:sym typeface="+mn-ea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544830" y="5343525"/>
            <a:ext cx="11101705" cy="1134110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 anchorCtr="0">
            <a:noAutofit/>
          </a:bodyPr>
          <a:p>
            <a:pPr algn="ctr">
              <a:lnSpc>
                <a:spcPct val="14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  <a:sym typeface="+mn-ea"/>
              </a:rPr>
              <a:t>Disasters cannot always be prevented, but disaster risk and its impacts can be significantly reduced through preparedness, mitigation and community participation.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/>
          <p:cNvPicPr>
            <a:picLocks noGrp="1"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7680"/>
          </a:xfrm>
          <a:prstGeom prst="rect">
            <a:avLst/>
          </a:prstGeom>
          <a:solidFill>
            <a:schemeClr val="accent3"/>
          </a:solidFill>
          <a:effectLst>
            <a:glow rad="127000">
              <a:srgbClr val="FFFF00"/>
            </a:glow>
            <a:softEdge rad="63500"/>
          </a:effectLst>
        </p:spPr>
      </p:pic>
      <p:sp>
        <p:nvSpPr>
          <p:cNvPr id="3" name="Title 1"/>
          <p:cNvSpPr>
            <a:spLocks noGrp="1"/>
          </p:cNvSpPr>
          <p:nvPr/>
        </p:nvSpPr>
        <p:spPr>
          <a:xfrm>
            <a:off x="2106295" y="2466340"/>
            <a:ext cx="822960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Thankyou </a:t>
            </a:r>
            <a:endParaRPr lang="en-IN" sz="4800" dirty="0">
              <a:solidFill>
                <a:srgbClr val="002060"/>
              </a:solidFill>
              <a:latin typeface="Lucida Calligraphy" panose="03010101010101010101" pitchFamily="66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2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4267</Words>
  <Application>WPS Presentation</Application>
  <PresentationFormat>Widescreen</PresentationFormat>
  <Paragraphs>195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6" baseType="lpstr">
      <vt:lpstr>Arial</vt:lpstr>
      <vt:lpstr>SimSun</vt:lpstr>
      <vt:lpstr>Wingdings</vt:lpstr>
      <vt:lpstr>Wingdings</vt:lpstr>
      <vt:lpstr>Microsoft YaHei</vt:lpstr>
      <vt:lpstr>Arial Unicode MS</vt:lpstr>
      <vt:lpstr>Calibri</vt:lpstr>
      <vt:lpstr>Script MT Bold</vt:lpstr>
      <vt:lpstr>Freestyle Script</vt:lpstr>
      <vt:lpstr>Lucida Calligraphy</vt:lpstr>
      <vt:lpstr>Arial</vt:lpstr>
      <vt:lpstr>Lucida Bright</vt:lpstr>
      <vt:lpstr>WPS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Blank Presentation</dc:title>
  <dc:creator>ADMIN</dc:creator>
  <cp:lastModifiedBy>Meeta Bala</cp:lastModifiedBy>
  <cp:revision>4</cp:revision>
  <dcterms:created xsi:type="dcterms:W3CDTF">2026-08-26T06:02:24Z</dcterms:created>
  <dcterms:modified xsi:type="dcterms:W3CDTF">2026-08-26T06:57:16Z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1033-12.1.0.28032</vt:lpwstr>
  </property>
  <property fmtid="{D5CDD505-2E9C-101B-9397-08002B2CF9AE}" pid="3" name="ICV">
    <vt:lpwstr>BCD3D1574A5D4AE09F7EEE6FAEB25710_11</vt:lpwstr>
  </property>
</Properties>
</file>