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72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70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4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90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0723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976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31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42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095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8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09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156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4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3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8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9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68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7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334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967335"/>
            <a:ext cx="73022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B0F0"/>
                </a:solidFill>
              </a:rPr>
              <a:t>Presented by </a:t>
            </a:r>
            <a:r>
              <a:rPr lang="en-US" sz="3600" dirty="0" err="1">
                <a:solidFill>
                  <a:srgbClr val="00B0F0"/>
                </a:solidFill>
              </a:rPr>
              <a:t>Chinmoy</a:t>
            </a:r>
            <a:r>
              <a:rPr lang="en-US" sz="3600" dirty="0">
                <a:solidFill>
                  <a:srgbClr val="00B0F0"/>
                </a:solidFill>
              </a:rPr>
              <a:t> Sarkar</a:t>
            </a:r>
          </a:p>
          <a:p>
            <a:r>
              <a:rPr lang="en-US" sz="3600" dirty="0">
                <a:solidFill>
                  <a:srgbClr val="00B0F0"/>
                </a:solidFill>
              </a:rPr>
              <a:t>Department of Sociology</a:t>
            </a:r>
          </a:p>
          <a:p>
            <a:r>
              <a:rPr lang="en-US" sz="3600" dirty="0" err="1">
                <a:solidFill>
                  <a:srgbClr val="00B0F0"/>
                </a:solidFill>
              </a:rPr>
              <a:t>Kalipada</a:t>
            </a:r>
            <a:r>
              <a:rPr lang="en-US" sz="3600" dirty="0">
                <a:solidFill>
                  <a:srgbClr val="00B0F0"/>
                </a:solidFill>
              </a:rPr>
              <a:t> Ghosh </a:t>
            </a:r>
            <a:r>
              <a:rPr lang="en-US" sz="3600" dirty="0" err="1">
                <a:solidFill>
                  <a:srgbClr val="00B0F0"/>
                </a:solidFill>
              </a:rPr>
              <a:t>Tarai</a:t>
            </a:r>
            <a:r>
              <a:rPr lang="en-US" sz="3600" dirty="0">
                <a:solidFill>
                  <a:srgbClr val="00B0F0"/>
                </a:solidFill>
              </a:rPr>
              <a:t> </a:t>
            </a:r>
            <a:r>
              <a:rPr lang="en-US" sz="3600" dirty="0" err="1">
                <a:solidFill>
                  <a:srgbClr val="00B0F0"/>
                </a:solidFill>
              </a:rPr>
              <a:t>Mahavidyalaya</a:t>
            </a:r>
            <a:endParaRPr lang="en-US" sz="3600" dirty="0">
              <a:solidFill>
                <a:srgbClr val="00B0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79788" y="1352384"/>
            <a:ext cx="44791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3000" b="1"/>
            </a:pPr>
            <a:r>
              <a:rPr lang="en-IN" dirty="0"/>
              <a:t>Culture and Civilization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76854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8. Culture and Civilization: Relationship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Civilization develops through accumulated cultural knowledge and practices.</a:t>
            </a:r>
          </a:p>
          <a:p>
            <a:pPr>
              <a:spcAft>
                <a:spcPts val="1400"/>
              </a:spcAft>
              <a:defRPr sz="2100"/>
            </a:pPr>
            <a:r>
              <a:t>Technology and institutions can influence cultural values and lifestyles.</a:t>
            </a:r>
          </a:p>
          <a:p>
            <a:pPr>
              <a:spcAft>
                <a:spcPts val="1400"/>
              </a:spcAft>
              <a:defRPr sz="2100"/>
            </a:pPr>
            <a:r>
              <a:t>Culture gives meaning to social institutions, while civilization provides organized structures for collective life.</a:t>
            </a:r>
          </a:p>
          <a:p>
            <a:pPr>
              <a:spcAft>
                <a:spcPts val="1400"/>
              </a:spcAft>
              <a:defRPr sz="2100"/>
            </a:pPr>
            <a:r>
              <a:t>Both change through historical and social processes.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9. Culture vs. Civilization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Culture: focuses mainly on meanings, values, beliefs, customs and ways of life.</a:t>
            </a:r>
          </a:p>
          <a:p>
            <a:pPr>
              <a:spcAft>
                <a:spcPts val="1400"/>
              </a:spcAft>
              <a:defRPr sz="2100"/>
            </a:pPr>
            <a:r>
              <a:t>Civilization: emphasizes complex institutions, technology, organization and material development.</a:t>
            </a:r>
          </a:p>
          <a:p>
            <a:pPr>
              <a:spcAft>
                <a:spcPts val="1400"/>
              </a:spcAft>
              <a:defRPr sz="2100"/>
            </a:pPr>
            <a:r>
              <a:t>Culture can exist in every society; civilization usually refers to a higher level of social complexity.</a:t>
            </a:r>
          </a:p>
          <a:p>
            <a:pPr>
              <a:spcAft>
                <a:spcPts val="1400"/>
              </a:spcAft>
              <a:defRPr sz="2100"/>
            </a:pPr>
            <a:r>
              <a:t>The two concepts overlap and should not be treated as completely separate.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10. Material and Non-Material Dimensions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Material dimension includes technology, architecture, transport and tools.</a:t>
            </a:r>
          </a:p>
          <a:p>
            <a:pPr>
              <a:spcAft>
                <a:spcPts val="1400"/>
              </a:spcAft>
              <a:defRPr sz="2100"/>
            </a:pPr>
            <a:r>
              <a:t>Non-material dimension includes religion, values, norms, language and knowledge.</a:t>
            </a:r>
          </a:p>
          <a:p>
            <a:pPr>
              <a:spcAft>
                <a:spcPts val="1400"/>
              </a:spcAft>
              <a:defRPr sz="2100"/>
            </a:pPr>
            <a:r>
              <a:t>Social development often involves interaction between material and non-material dimensions.</a:t>
            </a:r>
          </a:p>
          <a:p>
            <a:pPr>
              <a:spcAft>
                <a:spcPts val="1400"/>
              </a:spcAft>
              <a:defRPr sz="2100"/>
            </a:pPr>
            <a:r>
              <a:t>Rapid technological change may also influence cultural patterns.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11. Culture and Socialization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Socialization is the process through which people learn culture.</a:t>
            </a:r>
          </a:p>
          <a:p>
            <a:pPr>
              <a:spcAft>
                <a:spcPts val="1400"/>
              </a:spcAft>
              <a:defRPr sz="2100"/>
            </a:pPr>
            <a:r>
              <a:t>Family, school, peer groups, media and community transmit cultural knowledge.</a:t>
            </a:r>
          </a:p>
          <a:p>
            <a:pPr>
              <a:spcAft>
                <a:spcPts val="1400"/>
              </a:spcAft>
              <a:defRPr sz="2100"/>
            </a:pPr>
            <a:r>
              <a:t>Language is an important medium of cultural transmission.</a:t>
            </a:r>
          </a:p>
          <a:p>
            <a:pPr>
              <a:spcAft>
                <a:spcPts val="1400"/>
              </a:spcAft>
              <a:defRPr sz="2100"/>
            </a:pPr>
            <a:r>
              <a:t>Through socialization, individuals learn expected roles and norms.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12. Cultural Change and Civilization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Culture changes through innovation, diffusion, migration, education and communication.</a:t>
            </a:r>
          </a:p>
          <a:p>
            <a:pPr>
              <a:spcAft>
                <a:spcPts val="1400"/>
              </a:spcAft>
              <a:defRPr sz="2100"/>
            </a:pPr>
            <a:r>
              <a:t>Civilizational change may involve technological, economic and institutional transformations.</a:t>
            </a:r>
          </a:p>
          <a:p>
            <a:pPr>
              <a:spcAft>
                <a:spcPts val="1400"/>
              </a:spcAft>
              <a:defRPr sz="2100"/>
            </a:pPr>
            <a:r>
              <a:t>Globalization has accelerated cultural contact and exchange.</a:t>
            </a:r>
          </a:p>
          <a:p>
            <a:pPr>
              <a:spcAft>
                <a:spcPts val="1400"/>
              </a:spcAft>
              <a:defRPr sz="2100"/>
            </a:pPr>
            <a:r>
              <a:t>Cultural change can create both opportunities and social tensions.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13. Sociological Importance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Helps explain differences in social behaviour and institutions.</a:t>
            </a:r>
          </a:p>
          <a:p>
            <a:pPr>
              <a:spcAft>
                <a:spcPts val="1400"/>
              </a:spcAft>
              <a:defRPr sz="2100"/>
            </a:pPr>
            <a:r>
              <a:t>Provides insight into social identity, values and group life.</a:t>
            </a:r>
          </a:p>
          <a:p>
            <a:pPr>
              <a:spcAft>
                <a:spcPts val="1400"/>
              </a:spcAft>
              <a:defRPr sz="2100"/>
            </a:pPr>
            <a:r>
              <a:t>Helps understand continuity and change in society.</a:t>
            </a:r>
          </a:p>
          <a:p>
            <a:pPr>
              <a:spcAft>
                <a:spcPts val="1400"/>
              </a:spcAft>
              <a:defRPr sz="2100"/>
            </a:pPr>
            <a:r>
              <a:t>Useful for studying modernization, globalization and social transformation.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14. Contemporary Issues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Globalization encourages interaction among different cultures.</a:t>
            </a:r>
          </a:p>
          <a:p>
            <a:pPr>
              <a:spcAft>
                <a:spcPts val="1400"/>
              </a:spcAft>
              <a:defRPr sz="2100"/>
            </a:pPr>
            <a:r>
              <a:t>Cultural diversity can strengthen creativity and social learning.</a:t>
            </a:r>
          </a:p>
          <a:p>
            <a:pPr>
              <a:spcAft>
                <a:spcPts val="1400"/>
              </a:spcAft>
              <a:defRPr sz="2100"/>
            </a:pPr>
            <a:r>
              <a:t>Cultural conflict may emerge when values and practices come into contact.</a:t>
            </a:r>
          </a:p>
          <a:p>
            <a:pPr>
              <a:spcAft>
                <a:spcPts val="1400"/>
              </a:spcAft>
              <a:defRPr sz="2100"/>
            </a:pPr>
            <a:r>
              <a:t>Digital media and technology are rapidly transforming cultural transmission.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67587" y="411480"/>
            <a:ext cx="29177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/>
            </a:pPr>
            <a:r>
              <a:t>15. 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Culture is the learned and shared way of life of a society.</a:t>
            </a:r>
          </a:p>
          <a:p>
            <a:pPr>
              <a:spcAft>
                <a:spcPts val="1400"/>
              </a:spcAft>
              <a:defRPr sz="2100"/>
            </a:pPr>
            <a:r>
              <a:t>Civilization represents complex patterns of social, institutional and technological development.</a:t>
            </a:r>
          </a:p>
          <a:p>
            <a:pPr>
              <a:spcAft>
                <a:spcPts val="1400"/>
              </a:spcAft>
              <a:defRPr sz="2100"/>
            </a:pPr>
            <a:r>
              <a:t>They are closely related and continuously changing.</a:t>
            </a:r>
          </a:p>
          <a:p>
            <a:pPr>
              <a:spcAft>
                <a:spcPts val="1400"/>
              </a:spcAft>
              <a:defRPr sz="2100"/>
            </a:pPr>
            <a:r>
              <a:t>Understanding both concepts helps sociologists interpret social life and social change.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86924" y="411480"/>
            <a:ext cx="44791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/>
            </a:pPr>
            <a:r>
              <a:rPr dirty="0"/>
              <a:t>Culture and Civilization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55650" y="2707208"/>
            <a:ext cx="1060704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rPr dirty="0"/>
              <a:t>Meaning, relationship, differences and sociological </a:t>
            </a:r>
            <a:r>
              <a:rPr dirty="0" smtClean="0"/>
              <a:t>significance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1. Introduction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Culture and civilization are central concepts in sociology and anthropology.</a:t>
            </a:r>
          </a:p>
          <a:p>
            <a:pPr>
              <a:spcAft>
                <a:spcPts val="1400"/>
              </a:spcAft>
              <a:defRPr sz="2100"/>
            </a:pPr>
            <a:r>
              <a:t>Culture refers to the learned way of life of a society.</a:t>
            </a:r>
          </a:p>
          <a:p>
            <a:pPr>
              <a:spcAft>
                <a:spcPts val="1400"/>
              </a:spcAft>
              <a:defRPr sz="2100"/>
            </a:pPr>
            <a:r>
              <a:t>Civilization generally refers to a more complex and organized stage of social development.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2. Meaning of Culture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Culture is the total way of life shared by members of a society.</a:t>
            </a:r>
          </a:p>
          <a:p>
            <a:pPr>
              <a:spcAft>
                <a:spcPts val="1400"/>
              </a:spcAft>
              <a:defRPr sz="2100"/>
            </a:pPr>
            <a:r>
              <a:t>It includes beliefs, values, customs, language, knowledge, art and social practices.</a:t>
            </a:r>
          </a:p>
          <a:p>
            <a:pPr>
              <a:spcAft>
                <a:spcPts val="1400"/>
              </a:spcAft>
              <a:defRPr sz="2100"/>
            </a:pPr>
            <a:r>
              <a:t>Culture is learned, shared and transmitted from one generation to another.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3. Definitions of Culture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E. B. Tylor: Culture is a complex whole including knowledge, belief, art, morals, law, custom and other acquired capabilities.</a:t>
            </a:r>
          </a:p>
          <a:p>
            <a:pPr>
              <a:spcAft>
                <a:spcPts val="1400"/>
              </a:spcAft>
              <a:defRPr sz="2100"/>
            </a:pPr>
            <a:r>
              <a:t>Bronislaw Malinowski emphasized culture as a means through which human needs are organized and satisfied.</a:t>
            </a:r>
          </a:p>
          <a:p>
            <a:pPr>
              <a:spcAft>
                <a:spcPts val="1400"/>
              </a:spcAft>
              <a:defRPr sz="2100"/>
            </a:pPr>
            <a:r>
              <a:t>Culture shapes how people think, behave and interpret the world.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4. Elements of Culture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Material culture: tools, buildings, clothing, technology and other physical objects.</a:t>
            </a:r>
          </a:p>
          <a:p>
            <a:pPr>
              <a:spcAft>
                <a:spcPts val="1400"/>
              </a:spcAft>
              <a:defRPr sz="2100"/>
            </a:pPr>
            <a:r>
              <a:t>Non-material culture: values, beliefs, norms, language, symbols and traditions.</a:t>
            </a:r>
          </a:p>
          <a:p>
            <a:pPr>
              <a:spcAft>
                <a:spcPts val="1400"/>
              </a:spcAft>
              <a:defRPr sz="2100"/>
            </a:pPr>
            <a:r>
              <a:t>These elements influence individual behaviour and social relationships.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5. Characteristics of Culture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Culture is learned rather than biologically inherited.</a:t>
            </a:r>
          </a:p>
          <a:p>
            <a:pPr>
              <a:spcAft>
                <a:spcPts val="1400"/>
              </a:spcAft>
              <a:defRPr sz="2100"/>
            </a:pPr>
            <a:r>
              <a:t>It is shared by members of a social group.</a:t>
            </a:r>
          </a:p>
          <a:p>
            <a:pPr>
              <a:spcAft>
                <a:spcPts val="1400"/>
              </a:spcAft>
              <a:defRPr sz="2100"/>
            </a:pPr>
            <a:r>
              <a:t>It is dynamic and changes over time.</a:t>
            </a:r>
          </a:p>
          <a:p>
            <a:pPr>
              <a:spcAft>
                <a:spcPts val="1400"/>
              </a:spcAft>
              <a:defRPr sz="2100"/>
            </a:pPr>
            <a:r>
              <a:t>It is transmitted through socialization.</a:t>
            </a:r>
          </a:p>
          <a:p>
            <a:pPr>
              <a:spcAft>
                <a:spcPts val="1400"/>
              </a:spcAft>
              <a:defRPr sz="2100"/>
            </a:pPr>
            <a:r>
              <a:t>It provides patterns for social behaviour.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6. Meaning of Civilization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Civilization generally denotes a complex form of social organization.</a:t>
            </a:r>
          </a:p>
          <a:p>
            <a:pPr>
              <a:spcAft>
                <a:spcPts val="1400"/>
              </a:spcAft>
              <a:defRPr sz="2100"/>
            </a:pPr>
            <a:r>
              <a:t>It is associated with developed institutions, technology, economic systems and urban life.</a:t>
            </a:r>
          </a:p>
          <a:p>
            <a:pPr>
              <a:spcAft>
                <a:spcPts val="1400"/>
              </a:spcAft>
              <a:defRPr sz="2100"/>
            </a:pPr>
            <a:r>
              <a:t>The term is often used to describe large and historically complex societies.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7. Characteristics of Civilization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Urban settlements and organized political institutions.</a:t>
            </a:r>
          </a:p>
          <a:p>
            <a:pPr>
              <a:spcAft>
                <a:spcPts val="1400"/>
              </a:spcAft>
              <a:defRPr sz="2100"/>
            </a:pPr>
            <a:r>
              <a:t>Advanced division of labour and economic specialization.</a:t>
            </a:r>
          </a:p>
          <a:p>
            <a:pPr>
              <a:spcAft>
                <a:spcPts val="1400"/>
              </a:spcAft>
              <a:defRPr sz="2100"/>
            </a:pPr>
            <a:r>
              <a:t>Development of writing, knowledge and technology.</a:t>
            </a:r>
          </a:p>
          <a:p>
            <a:pPr>
              <a:spcAft>
                <a:spcPts val="1400"/>
              </a:spcAft>
              <a:defRPr sz="2100"/>
            </a:pPr>
            <a:r>
              <a:t>Complex social organization and administrative systems.</a:t>
            </a:r>
          </a:p>
          <a:p>
            <a:pPr>
              <a:spcAft>
                <a:spcPts val="1400"/>
              </a:spcAft>
              <a:defRPr sz="2100"/>
            </a:pPr>
            <a:r>
              <a:t>Large-scale cultural and institutional development.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848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8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758</Words>
  <Application>Microsoft Office PowerPoint</Application>
  <PresentationFormat>Widescreen</PresentationFormat>
  <Paragraphs>94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account</cp:lastModifiedBy>
  <cp:revision>2</cp:revision>
  <dcterms:modified xsi:type="dcterms:W3CDTF">2026-08-29T08:24:24Z</dcterms:modified>
</cp:coreProperties>
</file>