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310632"/>
            <a:ext cx="15053786" cy="1693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</a:pPr>
            <a:r>
              <a:rPr lang="en-US" sz="6004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Cārvāka Ethics &amp; Conclusion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05420" y="4293441"/>
            <a:ext cx="12445708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3"/>
              </a:lnSpc>
            </a:pPr>
            <a:r>
              <a:rPr lang="en-US" sz="3903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Vivekananda Hore</a:t>
            </a:r>
          </a:p>
          <a:p>
            <a:pPr algn="ctr">
              <a:lnSpc>
                <a:spcPts val="4683"/>
              </a:lnSpc>
            </a:pPr>
            <a:r>
              <a:rPr lang="en-US" sz="3903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Kalipada Ghosh Tarai Mahavidyalaya</a:t>
            </a:r>
          </a:p>
          <a:p>
            <a:pPr algn="ctr">
              <a:lnSpc>
                <a:spcPts val="4683"/>
              </a:lnSpc>
            </a:pPr>
            <a:r>
              <a:rPr lang="en-US" sz="3903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Department of Philosophy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11322" y="6016847"/>
            <a:ext cx="12033904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3152">
                <a:solidFill>
                  <a:srgbClr val="82433A"/>
                </a:solidFill>
                <a:latin typeface="Comic Sans"/>
                <a:ea typeface="Comic Sans"/>
                <a:cs typeface="Comic Sans"/>
                <a:sym typeface="Comic Sans"/>
              </a:rPr>
              <a:t>Pleasure • Materialism • Scepticism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435415" y="7817082"/>
            <a:ext cx="975170" cy="975170"/>
            <a:chOff x="0" y="0"/>
            <a:chExt cx="1300226" cy="13002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00226" cy="1300226"/>
            </a:xfrm>
            <a:custGeom>
              <a:avLst/>
              <a:gdLst/>
              <a:ahLst/>
              <a:cxnLst/>
              <a:rect l="l" t="t" r="r" b="b"/>
              <a:pathLst>
                <a:path w="1300226" h="1300226">
                  <a:moveTo>
                    <a:pt x="0" y="650113"/>
                  </a:moveTo>
                  <a:cubicBezTo>
                    <a:pt x="0" y="291084"/>
                    <a:pt x="291084" y="0"/>
                    <a:pt x="650113" y="0"/>
                  </a:cubicBezTo>
                  <a:cubicBezTo>
                    <a:pt x="1009142" y="0"/>
                    <a:pt x="1300226" y="291084"/>
                    <a:pt x="1300226" y="650113"/>
                  </a:cubicBezTo>
                  <a:cubicBezTo>
                    <a:pt x="1300226" y="1009142"/>
                    <a:pt x="1009142" y="1300226"/>
                    <a:pt x="650113" y="1300226"/>
                  </a:cubicBezTo>
                  <a:cubicBezTo>
                    <a:pt x="291084" y="1300226"/>
                    <a:pt x="0" y="1009142"/>
                    <a:pt x="0" y="65011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4984940" y="8762190"/>
            <a:ext cx="1944767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>
                <a:solidFill>
                  <a:srgbClr val="706960"/>
                </a:solidFill>
                <a:latin typeface="Comic Sans"/>
                <a:ea typeface="Comic Sans"/>
                <a:cs typeface="Comic Sans"/>
                <a:sym typeface="Comic Sans"/>
              </a:rPr>
              <a:t>pleasure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1. Ethics: The Cārvāka Starting Point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Ethics asks: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What is the highest goal of human life?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What should guide human conduct?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What is the standard of moral judgment?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answers these questions from its materialist view: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Only this life and the body are certain.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Therefore, human goals must be grounded in present, observable life.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190832" y="7389514"/>
            <a:ext cx="1327061" cy="141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7"/>
              </a:lnSpc>
            </a:pPr>
            <a:r>
              <a:rPr lang="en-US" sz="8256">
                <a:solidFill>
                  <a:srgbClr val="82433A"/>
                </a:solidFill>
                <a:latin typeface="Comic Sans"/>
                <a:ea typeface="Comic Sans"/>
                <a:cs typeface="Comic Sans"/>
                <a:sym typeface="Comic Sans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2. Rejection of Heaven &amp; Hell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Mīmāṁsā holds that heaven (svarga) can be attained through Vedic rites.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rejects this because: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life after death is unproved;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heaven and hell depend on scriptural authority;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religious rituals cannot be justified by reason alone.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Hence, an intelligent person should not sacrifice present life for an uncertain hereafter.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160885" y="7611180"/>
            <a:ext cx="1592875" cy="1112434"/>
            <a:chOff x="0" y="0"/>
            <a:chExt cx="2123834" cy="14832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23821" cy="1483233"/>
            </a:xfrm>
            <a:custGeom>
              <a:avLst/>
              <a:gdLst/>
              <a:ahLst/>
              <a:cxnLst/>
              <a:rect l="l" t="t" r="r" b="b"/>
              <a:pathLst>
                <a:path w="2123821" h="1483233">
                  <a:moveTo>
                    <a:pt x="0" y="0"/>
                  </a:moveTo>
                  <a:lnTo>
                    <a:pt x="2123821" y="0"/>
                  </a:lnTo>
                  <a:lnTo>
                    <a:pt x="2123821" y="1483233"/>
                  </a:lnTo>
                  <a:lnTo>
                    <a:pt x="0" y="14832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605" r="-3960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270699" y="7611180"/>
            <a:ext cx="1592875" cy="1112434"/>
            <a:chOff x="0" y="0"/>
            <a:chExt cx="2123834" cy="14832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23821" cy="1483233"/>
            </a:xfrm>
            <a:custGeom>
              <a:avLst/>
              <a:gdLst/>
              <a:ahLst/>
              <a:cxnLst/>
              <a:rect l="l" t="t" r="r" b="b"/>
              <a:pathLst>
                <a:path w="2123821" h="1483233">
                  <a:moveTo>
                    <a:pt x="0" y="0"/>
                  </a:moveTo>
                  <a:lnTo>
                    <a:pt x="2123821" y="0"/>
                  </a:lnTo>
                  <a:lnTo>
                    <a:pt x="2123821" y="1483233"/>
                  </a:lnTo>
                  <a:lnTo>
                    <a:pt x="0" y="14832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605" r="-3960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5437920" y="7942793"/>
            <a:ext cx="1052522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1"/>
              </a:lnSpc>
            </a:pPr>
            <a:r>
              <a:rPr lang="en-US" sz="1351">
                <a:solidFill>
                  <a:srgbClr val="706960"/>
                </a:solidFill>
                <a:latin typeface="Comic Sans"/>
                <a:ea typeface="Comic Sans"/>
                <a:cs typeface="Comic Sans"/>
                <a:sym typeface="Comic Sans"/>
              </a:rPr>
              <a:t>LOKĀYATA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3. Liberation (Mokṣa) — Rejected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Many Indian schools regard liberation as freedom from suffering.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objects: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If liberation means freeing the soul → there is no separate soul.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If it means complete freedom from pain in this life → it is impossible.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Pleasure and pain are both connected with bodily existence.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Thus, complete cessation of suffering can only mean death—not a desirable goal.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190832" y="7389514"/>
            <a:ext cx="1327061" cy="141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7"/>
              </a:lnSpc>
            </a:pPr>
            <a:r>
              <a:rPr lang="en-US" sz="8256">
                <a:solidFill>
                  <a:srgbClr val="82433A"/>
                </a:solidFill>
                <a:latin typeface="Comic Sans"/>
                <a:ea typeface="Comic Sans"/>
                <a:cs typeface="Comic Sans"/>
                <a:sym typeface="Comic Sans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4. The Highest Goal = Pleasure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Since only this embodied life is certain, the rational aim is: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Maximum pleasure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Minimum pain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therefore represents **hedonism**: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Pleasure is the highest end of human life.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We should not reject present, certain enjoyment for doubtful future rewards.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“Rather a pigeon today than a peacock tomorrow.”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435415" y="7817082"/>
            <a:ext cx="975170" cy="975170"/>
            <a:chOff x="0" y="0"/>
            <a:chExt cx="1300226" cy="13002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00226" cy="1300226"/>
            </a:xfrm>
            <a:custGeom>
              <a:avLst/>
              <a:gdLst/>
              <a:ahLst/>
              <a:cxnLst/>
              <a:rect l="l" t="t" r="r" b="b"/>
              <a:pathLst>
                <a:path w="1300226" h="1300226">
                  <a:moveTo>
                    <a:pt x="0" y="650113"/>
                  </a:moveTo>
                  <a:cubicBezTo>
                    <a:pt x="0" y="291084"/>
                    <a:pt x="291084" y="0"/>
                    <a:pt x="650113" y="0"/>
                  </a:cubicBezTo>
                  <a:cubicBezTo>
                    <a:pt x="1009142" y="0"/>
                    <a:pt x="1300226" y="291084"/>
                    <a:pt x="1300226" y="650113"/>
                  </a:cubicBezTo>
                  <a:cubicBezTo>
                    <a:pt x="1300226" y="1009142"/>
                    <a:pt x="1009142" y="1300226"/>
                    <a:pt x="650113" y="1300226"/>
                  </a:cubicBezTo>
                  <a:cubicBezTo>
                    <a:pt x="291084" y="1300226"/>
                    <a:pt x="0" y="1009142"/>
                    <a:pt x="0" y="65011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984940" y="8762190"/>
            <a:ext cx="1944767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>
                <a:solidFill>
                  <a:srgbClr val="706960"/>
                </a:solidFill>
                <a:latin typeface="Comic Sans"/>
                <a:ea typeface="Comic Sans"/>
                <a:cs typeface="Comic Sans"/>
                <a:sym typeface="Comic Sans"/>
              </a:rPr>
              <a:t>pleasure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5. What is a Good Action?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ethics judges actions by their consequences.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✓ Good action → produces a balance of pleasure over pain.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✗ Bad action → produces more pain than pleasure.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Wealth (artha) is useful, but it is not the ultimate end.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It is valuable mainly as a means to enjoyment (kāma).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Thus: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Wealth → means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Pleasure → ultimate end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854362" y="7206529"/>
            <a:ext cx="48044" cy="1715843"/>
            <a:chOff x="0" y="0"/>
            <a:chExt cx="64059" cy="22877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08" cy="2287778"/>
            </a:xfrm>
            <a:custGeom>
              <a:avLst/>
              <a:gdLst/>
              <a:ahLst/>
              <a:cxnLst/>
              <a:rect l="l" t="t" r="r" b="b"/>
              <a:pathLst>
                <a:path w="64008" h="2287778">
                  <a:moveTo>
                    <a:pt x="0" y="0"/>
                  </a:moveTo>
                  <a:lnTo>
                    <a:pt x="64008" y="0"/>
                  </a:lnTo>
                  <a:lnTo>
                    <a:pt x="64008" y="2287778"/>
                  </a:lnTo>
                  <a:lnTo>
                    <a:pt x="0" y="2287778"/>
                  </a:ln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30764" y="7481068"/>
            <a:ext cx="1715843" cy="48044"/>
            <a:chOff x="0" y="0"/>
            <a:chExt cx="2287791" cy="6405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87778" cy="64008"/>
            </a:xfrm>
            <a:custGeom>
              <a:avLst/>
              <a:gdLst/>
              <a:ahLst/>
              <a:cxnLst/>
              <a:rect l="l" t="t" r="r" b="b"/>
              <a:pathLst>
                <a:path w="2287778" h="64008">
                  <a:moveTo>
                    <a:pt x="0" y="0"/>
                  </a:moveTo>
                  <a:lnTo>
                    <a:pt x="2287778" y="0"/>
                  </a:lnTo>
                  <a:lnTo>
                    <a:pt x="2287778" y="64008"/>
                  </a:lnTo>
                  <a:lnTo>
                    <a:pt x="0" y="64008"/>
                  </a:ln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886346" y="7652366"/>
            <a:ext cx="494738" cy="426101"/>
            <a:chOff x="0" y="0"/>
            <a:chExt cx="659651" cy="568134"/>
          </a:xfrm>
        </p:grpSpPr>
        <p:sp>
          <p:nvSpPr>
            <p:cNvPr id="19" name="Freeform 19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  <a:lnTo>
                    <a:pt x="0" y="2840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327650" y="7652366"/>
            <a:ext cx="494738" cy="426101"/>
            <a:chOff x="0" y="0"/>
            <a:chExt cx="659651" cy="568134"/>
          </a:xfrm>
        </p:grpSpPr>
        <p:sp>
          <p:nvSpPr>
            <p:cNvPr id="22" name="Freeform 22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  <a:lnTo>
                    <a:pt x="0" y="2840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572680" y="8572052"/>
            <a:ext cx="632003" cy="426101"/>
            <a:chOff x="0" y="0"/>
            <a:chExt cx="842670" cy="5681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42645" cy="568071"/>
            </a:xfrm>
            <a:custGeom>
              <a:avLst/>
              <a:gdLst/>
              <a:ahLst/>
              <a:cxnLst/>
              <a:rect l="l" t="t" r="r" b="b"/>
              <a:pathLst>
                <a:path w="842645" h="568071">
                  <a:moveTo>
                    <a:pt x="0" y="568071"/>
                  </a:moveTo>
                  <a:lnTo>
                    <a:pt x="421386" y="0"/>
                  </a:lnTo>
                  <a:lnTo>
                    <a:pt x="842645" y="56807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504" r="-36507" b="-11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6. The Four Puruṣārthas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Indian thought commonly speaks of four aims: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Dharma → virtue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Artha → wealth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Kāma → enjoyment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Mokṣa → liberation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accepts mainly: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✓ Artha</a:t>
            </a: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alibri (MS)"/>
                <a:ea typeface="Calibri (MS)"/>
                <a:cs typeface="Calibri (MS)"/>
                <a:sym typeface="Calibri (MS)"/>
              </a:rPr>
              <a:t>✓ Kāma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It rejects Dharma as a scriptural distinction and Mokṣa as an irrational ideal.</a:t>
            </a:r>
          </a:p>
          <a:p>
            <a:pPr algn="l">
              <a:lnSpc>
                <a:spcPts val="3332"/>
              </a:lnSpc>
            </a:pPr>
            <a:endParaRPr lang="en-US" sz="277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332"/>
              </a:lnSpc>
            </a:pPr>
            <a:r>
              <a:rPr lang="en-US" sz="277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So the ethical structure follows directly from its materialism.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160885" y="7611180"/>
            <a:ext cx="1592875" cy="1112434"/>
            <a:chOff x="0" y="0"/>
            <a:chExt cx="2123834" cy="14832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23821" cy="1483233"/>
            </a:xfrm>
            <a:custGeom>
              <a:avLst/>
              <a:gdLst/>
              <a:ahLst/>
              <a:cxnLst/>
              <a:rect l="l" t="t" r="r" b="b"/>
              <a:pathLst>
                <a:path w="2123821" h="1483233">
                  <a:moveTo>
                    <a:pt x="0" y="0"/>
                  </a:moveTo>
                  <a:lnTo>
                    <a:pt x="2123821" y="0"/>
                  </a:lnTo>
                  <a:lnTo>
                    <a:pt x="2123821" y="1483233"/>
                  </a:lnTo>
                  <a:lnTo>
                    <a:pt x="0" y="14832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605" r="-3960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270699" y="7611180"/>
            <a:ext cx="1592875" cy="1112434"/>
            <a:chOff x="0" y="0"/>
            <a:chExt cx="2123834" cy="14832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23821" cy="1483233"/>
            </a:xfrm>
            <a:custGeom>
              <a:avLst/>
              <a:gdLst/>
              <a:ahLst/>
              <a:cxnLst/>
              <a:rect l="l" t="t" r="r" b="b"/>
              <a:pathLst>
                <a:path w="2123821" h="1483233">
                  <a:moveTo>
                    <a:pt x="0" y="0"/>
                  </a:moveTo>
                  <a:lnTo>
                    <a:pt x="2123821" y="0"/>
                  </a:lnTo>
                  <a:lnTo>
                    <a:pt x="2123821" y="1483233"/>
                  </a:lnTo>
                  <a:lnTo>
                    <a:pt x="0" y="14832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605" r="-3960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5437920" y="7942793"/>
            <a:ext cx="1052522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1"/>
              </a:lnSpc>
            </a:pPr>
            <a:r>
              <a:rPr lang="en-US" sz="1351">
                <a:solidFill>
                  <a:srgbClr val="706960"/>
                </a:solidFill>
                <a:latin typeface="Comic Sans"/>
                <a:ea typeface="Comic Sans"/>
                <a:cs typeface="Comic Sans"/>
                <a:sym typeface="Comic Sans"/>
              </a:rPr>
              <a:t>LOKĀYATA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7. Religion &amp; Ritual: Cārvāka Criticism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10920"/>
            <a:ext cx="14038002" cy="62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rejects rituals performed to: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attain heaven,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escape hell,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satisfy departed souls.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Their criticism is deliberately sarcastic: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If food offered in a śrāddha can feed a dead person, why cannot food offered at home feed a living person upstairs?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The point: ritual claims should not be accepted without rational evidence.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160885" y="7405278"/>
            <a:ext cx="1318336" cy="1592875"/>
            <a:chOff x="0" y="0"/>
            <a:chExt cx="1757782" cy="212383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57680" cy="2123948"/>
            </a:xfrm>
            <a:custGeom>
              <a:avLst/>
              <a:gdLst/>
              <a:ahLst/>
              <a:cxnLst/>
              <a:rect l="l" t="t" r="r" b="b"/>
              <a:pathLst>
                <a:path w="1757680" h="2123948">
                  <a:moveTo>
                    <a:pt x="0" y="1061974"/>
                  </a:moveTo>
                  <a:cubicBezTo>
                    <a:pt x="0" y="475488"/>
                    <a:pt x="393446" y="0"/>
                    <a:pt x="878840" y="0"/>
                  </a:cubicBezTo>
                  <a:cubicBezTo>
                    <a:pt x="1364234" y="0"/>
                    <a:pt x="1757680" y="475488"/>
                    <a:pt x="1757680" y="1061974"/>
                  </a:cubicBezTo>
                  <a:cubicBezTo>
                    <a:pt x="1757680" y="1648460"/>
                    <a:pt x="1364234" y="2123948"/>
                    <a:pt x="878840" y="2123948"/>
                  </a:cubicBezTo>
                  <a:cubicBezTo>
                    <a:pt x="393446" y="2123948"/>
                    <a:pt x="0" y="1648333"/>
                    <a:pt x="0" y="1061974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05028" r="-105034" b="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442568" y="7934049"/>
            <a:ext cx="164725" cy="109814"/>
            <a:chOff x="0" y="0"/>
            <a:chExt cx="219634" cy="1464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710" cy="146304"/>
            </a:xfrm>
            <a:custGeom>
              <a:avLst/>
              <a:gdLst/>
              <a:ahLst/>
              <a:cxnLst/>
              <a:rect l="l" t="t" r="r" b="b"/>
              <a:pathLst>
                <a:path w="219710" h="146304">
                  <a:moveTo>
                    <a:pt x="0" y="73152"/>
                  </a:moveTo>
                  <a:cubicBezTo>
                    <a:pt x="0" y="32766"/>
                    <a:pt x="49149" y="0"/>
                    <a:pt x="109855" y="0"/>
                  </a:cubicBezTo>
                  <a:cubicBezTo>
                    <a:pt x="170561" y="0"/>
                    <a:pt x="219710" y="32766"/>
                    <a:pt x="219710" y="73152"/>
                  </a:cubicBezTo>
                  <a:cubicBezTo>
                    <a:pt x="219710" y="113538"/>
                    <a:pt x="170561" y="146304"/>
                    <a:pt x="109855" y="146304"/>
                  </a:cubicBezTo>
                  <a:cubicBezTo>
                    <a:pt x="49149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950451" y="7934049"/>
            <a:ext cx="164725" cy="109814"/>
            <a:chOff x="0" y="0"/>
            <a:chExt cx="219634" cy="1464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9710" cy="146304"/>
            </a:xfrm>
            <a:custGeom>
              <a:avLst/>
              <a:gdLst/>
              <a:ahLst/>
              <a:cxnLst/>
              <a:rect l="l" t="t" r="r" b="b"/>
              <a:pathLst>
                <a:path w="219710" h="146304">
                  <a:moveTo>
                    <a:pt x="0" y="73152"/>
                  </a:moveTo>
                  <a:cubicBezTo>
                    <a:pt x="0" y="32766"/>
                    <a:pt x="49149" y="0"/>
                    <a:pt x="109855" y="0"/>
                  </a:cubicBezTo>
                  <a:cubicBezTo>
                    <a:pt x="170561" y="0"/>
                    <a:pt x="219710" y="32766"/>
                    <a:pt x="219710" y="73152"/>
                  </a:cubicBezTo>
                  <a:cubicBezTo>
                    <a:pt x="219710" y="113538"/>
                    <a:pt x="170561" y="146304"/>
                    <a:pt x="109855" y="146304"/>
                  </a:cubicBezTo>
                  <a:cubicBezTo>
                    <a:pt x="49149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8. Is Cārvāka Simply “Gross Pleasure”?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0445"/>
            <a:ext cx="14038002" cy="6222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Not necessarily.</a:t>
            </a:r>
          </a:p>
          <a:p>
            <a:pPr algn="l">
              <a:lnSpc>
                <a:spcPts val="3188"/>
              </a:lnSpc>
            </a:pPr>
            <a:endParaRPr lang="en-US" sz="265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Some accounts distinguish:</a:t>
            </a:r>
          </a:p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Dhūrta Cārvākas → crude / cunning hedonists</a:t>
            </a:r>
          </a:p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Suśikṣita Cārvākas → cultured hedonists</a:t>
            </a:r>
          </a:p>
          <a:p>
            <a:pPr algn="l">
              <a:lnSpc>
                <a:spcPts val="3188"/>
              </a:lnSpc>
            </a:pPr>
            <a:endParaRPr lang="en-US" sz="265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Refined pleasure may include art, learning, social life and disciplined enjoyment.</a:t>
            </a:r>
          </a:p>
          <a:p>
            <a:pPr algn="l">
              <a:lnSpc>
                <a:spcPts val="3188"/>
              </a:lnSpc>
            </a:pPr>
            <a:endParaRPr lang="en-US" sz="265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Vātsyāyana’s Kāmasūtra presents a more cultured form of hedonism:</a:t>
            </a:r>
          </a:p>
          <a:p>
            <a:pPr algn="l">
              <a:lnSpc>
                <a:spcPts val="3188"/>
              </a:lnSpc>
            </a:pPr>
            <a:r>
              <a:rPr lang="en-US" sz="265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desire should be educated, regulated and supported by discipline.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092248" y="7611180"/>
            <a:ext cx="1318336" cy="975170"/>
            <a:chOff x="0" y="0"/>
            <a:chExt cx="1757782" cy="13002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57680" cy="1300226"/>
            </a:xfrm>
            <a:custGeom>
              <a:avLst/>
              <a:gdLst/>
              <a:ahLst/>
              <a:cxnLst/>
              <a:rect l="l" t="t" r="r" b="b"/>
              <a:pathLst>
                <a:path w="1757680" h="1300226">
                  <a:moveTo>
                    <a:pt x="0" y="650113"/>
                  </a:moveTo>
                  <a:cubicBezTo>
                    <a:pt x="0" y="291084"/>
                    <a:pt x="393446" y="0"/>
                    <a:pt x="878840" y="0"/>
                  </a:cubicBezTo>
                  <a:cubicBezTo>
                    <a:pt x="1364234" y="0"/>
                    <a:pt x="1757680" y="291084"/>
                    <a:pt x="1757680" y="650113"/>
                  </a:cubicBezTo>
                  <a:cubicBezTo>
                    <a:pt x="1757680" y="1009142"/>
                    <a:pt x="1364234" y="1300226"/>
                    <a:pt x="878840" y="1300226"/>
                  </a:cubicBezTo>
                  <a:cubicBezTo>
                    <a:pt x="393446" y="1300226"/>
                    <a:pt x="0" y="1009142"/>
                    <a:pt x="0" y="65011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4908" r="-44914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373931" y="7824235"/>
            <a:ext cx="137265" cy="137265"/>
            <a:chOff x="0" y="0"/>
            <a:chExt cx="183020" cy="1830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758284" y="7755598"/>
            <a:ext cx="137265" cy="137265"/>
            <a:chOff x="0" y="0"/>
            <a:chExt cx="183020" cy="1830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991637" y="8030137"/>
            <a:ext cx="137265" cy="137265"/>
            <a:chOff x="0" y="0"/>
            <a:chExt cx="183020" cy="1830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9. Vātsyāyana: Refined Hedonism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10920"/>
            <a:ext cx="14038002" cy="62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Vātsyāyana treats dharma, artha and kāma as desirable, but makes enjoyment the supreme end.</a:t>
            </a:r>
          </a:p>
          <a:p>
            <a:pPr algn="l">
              <a:lnSpc>
                <a:spcPts val="3152"/>
              </a:lnSpc>
            </a:pPr>
            <a:endParaRPr lang="en-US" sz="262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Important ideas:</a:t>
            </a:r>
          </a:p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senses should be educated and disciplined;</a:t>
            </a:r>
          </a:p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self-control (brahmacarya) matters;</a:t>
            </a:r>
          </a:p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urbanity/culture (nāgarikavṛtti) refines pleasure;</a:t>
            </a:r>
          </a:p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uncontrolled desire can destroy the possibility of enjoyment.</a:t>
            </a:r>
          </a:p>
          <a:p>
            <a:pPr algn="l">
              <a:lnSpc>
                <a:spcPts val="3152"/>
              </a:lnSpc>
            </a:pPr>
            <a:endParaRPr lang="en-US" sz="2627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152"/>
              </a:lnSpc>
            </a:pPr>
            <a:r>
              <a:rPr lang="en-US" sz="2627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Thus, refined hedonism ≠ mere animal pleasure.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435415" y="7817082"/>
            <a:ext cx="975170" cy="975170"/>
            <a:chOff x="0" y="0"/>
            <a:chExt cx="1300226" cy="13002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00226" cy="1300226"/>
            </a:xfrm>
            <a:custGeom>
              <a:avLst/>
              <a:gdLst/>
              <a:ahLst/>
              <a:cxnLst/>
              <a:rect l="l" t="t" r="r" b="b"/>
              <a:pathLst>
                <a:path w="1300226" h="1300226">
                  <a:moveTo>
                    <a:pt x="0" y="650113"/>
                  </a:moveTo>
                  <a:cubicBezTo>
                    <a:pt x="0" y="291084"/>
                    <a:pt x="291084" y="0"/>
                    <a:pt x="650113" y="0"/>
                  </a:cubicBezTo>
                  <a:cubicBezTo>
                    <a:pt x="1009142" y="0"/>
                    <a:pt x="1300226" y="291084"/>
                    <a:pt x="1300226" y="650113"/>
                  </a:cubicBezTo>
                  <a:cubicBezTo>
                    <a:pt x="1300226" y="1009142"/>
                    <a:pt x="1009142" y="1300226"/>
                    <a:pt x="650113" y="1300226"/>
                  </a:cubicBezTo>
                  <a:cubicBezTo>
                    <a:pt x="291084" y="1300226"/>
                    <a:pt x="0" y="1009142"/>
                    <a:pt x="0" y="65011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984940" y="8762190"/>
            <a:ext cx="1944767" cy="526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>
                <a:solidFill>
                  <a:srgbClr val="706960"/>
                </a:solidFill>
                <a:latin typeface="Comic Sans"/>
                <a:ea typeface="Comic Sans"/>
                <a:cs typeface="Comic Sans"/>
                <a:sym typeface="Comic Sans"/>
              </a:rPr>
              <a:t>pleasure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10. Cārvāka &amp; Social Life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10920"/>
            <a:ext cx="14038002" cy="62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Purely egoistic pleasure cannot sustain society.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A social life requires: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discipline,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cooperation,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some sacrifice of individual pleasure.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References to political philosophy (daṇḍanīti) and economy (vārttā), and the importance given to the king, suggest that some materialists recognised social order and political authority.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854362" y="7206529"/>
            <a:ext cx="48044" cy="1715843"/>
            <a:chOff x="0" y="0"/>
            <a:chExt cx="64059" cy="22877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08" cy="2287778"/>
            </a:xfrm>
            <a:custGeom>
              <a:avLst/>
              <a:gdLst/>
              <a:ahLst/>
              <a:cxnLst/>
              <a:rect l="l" t="t" r="r" b="b"/>
              <a:pathLst>
                <a:path w="64008" h="2287778">
                  <a:moveTo>
                    <a:pt x="0" y="0"/>
                  </a:moveTo>
                  <a:lnTo>
                    <a:pt x="64008" y="0"/>
                  </a:lnTo>
                  <a:lnTo>
                    <a:pt x="64008" y="2287778"/>
                  </a:lnTo>
                  <a:lnTo>
                    <a:pt x="0" y="2287778"/>
                  </a:ln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30764" y="7481068"/>
            <a:ext cx="1715843" cy="48044"/>
            <a:chOff x="0" y="0"/>
            <a:chExt cx="2287791" cy="6405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87778" cy="64008"/>
            </a:xfrm>
            <a:custGeom>
              <a:avLst/>
              <a:gdLst/>
              <a:ahLst/>
              <a:cxnLst/>
              <a:rect l="l" t="t" r="r" b="b"/>
              <a:pathLst>
                <a:path w="2287778" h="64008">
                  <a:moveTo>
                    <a:pt x="0" y="0"/>
                  </a:moveTo>
                  <a:lnTo>
                    <a:pt x="2287778" y="0"/>
                  </a:lnTo>
                  <a:lnTo>
                    <a:pt x="2287778" y="64008"/>
                  </a:lnTo>
                  <a:lnTo>
                    <a:pt x="0" y="64008"/>
                  </a:lnTo>
                  <a:close/>
                </a:path>
              </a:pathLst>
            </a:custGeom>
            <a:solidFill>
              <a:srgbClr val="706960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886346" y="7652366"/>
            <a:ext cx="494738" cy="426101"/>
            <a:chOff x="0" y="0"/>
            <a:chExt cx="659651" cy="568134"/>
          </a:xfrm>
        </p:grpSpPr>
        <p:sp>
          <p:nvSpPr>
            <p:cNvPr id="19" name="Freeform 19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  <a:lnTo>
                    <a:pt x="0" y="2840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327650" y="7652366"/>
            <a:ext cx="494738" cy="426101"/>
            <a:chOff x="0" y="0"/>
            <a:chExt cx="659651" cy="568134"/>
          </a:xfrm>
        </p:grpSpPr>
        <p:sp>
          <p:nvSpPr>
            <p:cNvPr id="22" name="Freeform 22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  <a:lnTo>
                    <a:pt x="0" y="2840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329819" y="0"/>
              <a:ext cx="329819" cy="284099"/>
            </a:xfrm>
            <a:custGeom>
              <a:avLst/>
              <a:gdLst/>
              <a:ahLst/>
              <a:cxnLst/>
              <a:rect l="l" t="t" r="r" b="b"/>
              <a:pathLst>
                <a:path w="329819" h="284099">
                  <a:moveTo>
                    <a:pt x="0" y="0"/>
                  </a:moveTo>
                  <a:cubicBezTo>
                    <a:pt x="182118" y="0"/>
                    <a:pt x="329819" y="127127"/>
                    <a:pt x="329819" y="284099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21009" r="-121013" b="-99977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572680" y="8572052"/>
            <a:ext cx="632003" cy="426101"/>
            <a:chOff x="0" y="0"/>
            <a:chExt cx="842670" cy="5681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42645" cy="568071"/>
            </a:xfrm>
            <a:custGeom>
              <a:avLst/>
              <a:gdLst/>
              <a:ahLst/>
              <a:cxnLst/>
              <a:rect l="l" t="t" r="r" b="b"/>
              <a:pathLst>
                <a:path w="842645" h="568071">
                  <a:moveTo>
                    <a:pt x="0" y="568071"/>
                  </a:moveTo>
                  <a:lnTo>
                    <a:pt x="421386" y="0"/>
                  </a:lnTo>
                  <a:lnTo>
                    <a:pt x="842645" y="56807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6504" r="-36507" b="-11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11. Why Cārvāka Matters to Philosophy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10920"/>
            <a:ext cx="14038002" cy="623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Cārvāka’s greatest value may lie in its scepticism.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It: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questioned traditional beliefs;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challenged scriptural authority;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exposed weaknesses in inference;</a:t>
            </a: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• forced other schools to defend their theories more carefully.</a:t>
            </a:r>
          </a:p>
          <a:p>
            <a:pPr algn="l">
              <a:lnSpc>
                <a:spcPts val="3206"/>
              </a:lnSpc>
            </a:pPr>
            <a:endParaRPr lang="en-US" sz="267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206"/>
              </a:lnSpc>
            </a:pPr>
            <a:r>
              <a:rPr lang="en-US" sz="267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Like Hume’s scepticism in the West, Cārvāka helped Indian philosophy resist dogmatism and encouraged critical thinking.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190832" y="7389514"/>
            <a:ext cx="1327061" cy="141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7"/>
              </a:lnSpc>
            </a:pPr>
            <a:r>
              <a:rPr lang="en-US" sz="8256">
                <a:solidFill>
                  <a:srgbClr val="82433A"/>
                </a:solidFill>
                <a:latin typeface="Comic Sans"/>
                <a:ea typeface="Comic Sans"/>
                <a:cs typeface="Comic Sans"/>
                <a:sym typeface="Comic Sans"/>
              </a:rPr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059" y="0"/>
            <a:ext cx="24708" cy="10295039"/>
            <a:chOff x="0" y="0"/>
            <a:chExt cx="32944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93" cy="13726668"/>
            </a:xfrm>
            <a:custGeom>
              <a:avLst/>
              <a:gdLst/>
              <a:ahLst/>
              <a:cxnLst/>
              <a:rect l="l" t="t" r="r" b="b"/>
              <a:pathLst>
                <a:path w="32893" h="13726668">
                  <a:moveTo>
                    <a:pt x="0" y="0"/>
                  </a:moveTo>
                  <a:lnTo>
                    <a:pt x="32893" y="0"/>
                  </a:lnTo>
                  <a:lnTo>
                    <a:pt x="32893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BE7D69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15235" y="480431"/>
            <a:ext cx="82363" cy="82363"/>
            <a:chOff x="0" y="0"/>
            <a:chExt cx="109817" cy="1098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89774" y="480431"/>
            <a:ext cx="82363" cy="82363"/>
            <a:chOff x="0" y="0"/>
            <a:chExt cx="109817" cy="1098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64304" y="480431"/>
            <a:ext cx="82363" cy="82363"/>
            <a:chOff x="0" y="0"/>
            <a:chExt cx="109817" cy="1098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55" cy="109855"/>
            </a:xfrm>
            <a:custGeom>
              <a:avLst/>
              <a:gdLst/>
              <a:ahLst/>
              <a:cxnLst/>
              <a:rect l="l" t="t" r="r" b="b"/>
              <a:pathLst>
                <a:path w="109855" h="109855">
                  <a:moveTo>
                    <a:pt x="0" y="54864"/>
                  </a:moveTo>
                  <a:cubicBezTo>
                    <a:pt x="0" y="24638"/>
                    <a:pt x="24638" y="0"/>
                    <a:pt x="54864" y="0"/>
                  </a:cubicBezTo>
                  <a:cubicBezTo>
                    <a:pt x="85090" y="0"/>
                    <a:pt x="109855" y="24638"/>
                    <a:pt x="109855" y="54864"/>
                  </a:cubicBezTo>
                  <a:cubicBezTo>
                    <a:pt x="109855" y="85090"/>
                    <a:pt x="85217" y="109855"/>
                    <a:pt x="54864" y="109855"/>
                  </a:cubicBezTo>
                  <a:cubicBezTo>
                    <a:pt x="24511" y="109855"/>
                    <a:pt x="0" y="85217"/>
                    <a:pt x="0" y="54864"/>
                  </a:cubicBezTo>
                  <a:close/>
                </a:path>
              </a:pathLst>
            </a:custGeom>
            <a:solidFill>
              <a:srgbClr val="E0D6C6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26842" y="612715"/>
            <a:ext cx="15465590" cy="947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5C432F"/>
                </a:solidFill>
                <a:latin typeface="Comic Sans"/>
                <a:ea typeface="Comic Sans"/>
                <a:cs typeface="Comic Sans"/>
                <a:sym typeface="Comic Sans"/>
              </a:rPr>
              <a:t>12. Final Conclusion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600" y="2116207"/>
            <a:ext cx="14847741" cy="6817604"/>
            <a:chOff x="0" y="0"/>
            <a:chExt cx="19796989" cy="9090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797015" cy="9090152"/>
            </a:xfrm>
            <a:custGeom>
              <a:avLst/>
              <a:gdLst/>
              <a:ahLst/>
              <a:cxnLst/>
              <a:rect l="l" t="t" r="r" b="b"/>
              <a:pathLst>
                <a:path w="19797015" h="9090152">
                  <a:moveTo>
                    <a:pt x="0" y="1515110"/>
                  </a:moveTo>
                  <a:cubicBezTo>
                    <a:pt x="0" y="678307"/>
                    <a:pt x="678307" y="0"/>
                    <a:pt x="1515110" y="0"/>
                  </a:cubicBezTo>
                  <a:lnTo>
                    <a:pt x="18281904" y="0"/>
                  </a:lnTo>
                  <a:cubicBezTo>
                    <a:pt x="19118707" y="0"/>
                    <a:pt x="19797015" y="678307"/>
                    <a:pt x="19797015" y="1515110"/>
                  </a:cubicBezTo>
                  <a:lnTo>
                    <a:pt x="19797015" y="7575042"/>
                  </a:lnTo>
                  <a:cubicBezTo>
                    <a:pt x="19797015" y="8411845"/>
                    <a:pt x="19118707" y="9090152"/>
                    <a:pt x="18281904" y="9090152"/>
                  </a:cubicBezTo>
                  <a:lnTo>
                    <a:pt x="1515110" y="9090152"/>
                  </a:lnTo>
                  <a:cubicBezTo>
                    <a:pt x="678307" y="9090152"/>
                    <a:pt x="0" y="8411845"/>
                    <a:pt x="0" y="7575042"/>
                  </a:cubicBezTo>
                  <a:close/>
                </a:path>
              </a:pathLst>
            </a:custGeom>
            <a:solidFill>
              <a:srgbClr val="F8F4EB"/>
            </a:solidFill>
            <a:ln w="22878" cap="sq">
              <a:solidFill>
                <a:srgbClr val="E0D6C6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7469" y="2429970"/>
            <a:ext cx="14038002" cy="6213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Cārvāka is more than a philosophy of pleasure.</a:t>
            </a:r>
          </a:p>
          <a:p>
            <a:pPr algn="l">
              <a:lnSpc>
                <a:spcPts val="3098"/>
              </a:lnSpc>
            </a:pPr>
            <a:endParaRPr lang="en-US" sz="258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Its importance lies in: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Materialism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Empiricism / emphasis on perception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Scepticism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Criticism of religious dogma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Hedonistic ethics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→ A challenge to other Indian systems</a:t>
            </a:r>
          </a:p>
          <a:p>
            <a:pPr algn="l">
              <a:lnSpc>
                <a:spcPts val="3098"/>
              </a:lnSpc>
            </a:pPr>
            <a:endParaRPr lang="en-US" sz="258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Jayarāśi’s Tattvopaplavasiṁha represents an extreme sceptical tendency, questioning even accepted sources of knowledge.</a:t>
            </a:r>
          </a:p>
          <a:p>
            <a:pPr algn="l">
              <a:lnSpc>
                <a:spcPts val="3098"/>
              </a:lnSpc>
            </a:pPr>
            <a:endParaRPr lang="en-US" sz="2582">
              <a:solidFill>
                <a:srgbClr val="302D28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⭐ Cārvāka’s lasting lesson:</a:t>
            </a:r>
          </a:p>
          <a:p>
            <a:pPr algn="l">
              <a:lnSpc>
                <a:spcPts val="3098"/>
              </a:lnSpc>
            </a:pPr>
            <a:r>
              <a:rPr lang="en-US" sz="2582">
                <a:solidFill>
                  <a:srgbClr val="302D28"/>
                </a:solidFill>
                <a:latin typeface="Comic Sans"/>
                <a:ea typeface="Comic Sans"/>
                <a:cs typeface="Comic Sans"/>
                <a:sym typeface="Comic Sans"/>
              </a:rPr>
              <a:t>**Do not accept a claim merely because tradition accepts it—question, examine and reason.**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160885" y="7611180"/>
            <a:ext cx="1592875" cy="1112434"/>
            <a:chOff x="0" y="0"/>
            <a:chExt cx="2123834" cy="14832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23821" cy="1483233"/>
            </a:xfrm>
            <a:custGeom>
              <a:avLst/>
              <a:gdLst/>
              <a:ahLst/>
              <a:cxnLst/>
              <a:rect l="l" t="t" r="r" b="b"/>
              <a:pathLst>
                <a:path w="2123821" h="1483233">
                  <a:moveTo>
                    <a:pt x="0" y="0"/>
                  </a:moveTo>
                  <a:lnTo>
                    <a:pt x="2123821" y="0"/>
                  </a:lnTo>
                  <a:lnTo>
                    <a:pt x="2123821" y="1483233"/>
                  </a:lnTo>
                  <a:lnTo>
                    <a:pt x="0" y="14832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605" r="-3960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270699" y="7611180"/>
            <a:ext cx="1592875" cy="1112434"/>
            <a:chOff x="0" y="0"/>
            <a:chExt cx="2123834" cy="14832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23821" cy="1483233"/>
            </a:xfrm>
            <a:custGeom>
              <a:avLst/>
              <a:gdLst/>
              <a:ahLst/>
              <a:cxnLst/>
              <a:rect l="l" t="t" r="r" b="b"/>
              <a:pathLst>
                <a:path w="2123821" h="1483233">
                  <a:moveTo>
                    <a:pt x="0" y="0"/>
                  </a:moveTo>
                  <a:lnTo>
                    <a:pt x="2123821" y="0"/>
                  </a:lnTo>
                  <a:lnTo>
                    <a:pt x="2123821" y="1483233"/>
                  </a:lnTo>
                  <a:lnTo>
                    <a:pt x="0" y="14832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9605" r="-39605"/>
              </a:stretch>
            </a:blipFill>
            <a:ln w="14299" cap="sq">
              <a:solidFill>
                <a:srgbClr val="70696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5437920" y="7942793"/>
            <a:ext cx="1052522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1"/>
              </a:lnSpc>
            </a:pPr>
            <a:r>
              <a:rPr lang="en-US" sz="1351">
                <a:solidFill>
                  <a:srgbClr val="706960"/>
                </a:solidFill>
                <a:latin typeface="Comic Sans"/>
                <a:ea typeface="Comic Sans"/>
                <a:cs typeface="Comic Sans"/>
                <a:sym typeface="Comic Sans"/>
              </a:rPr>
              <a:t>LOKĀYATA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Custom</PresentationFormat>
  <Paragraphs>149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Calibri (MS)</vt:lpstr>
      <vt:lpstr>Comic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Carvaka_Ethics_and_Conclusion_Handwritten_Notes.pptx</dc:title>
  <cp:lastModifiedBy>vivekananda hore</cp:lastModifiedBy>
  <cp:revision>2</cp:revision>
  <dcterms:created xsi:type="dcterms:W3CDTF">2006-08-16T00:00:00Z</dcterms:created>
  <dcterms:modified xsi:type="dcterms:W3CDTF">2026-09-05T05:06:03Z</dcterms:modified>
  <dc:identifier>DAHUEnPqAXA</dc:identifier>
</cp:coreProperties>
</file>