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8288000" cy="10287000"/>
  <p:notesSz cx="6858000" cy="9144000"/>
  <p:embeddedFontLst>
    <p:embeddedFont>
      <p:font typeface="Aptos Bold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53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3767A6-38E4-CC5D-B328-69EE0EA9B45D}"/>
              </a:ext>
            </a:extLst>
          </p:cNvPr>
          <p:cNvSpPr txBox="1"/>
          <p:nvPr/>
        </p:nvSpPr>
        <p:spPr>
          <a:xfrm>
            <a:off x="4572000" y="1638300"/>
            <a:ext cx="109728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Kalipada Ghosh Tarai Mahavidyalaya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Vivekananda Hore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Department of Philosophy</a:t>
            </a:r>
            <a:endParaRPr kumimoji="0" lang="bn-IN" sz="60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Vrind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07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58214" y="1889303"/>
            <a:ext cx="14916512" cy="1839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5"/>
              </a:lnSpc>
            </a:pPr>
            <a:r>
              <a:rPr lang="en-US" sz="6004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ARISTOTLE’S METAPHYSICS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26842" y="3957838"/>
            <a:ext cx="14641982" cy="1143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DCE1E8"/>
                </a:solidFill>
                <a:latin typeface="Aptos"/>
                <a:ea typeface="Aptos"/>
                <a:cs typeface="Aptos"/>
                <a:sym typeface="Aptos"/>
              </a:rPr>
              <a:t>Being, Substance, Causes, Form &amp; Matter, Potentiality &amp; Actuality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631765"/>
            <a:ext cx="16289188" cy="791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1. What is Metaphysics?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45847"/>
            <a:ext cx="16014659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Aristotle’s inquiry into being as being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602855" cy="6771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Metaphysics studies being qua being—the most general principles and causes of reality.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It asks what it means for something to be, what substances are, and what explains change and existence.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It is also a search for first causes and first principles.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631765"/>
            <a:ext cx="16289188" cy="791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2. First Causes and Wisdom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45847"/>
            <a:ext cx="16014659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The search for ultimate explanation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602855" cy="6771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Metaphysics seeks first causes rather than merely describing particular phenomena.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Aristotle connects wisdom with knowledge of causes, especially the highest and most universal causes.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The metaphysician asks what reality ultimately depends upon.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631765"/>
            <a:ext cx="16289188" cy="791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3. Being Qua Being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45847"/>
            <a:ext cx="16014659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The central object of metaphysics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602855" cy="6771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Being is not one single genus with one definition.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Being is said in many ways, but substance has a primary role.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Quality, quantity and relation are among the other categories connected with substances.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631765"/>
            <a:ext cx="16289188" cy="791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4. Substance — Ousia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45847"/>
            <a:ext cx="16014659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What exists in the primary sense?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602855" cy="6771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Individual substances, such as a particular human or animal, are primary beings.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A substance exists in its own right rather than merely in another thing.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Aristotle analyzes form and matter as principles involved in sensible substance.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631765"/>
            <a:ext cx="16289188" cy="791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5. Form and Matter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45847"/>
            <a:ext cx="16014659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Hylomorphism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602855" cy="6771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Material things are composites of matter (hylē) and form (morphē/eidos).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Matter is what something is made from; form is the organizing principle that makes it the kind of thing it is.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Form is closely connected with actuality and intelligibility.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631765"/>
            <a:ext cx="16289188" cy="791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6. The Four Causes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45847"/>
            <a:ext cx="16014659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Four ways of explaining a thing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90984" y="2257758"/>
            <a:ext cx="7838532" cy="2416473"/>
            <a:chOff x="0" y="0"/>
            <a:chExt cx="10451376" cy="322196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451338" cy="3221863"/>
            </a:xfrm>
            <a:custGeom>
              <a:avLst/>
              <a:gdLst/>
              <a:ahLst/>
              <a:cxnLst/>
              <a:rect l="l" t="t" r="r" b="b"/>
              <a:pathLst>
                <a:path w="10451338" h="3221863">
                  <a:moveTo>
                    <a:pt x="0" y="536956"/>
                  </a:moveTo>
                  <a:cubicBezTo>
                    <a:pt x="0" y="240411"/>
                    <a:pt x="240411" y="0"/>
                    <a:pt x="536956" y="0"/>
                  </a:cubicBezTo>
                  <a:lnTo>
                    <a:pt x="9914382" y="0"/>
                  </a:lnTo>
                  <a:cubicBezTo>
                    <a:pt x="10210926" y="0"/>
                    <a:pt x="10451338" y="240411"/>
                    <a:pt x="10451338" y="536956"/>
                  </a:cubicBezTo>
                  <a:lnTo>
                    <a:pt x="10451338" y="2684907"/>
                  </a:lnTo>
                  <a:cubicBezTo>
                    <a:pt x="10451338" y="2981452"/>
                    <a:pt x="10210926" y="3221863"/>
                    <a:pt x="9914382" y="3221863"/>
                  </a:cubicBezTo>
                  <a:lnTo>
                    <a:pt x="536956" y="3221863"/>
                  </a:lnTo>
                  <a:cubicBezTo>
                    <a:pt x="240411" y="3221990"/>
                    <a:pt x="0" y="2981579"/>
                    <a:pt x="0" y="2684907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B89144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532744" y="2653798"/>
            <a:ext cx="6955012" cy="1624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2"/>
              </a:lnSpc>
            </a:pPr>
            <a:r>
              <a:rPr lang="en-US" sz="24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Material Cause — what something is made of.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601562" y="2257758"/>
            <a:ext cx="7838532" cy="2416473"/>
            <a:chOff x="0" y="0"/>
            <a:chExt cx="10451376" cy="322196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451338" cy="3221863"/>
            </a:xfrm>
            <a:custGeom>
              <a:avLst/>
              <a:gdLst/>
              <a:ahLst/>
              <a:cxnLst/>
              <a:rect l="l" t="t" r="r" b="b"/>
              <a:pathLst>
                <a:path w="10451338" h="3221863">
                  <a:moveTo>
                    <a:pt x="0" y="536956"/>
                  </a:moveTo>
                  <a:cubicBezTo>
                    <a:pt x="0" y="240411"/>
                    <a:pt x="240411" y="0"/>
                    <a:pt x="536956" y="0"/>
                  </a:cubicBezTo>
                  <a:lnTo>
                    <a:pt x="9914382" y="0"/>
                  </a:lnTo>
                  <a:cubicBezTo>
                    <a:pt x="10210926" y="0"/>
                    <a:pt x="10451338" y="240411"/>
                    <a:pt x="10451338" y="536956"/>
                  </a:cubicBezTo>
                  <a:lnTo>
                    <a:pt x="10451338" y="2684907"/>
                  </a:lnTo>
                  <a:cubicBezTo>
                    <a:pt x="10451338" y="2981452"/>
                    <a:pt x="10210926" y="3221863"/>
                    <a:pt x="9914382" y="3221863"/>
                  </a:cubicBezTo>
                  <a:lnTo>
                    <a:pt x="536956" y="3221863"/>
                  </a:lnTo>
                  <a:cubicBezTo>
                    <a:pt x="240411" y="3221990"/>
                    <a:pt x="0" y="2981579"/>
                    <a:pt x="0" y="2684907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B89144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043312" y="2653798"/>
            <a:ext cx="6955012" cy="1624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2"/>
              </a:lnSpc>
            </a:pPr>
            <a:r>
              <a:rPr lang="en-US" sz="24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Formal Cause — the form or structure it has.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90984" y="5346278"/>
            <a:ext cx="7838532" cy="2416473"/>
            <a:chOff x="0" y="0"/>
            <a:chExt cx="10451376" cy="322196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451338" cy="3221863"/>
            </a:xfrm>
            <a:custGeom>
              <a:avLst/>
              <a:gdLst/>
              <a:ahLst/>
              <a:cxnLst/>
              <a:rect l="l" t="t" r="r" b="b"/>
              <a:pathLst>
                <a:path w="10451338" h="3221863">
                  <a:moveTo>
                    <a:pt x="0" y="536956"/>
                  </a:moveTo>
                  <a:cubicBezTo>
                    <a:pt x="0" y="240411"/>
                    <a:pt x="240411" y="0"/>
                    <a:pt x="536956" y="0"/>
                  </a:cubicBezTo>
                  <a:lnTo>
                    <a:pt x="9914382" y="0"/>
                  </a:lnTo>
                  <a:cubicBezTo>
                    <a:pt x="10210926" y="0"/>
                    <a:pt x="10451338" y="240411"/>
                    <a:pt x="10451338" y="536956"/>
                  </a:cubicBezTo>
                  <a:lnTo>
                    <a:pt x="10451338" y="2684907"/>
                  </a:lnTo>
                  <a:cubicBezTo>
                    <a:pt x="10451338" y="2981452"/>
                    <a:pt x="10210926" y="3221863"/>
                    <a:pt x="9914382" y="3221863"/>
                  </a:cubicBezTo>
                  <a:lnTo>
                    <a:pt x="536956" y="3221863"/>
                  </a:lnTo>
                  <a:cubicBezTo>
                    <a:pt x="240411" y="3221990"/>
                    <a:pt x="0" y="2981579"/>
                    <a:pt x="0" y="2684907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B89144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532744" y="5742308"/>
            <a:ext cx="6955012" cy="1624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2"/>
              </a:lnSpc>
            </a:pPr>
            <a:r>
              <a:rPr lang="en-US" sz="24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Efficient Cause — what or who brings it about.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9601562" y="5346278"/>
            <a:ext cx="7838532" cy="2416473"/>
            <a:chOff x="0" y="0"/>
            <a:chExt cx="10451376" cy="322196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451338" cy="3221863"/>
            </a:xfrm>
            <a:custGeom>
              <a:avLst/>
              <a:gdLst/>
              <a:ahLst/>
              <a:cxnLst/>
              <a:rect l="l" t="t" r="r" b="b"/>
              <a:pathLst>
                <a:path w="10451338" h="3221863">
                  <a:moveTo>
                    <a:pt x="0" y="536956"/>
                  </a:moveTo>
                  <a:cubicBezTo>
                    <a:pt x="0" y="240411"/>
                    <a:pt x="240411" y="0"/>
                    <a:pt x="536956" y="0"/>
                  </a:cubicBezTo>
                  <a:lnTo>
                    <a:pt x="9914382" y="0"/>
                  </a:lnTo>
                  <a:cubicBezTo>
                    <a:pt x="10210926" y="0"/>
                    <a:pt x="10451338" y="240411"/>
                    <a:pt x="10451338" y="536956"/>
                  </a:cubicBezTo>
                  <a:lnTo>
                    <a:pt x="10451338" y="2684907"/>
                  </a:lnTo>
                  <a:cubicBezTo>
                    <a:pt x="10451338" y="2981452"/>
                    <a:pt x="10210926" y="3221863"/>
                    <a:pt x="9914382" y="3221863"/>
                  </a:cubicBezTo>
                  <a:lnTo>
                    <a:pt x="536956" y="3221863"/>
                  </a:lnTo>
                  <a:cubicBezTo>
                    <a:pt x="240411" y="3221990"/>
                    <a:pt x="0" y="2981579"/>
                    <a:pt x="0" y="2684907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B89144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0043312" y="5742308"/>
            <a:ext cx="6955012" cy="1624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2"/>
              </a:lnSpc>
            </a:pPr>
            <a:r>
              <a:rPr lang="en-US" sz="24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Final Cause — the end, purpose or function for which it exists.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631765"/>
            <a:ext cx="16289188" cy="791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7. Potentiality and Actuality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45847"/>
            <a:ext cx="16014659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Explaining change and development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602855" cy="6771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Potentiality (dynamis) is a capacity or possibility for being or acting in a certain way.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Actuality (energeia/entelecheia) is the realized state or activity of that capacity.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Change can be understood as the actualization of what is potential.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631765"/>
            <a:ext cx="16289188" cy="791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8. Change and Teleology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45847"/>
            <a:ext cx="16014659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Nature and the idea of an end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602855" cy="6771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Aristotle explains natural processes partly through final causes—what a process is for or toward.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Natural beings develop in characteristic ways according to their nature.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An acorn develops toward an oak; the mature form helps explain the direction of development.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631765"/>
            <a:ext cx="16289188" cy="791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9. The Unmoved Mover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45847"/>
            <a:ext cx="16014659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Pure actuality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602855" cy="6771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Aristotle posits an Unmoved Mover as the ultimate explanation of motion.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The Unmoved Mover causes motion without itself being moved.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It is pure actuality, without unrealized potentiality.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In Metaphysics XII, it is described as eternal intellect engaged in contemplation.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631765"/>
            <a:ext cx="16289188" cy="791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10. Aristotle and Plato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45847"/>
            <a:ext cx="16014659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A transformation of the Theory of Forms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602855" cy="6771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Aristotle accepts the importance of form but rejects Plato’s separate Forms as the explanation of sensible substances.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For Aristotle, form is ordinarily ‘in’ the concrete substance rather than existing separately.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This makes metaphysics closely connected with the analysis of individual substances.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631765"/>
            <a:ext cx="16289188" cy="791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11. Major Concepts at a Glance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45847"/>
            <a:ext cx="16014659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The architecture of Aristotle’s metaphysics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602855" cy="6771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Being → universal principles of reality.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Substance → primary bearer of being.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Form + Matter → structure of sensible substances.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Four Causes → complete modes of explanation.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Potentiality + Actuality → framework for change.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Unmoved Mover → pure actuality.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631765"/>
            <a:ext cx="16289188" cy="791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12. Key Takeaways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45847"/>
            <a:ext cx="16014659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Conclusion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602855" cy="6771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Metaphysics investigates being, substance and first causes.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Sensible things are explained through form–matter composition.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The four causes provide complementary explanations.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Potentiality and actuality explain change and fulfillment.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The Unmoved Mover represents pure actuality and the highest metaphysical principle.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683</Words>
  <Application>Microsoft Office PowerPoint</Application>
  <PresentationFormat>Custom</PresentationFormat>
  <Paragraphs>84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Aptos Bold</vt:lpstr>
      <vt:lpstr>Times New Roman</vt:lpstr>
      <vt:lpstr>Aptos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Aristotle_Metaphysics_English.pptx</dc:title>
  <cp:lastModifiedBy>vivekananda hore</cp:lastModifiedBy>
  <cp:revision>2</cp:revision>
  <dcterms:created xsi:type="dcterms:W3CDTF">2006-08-16T00:00:00Z</dcterms:created>
  <dcterms:modified xsi:type="dcterms:W3CDTF">2026-09-05T05:08:47Z</dcterms:modified>
  <dc:identifier>DAHUIArb-3k</dc:identifier>
</cp:coreProperties>
</file>