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8288000" cy="10287000"/>
  <p:notesSz cx="6858000" cy="9144000"/>
  <p:embeddedFontLst>
    <p:embeddedFont>
      <p:font typeface="Calibri (MS)" panose="020B0604020202020204" charset="0"/>
      <p:regular r:id="rId16"/>
    </p:embeddedFont>
    <p:embeddedFont>
      <p:font typeface="Calibri (MS) Bold" panose="020B0604020202020204" charset="0"/>
      <p:regular r:id="rId17"/>
    </p:embeddedFont>
    <p:embeddedFont>
      <p:font typeface="Noto Sans Bengali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3767A6-38E4-CC5D-B328-69EE0EA9B45D}"/>
              </a:ext>
            </a:extLst>
          </p:cNvPr>
          <p:cNvSpPr txBox="1"/>
          <p:nvPr/>
        </p:nvSpPr>
        <p:spPr>
          <a:xfrm>
            <a:off x="4572000" y="1638300"/>
            <a:ext cx="109728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Kalipada Ghosh Tarai Mahavidyalaya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Vivekananda Hore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6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Department of Philosophy</a:t>
            </a:r>
            <a:endParaRPr kumimoji="0" lang="bn-IN" sz="60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Vrind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0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58214" y="1775003"/>
            <a:ext cx="14916512" cy="1954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5"/>
              </a:lnSpc>
            </a:pPr>
            <a:r>
              <a:rPr lang="en-US" sz="6004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এরিস্টটলের মেটাফিজিক্স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26842" y="3957838"/>
            <a:ext cx="14641982" cy="114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2">
                <a:solidFill>
                  <a:srgbClr val="DCE1E8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Being, Substance, Causes, Form &amp; Matter, Potentiality &amp; Actuality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১. Metaphysics কী?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36322"/>
            <a:ext cx="16014659" cy="49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‘Being as Being’ বা সত্তা হিসেবে সত্তার অনুসন্ধান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Metaphysics-এর বিষয় হলো being qua being—সত্তাকে তার সবচেয়ে সাধারণ নীতি ও কারণের দিক থেকে অধ্যয়ন করা।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এটি প্রশ্ন করে—কোনো কিছুর অস্তিত্ব বলতে কী বোঝায়, substance কী এবং পরিবর্তন ও অস্তিত্বের ব্যাখ্যা কী।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এটি first causes ও first principles-এর অনুসন্ধানও।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২. First Causes ও Wisdom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চূড়ান্ত ব্যাখ্যার অনুসন্ধান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Metaphysics বিশেষ ঘটনার বর্ণনা নয়; এটি first causes-এর অনুসন্ধান করে।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Aristotle wisdom-কে কারণসমূহের জ্ঞান, বিশেষত সর্বোচ্চ ও সর্বজনীন কারণের জ্ঞানের সঙ্গে যুক্ত করেন।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প্রশ্ন হলো—বাস্তবতা শেষ পর্যন্ত কোন মৌলিক নীতির ওপর নির্ভরশীল?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৩. Being Qua Being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36322"/>
            <a:ext cx="16014659" cy="49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Metaphysics-এর কেন্দ্রীয় বিষয়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Being একটিমাত্র genus নয়, যার একটি মাত্র সংজ্ঞা থাকবে।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Being বহু অর্থে ব্যবহৃত হয়; তবে substance-এর ভূমিকা মৌলিক।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Quality, quantity, relation ইত্যাদি category substance-এর সঙ্গে বিভিন্নভাবে যুক্ত।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৪. Substance — Ousia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প্রাথমিক অর্থে বাস্তব কী?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25742"/>
            <a:ext cx="15602855" cy="681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একটি নির্দিষ্ট মানুষ বা প্রাণীর মতো individual substance হলো primary being।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Substance নিজস্বভাবে অস্তিত্বশীল; অন্য কিছুর মধ্যে কেবল গুণ হিসেবে অবস্থান করে না।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Aristotle sensible substance-এর মধ্যে form ও matter-কে গুরুত্বপূর্ণ নীতি হিসেবে বিশ্লেষণ করেন।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৫. Form ও Matter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36322"/>
            <a:ext cx="16014659" cy="49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Hylomorphism বা বস্তু–রূপ তত্ত্ব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25742"/>
            <a:ext cx="15602855" cy="681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ইন্দ্রিয়গ্রাহ্য বস্তু form ও matter-এর সমন্বয়ে গঠিত।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Matter হলো যা দিয়ে বস্তু তৈরি; form হলো যে সংগঠক নীতির কারণে বস্তুটি নির্দিষ্ট ধরনের হয়।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 কোনো বস্তুর actuality ও intelligibility-এর সঙ্গে ঘনিষ্ঠভাবে যুক্ত।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৬. Four Causes — চার কারণ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কোনো কিছুকে ব্যাখ্যা করার চার দিক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90984" y="2257758"/>
            <a:ext cx="7838532" cy="2416473"/>
            <a:chOff x="0" y="0"/>
            <a:chExt cx="10451376" cy="32219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451338" cy="3221863"/>
            </a:xfrm>
            <a:custGeom>
              <a:avLst/>
              <a:gdLst/>
              <a:ahLst/>
              <a:cxnLst/>
              <a:rect l="l" t="t" r="r" b="b"/>
              <a:pathLst>
                <a:path w="10451338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9914382" y="0"/>
                  </a:lnTo>
                  <a:cubicBezTo>
                    <a:pt x="10210926" y="0"/>
                    <a:pt x="10451338" y="240411"/>
                    <a:pt x="10451338" y="536956"/>
                  </a:cubicBezTo>
                  <a:lnTo>
                    <a:pt x="10451338" y="2684907"/>
                  </a:lnTo>
                  <a:cubicBezTo>
                    <a:pt x="10451338" y="2981452"/>
                    <a:pt x="10210926" y="3221863"/>
                    <a:pt x="9914382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32744" y="2663323"/>
            <a:ext cx="6955012" cy="1614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Material Cause — কী দিয়ে তৈরি?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601562" y="2257758"/>
            <a:ext cx="7838532" cy="2416473"/>
            <a:chOff x="0" y="0"/>
            <a:chExt cx="10451376" cy="32219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451338" cy="3221863"/>
            </a:xfrm>
            <a:custGeom>
              <a:avLst/>
              <a:gdLst/>
              <a:ahLst/>
              <a:cxnLst/>
              <a:rect l="l" t="t" r="r" b="b"/>
              <a:pathLst>
                <a:path w="10451338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9914382" y="0"/>
                  </a:lnTo>
                  <a:cubicBezTo>
                    <a:pt x="10210926" y="0"/>
                    <a:pt x="10451338" y="240411"/>
                    <a:pt x="10451338" y="536956"/>
                  </a:cubicBezTo>
                  <a:lnTo>
                    <a:pt x="10451338" y="2684907"/>
                  </a:lnTo>
                  <a:cubicBezTo>
                    <a:pt x="10451338" y="2981452"/>
                    <a:pt x="10210926" y="3221863"/>
                    <a:pt x="9914382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043312" y="2663323"/>
            <a:ext cx="6955012" cy="1614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Formal Cause — কী রূপ বা গঠন?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90984" y="5346278"/>
            <a:ext cx="7838532" cy="2416473"/>
            <a:chOff x="0" y="0"/>
            <a:chExt cx="10451376" cy="32219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451338" cy="3221863"/>
            </a:xfrm>
            <a:custGeom>
              <a:avLst/>
              <a:gdLst/>
              <a:ahLst/>
              <a:cxnLst/>
              <a:rect l="l" t="t" r="r" b="b"/>
              <a:pathLst>
                <a:path w="10451338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9914382" y="0"/>
                  </a:lnTo>
                  <a:cubicBezTo>
                    <a:pt x="10210926" y="0"/>
                    <a:pt x="10451338" y="240411"/>
                    <a:pt x="10451338" y="536956"/>
                  </a:cubicBezTo>
                  <a:lnTo>
                    <a:pt x="10451338" y="2684907"/>
                  </a:lnTo>
                  <a:cubicBezTo>
                    <a:pt x="10451338" y="2981452"/>
                    <a:pt x="10210926" y="3221863"/>
                    <a:pt x="9914382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532744" y="5751833"/>
            <a:ext cx="6955012" cy="1614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Efficient Cause — কে বা কী এটি ঘটায়?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601562" y="5346278"/>
            <a:ext cx="7838532" cy="2416473"/>
            <a:chOff x="0" y="0"/>
            <a:chExt cx="10451376" cy="32219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451338" cy="3221863"/>
            </a:xfrm>
            <a:custGeom>
              <a:avLst/>
              <a:gdLst/>
              <a:ahLst/>
              <a:cxnLst/>
              <a:rect l="l" t="t" r="r" b="b"/>
              <a:pathLst>
                <a:path w="10451338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9914382" y="0"/>
                  </a:lnTo>
                  <a:cubicBezTo>
                    <a:pt x="10210926" y="0"/>
                    <a:pt x="10451338" y="240411"/>
                    <a:pt x="10451338" y="536956"/>
                  </a:cubicBezTo>
                  <a:lnTo>
                    <a:pt x="10451338" y="2684907"/>
                  </a:lnTo>
                  <a:cubicBezTo>
                    <a:pt x="10451338" y="2981452"/>
                    <a:pt x="10210926" y="3221863"/>
                    <a:pt x="9914382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FFFFF"/>
            </a:solidFill>
            <a:ln w="14299" cap="sq">
              <a:solidFill>
                <a:srgbClr val="B89144"/>
              </a:solidFill>
              <a:prstDash val="solid"/>
              <a:miter/>
            </a:ln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0043312" y="5751833"/>
            <a:ext cx="6955012" cy="1614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40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Final Cause — কী উদ্দেশ্য বা লক্ষ্যে?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৭. Potentiality ও Actuality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পরিবর্তন ও বিকাশের ব্যাখ্যা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Potentiality (dynamis) হলো কোনোভাবে হওয়া বা কাজ করার ক্ষমতা বা সম্ভাবনা।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Actuality (energeia/entelecheia) হলো সেই সম্ভাবনার বাস্তবায়িত অবস্থা বা কার্যকর বাস্তবতা।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পরিবর্তনকে potential-এর actuality-তে রূপান্তর হিসেবে বোঝা যায়।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৮. Change ও Teleology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প্রকৃতি ও উদ্দেশ্যের ধারণা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Aristotle প্রাকৃতিক প্রক্রিয়াকে final cause-এর সাহায্যে ব্যাখ্যা করেন—কোনো প্রক্রিয়া কী উদ্দেশ্য বা লক্ষ্যের দিকে এগোয়।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প্রাকৃতিক বস্তু ও জীব তাদের নিজস্ব প্রকৃতি অনুযায়ী বিকশিত হয়।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Acorn-এর oak হয়ে ওঠার মধ্যে তার পরিণত রূপ বিকাশের দিক নির্দেশ করে।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৯. Unmoved Mover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36322"/>
            <a:ext cx="16014659" cy="49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Pure Actuality বা পরম বাস্তবতা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Aristotle motion-এর চূড়ান্ত ব্যাখ্যার জন্য Unmoved Mover-এর ধারণা দেন।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তিনি নিজে moved না হয়েও motion-এর কারণ।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তিনি pure actuality—তাঁর মধ্যে কোনো unrealized potentiality নেই।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Metaphysics XII-এ তাঁকে eternal intellect ও contemplation-এর সঙ্গে যুক্ত করা হয়।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১০. Aristotle ও Plato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36322"/>
            <a:ext cx="16014659" cy="49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Theory of Forms-এর রূপান্তর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Aristotle form-এর গুরুত্ব স্বীকার করেন, কিন্তু Plato-এর separate Forms-কে sensible substance-এর ব্যাখ্যা হিসেবে গ্রহণ করেন না।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Aristotle-এর মতে form সাধারণত concrete substance-এর মধ্যেই নিহিত, আলাদা সত্তা হিসেবে নয়।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Calibri (MS)"/>
                <a:ea typeface="Calibri (MS)"/>
                <a:cs typeface="Calibri (MS)"/>
                <a:sym typeface="Calibri (MS)"/>
              </a:rPr>
              <a:t>ফলে Metaphysics individual substance-এর বিশ্লেষণের সঙ্গে ঘনিষ্ঠভাবে যুক্ত হয়।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১১. প্রধান ধারণাগুলি এক নজরে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436322"/>
            <a:ext cx="16014659" cy="494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Aristotle-এর Metaphysics-এর কাঠামো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Being → বাস্তবতার সর্বজনীন নীতির অনুসন্ধান।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Substance → প্রাথমিক সত্তা।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 + Matter → ইন্দ্রিয়গ্রাহ্য substance-এর গঠন।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Four Causes → পূর্ণাঙ্গ ব্যাখ্যার চার দিক।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Potentiality + Actuality → পরিবর্তনের কাঠামো।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Unmoved Mover → pure actuality।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47079"/>
            <a:chOff x="0" y="0"/>
            <a:chExt cx="24402453" cy="3294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29438"/>
            </a:xfrm>
            <a:custGeom>
              <a:avLst/>
              <a:gdLst/>
              <a:ahLst/>
              <a:cxnLst/>
              <a:rect l="l" t="t" r="r" b="b"/>
              <a:pathLst>
                <a:path w="24402414" h="329438">
                  <a:moveTo>
                    <a:pt x="0" y="0"/>
                  </a:moveTo>
                  <a:lnTo>
                    <a:pt x="24402414" y="0"/>
                  </a:lnTo>
                  <a:lnTo>
                    <a:pt x="24402414" y="329438"/>
                  </a:lnTo>
                  <a:lnTo>
                    <a:pt x="0" y="329438"/>
                  </a:lnTo>
                  <a:close/>
                </a:path>
              </a:pathLst>
            </a:custGeom>
            <a:solidFill>
              <a:srgbClr val="B89144"/>
            </a:solidFill>
          </p:spPr>
          <p:txBody>
            <a:bodyPr/>
            <a:lstStyle/>
            <a:p>
              <a:endParaRPr lang="bn-IN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83675" y="546040"/>
            <a:ext cx="16289188" cy="876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r>
              <a:rPr lang="en-US" sz="4053" b="1">
                <a:solidFill>
                  <a:srgbClr val="19263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১২. মূল বক্তব্য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4861" y="1398222"/>
            <a:ext cx="16014659" cy="532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1"/>
              </a:lnSpc>
            </a:pPr>
            <a:r>
              <a:rPr lang="en-US" sz="1951">
                <a:solidFill>
                  <a:srgbClr val="465263"/>
                </a:solidFill>
                <a:latin typeface="Calibri (MS)"/>
                <a:ea typeface="Calibri (MS)"/>
                <a:cs typeface="Calibri (MS)"/>
                <a:sym typeface="Calibri (MS)"/>
              </a:rPr>
              <a:t>উপসংহার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842" y="2173367"/>
            <a:ext cx="15602855" cy="6771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Metaphysics সত্তা, substance ও first causes-এর অনুসন্ধান করে।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Form–matter-এর মাধ্যমে ইন্দ্রিয়গ্রাহ্য বস্তুর গঠন ব্যাখ্যা করা হয়।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Four Causes কোনো কিছুর বিভিন্ন পরিপূরক ব্যাখ্যা প্রদান করে।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Potentiality ও actuality পরিবর্তন ও পরিপূর্ণতার ব্যাখ্যা দেয়।</a:t>
            </a:r>
          </a:p>
          <a:p>
            <a:pPr algn="l">
              <a:lnSpc>
                <a:spcPts val="3062"/>
              </a:lnSpc>
            </a:pPr>
            <a:r>
              <a:rPr lang="en-US" sz="2551">
                <a:solidFill>
                  <a:srgbClr val="1E2126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Unmoved Mover pure actuality ও সর্বোচ্চ metaphysical principle-এর প্রতিনিধিত্ব করে।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426244" y="9672352"/>
            <a:ext cx="777992" cy="26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21"/>
              </a:lnSpc>
            </a:pPr>
            <a:r>
              <a:rPr lang="en-US" sz="1351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633</Words>
  <Application>Microsoft Office PowerPoint</Application>
  <PresentationFormat>Custom</PresentationFormat>
  <Paragraphs>84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Calibri (MS) Bold</vt:lpstr>
      <vt:lpstr>Arial</vt:lpstr>
      <vt:lpstr>Times New Roman</vt:lpstr>
      <vt:lpstr>Noto Sans Bengali</vt:lpstr>
      <vt:lpstr>Calibri</vt:lpstr>
      <vt:lpstr>Aptos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Aristotle_Metaphysics_Bengali.pptx</dc:title>
  <cp:lastModifiedBy>vivekananda hore</cp:lastModifiedBy>
  <cp:revision>2</cp:revision>
  <dcterms:created xsi:type="dcterms:W3CDTF">2006-08-16T00:00:00Z</dcterms:created>
  <dcterms:modified xsi:type="dcterms:W3CDTF">2026-09-05T05:08:35Z</dcterms:modified>
  <dc:identifier>DAHUIOE030k</dc:identifier>
</cp:coreProperties>
</file>