
<file path=[Content_Types].xml><?xml version="1.0" encoding="utf-8"?>
<Types xmlns="http://schemas.openxmlformats.org/package/2006/content-types">
  <Default Extension="xml" ContentType="application/vnd.openxmlformats-officedocument.extended-properties+xml"/>
  <Default Extension="png" ContentType="image/png"/>
  <Default Extension="jpeg" ContentType="image/jpeg"/>
  <Default Extension="svg" ContentType="image/svg+xml"/>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7.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charts/chart1.xml" ContentType="application/vnd.openxmlformats-officedocument.drawingml.chart+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Market Growth (%)</c:v>
                </c:pt>
              </c:strCache>
            </c:strRef>
          </c:tx>
          <c:spPr>
            <a:solidFill>
              <a:srgbClr val="4F46E5"/>
            </a:solidFill>
            <a:effectLst/>
          </c:spPr>
          <c:invertIfNegative val="0"/>
          <c:dPt>
            <c:idx val="0"/>
            <c:invertIfNegative val="0"/>
            <c:bubble3D val="0"/>
            <c:extLst>
              <c:ext xmlns:c16="http://schemas.microsoft.com/office/drawing/2014/chart" uri="{C3380CC4-5D6E-409C-BE32-E72D297353CC}">
                <c16:uniqueId val="{00000001-1109-49B5-B7BE-3241CB000C37}"/>
              </c:ext>
            </c:extLst>
          </c:dPt>
          <c:dPt>
            <c:idx val="1"/>
            <c:invertIfNegative val="0"/>
            <c:bubble3D val="0"/>
            <c:spPr>
              <a:solidFill>
                <a:srgbClr val="7C3AED"/>
              </a:solidFill>
              <a:effectLst/>
            </c:spPr>
            <c:extLst>
              <c:ext xmlns:c16="http://schemas.microsoft.com/office/drawing/2014/chart" uri="{C3380CC4-5D6E-409C-BE32-E72D297353CC}">
                <c16:uniqueId val="{00000003-1109-49B5-B7BE-3241CB000C37}"/>
              </c:ext>
            </c:extLst>
          </c:dPt>
          <c:dPt>
            <c:idx val="2"/>
            <c:invertIfNegative val="0"/>
            <c:bubble3D val="0"/>
            <c:spPr>
              <a:solidFill>
                <a:srgbClr val="0EA5E9"/>
              </a:solidFill>
              <a:effectLst/>
            </c:spPr>
            <c:extLst>
              <c:ext xmlns:c16="http://schemas.microsoft.com/office/drawing/2014/chart" uri="{C3380CC4-5D6E-409C-BE32-E72D297353CC}">
                <c16:uniqueId val="{00000005-1109-49B5-B7BE-3241CB000C37}"/>
              </c:ext>
            </c:extLst>
          </c:dPt>
          <c:dPt>
            <c:idx val="3"/>
            <c:invertIfNegative val="0"/>
            <c:bubble3D val="0"/>
            <c:spPr>
              <a:solidFill>
                <a:srgbClr val="0D9488"/>
              </a:solidFill>
              <a:effectLst/>
            </c:spPr>
            <c:extLst>
              <c:ext xmlns:c16="http://schemas.microsoft.com/office/drawing/2014/chart" uri="{C3380CC4-5D6E-409C-BE32-E72D297353CC}">
                <c16:uniqueId val="{00000007-1109-49B5-B7BE-3241CB000C37}"/>
              </c:ext>
            </c:extLst>
          </c:dPt>
          <c:dLbls>
            <c:numFmt formatCode="#,##0" sourceLinked="0"/>
            <c:spPr>
              <a:noFill/>
              <a:ln>
                <a:noFill/>
              </a:ln>
              <a:effectLst/>
            </c:spPr>
            <c:txPr>
              <a:bodyPr/>
              <a:lstStyle/>
              <a:p>
                <a:pPr>
                  <a:defRPr sz="1000" b="0" i="0" u="none" strike="noStrike">
                    <a:solidFill>
                      <a:srgbClr val="0F172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2019</c:v>
                </c:pt>
                <c:pt idx="1">
                  <c:v>2020</c:v>
                </c:pt>
                <c:pt idx="2">
                  <c:v>2021</c:v>
                </c:pt>
                <c:pt idx="3">
                  <c:v>2022</c:v>
                </c:pt>
              </c:strCache>
            </c:strRef>
          </c:cat>
          <c:val>
            <c:numRef>
              <c:f>Sheet1!$B$2:$B$5</c:f>
              <c:numCache>
                <c:formatCode>General</c:formatCode>
                <c:ptCount val="4"/>
                <c:pt idx="0">
                  <c:v>15</c:v>
                </c:pt>
                <c:pt idx="1">
                  <c:v>20</c:v>
                </c:pt>
                <c:pt idx="2">
                  <c:v>25</c:v>
                </c:pt>
                <c:pt idx="3">
                  <c:v>30</c:v>
                </c:pt>
              </c:numCache>
            </c:numRef>
          </c:val>
          <c:extLst>
            <c:ext xmlns:c16="http://schemas.microsoft.com/office/drawing/2014/chart" uri="{C3380CC4-5D6E-409C-BE32-E72D297353CC}">
              <c16:uniqueId val="{00000008-1109-49B5-B7BE-3241CB000C37}"/>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0F172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0162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1782529"/>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8" /><Relationship Type="http://schemas.openxmlformats.org/officeDocument/2006/relationships/slideLayout" Target="/ppt/slideLayouts/slideLayout17.xml" Id="rId17" /></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9/7/2026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06347947"/>
      </p:ext>
    </p:extLst>
  </p:cSld>
  <p:clrMap bg1="lt1" tx1="dk1" bg2="lt2" tx2="dk2" accent1="accent1" accent2="accent2" accent3="accent3" accent4="accent4" accent5="accent5" accent6="accent6" hlink="hlink" folHlink="folHlink"/>
  <p:sldLayoutIdLst>
    <p:sldLayoutId id="2147483667" r:id="rId17"/>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1.xml" Id="rId2" /><Relationship Type="http://schemas.openxmlformats.org/officeDocument/2006/relationships/slideLayout" Target="/ppt/slideLayouts/slideLayout17.xml" Id="rId1" /></Relationships>
</file>

<file path=ppt/slides/_rels/slide2.xml.rels>&#65279;<?xml version="1.0" encoding="utf-8"?><Relationships xmlns="http://schemas.openxmlformats.org/package/2006/relationships"><Relationship Type="http://schemas.openxmlformats.org/officeDocument/2006/relationships/image" Target="/ppt/media/image7.svg" Id="rId8" /><Relationship Type="http://schemas.openxmlformats.org/officeDocument/2006/relationships/image" Target="/ppt/media/image2.png" Id="rId3" /><Relationship Type="http://schemas.openxmlformats.org/officeDocument/2006/relationships/image" Target="/ppt/media/image6.png" Id="rId7" /><Relationship Type="http://schemas.openxmlformats.org/officeDocument/2006/relationships/image" Target="/ppt/media/image11.png" Id="rId12" /><Relationship Type="http://schemas.openxmlformats.org/officeDocument/2006/relationships/notesSlide" Target="/ppt/notesSlides/notesSlide2.xml" Id="rId2" /><Relationship Type="http://schemas.openxmlformats.org/officeDocument/2006/relationships/slideLayout" Target="/ppt/slideLayouts/slideLayout17.xml" Id="rId1" /><Relationship Type="http://schemas.openxmlformats.org/officeDocument/2006/relationships/image" Target="/ppt/media/image5.svg" Id="rId6" /><Relationship Type="http://schemas.openxmlformats.org/officeDocument/2006/relationships/image" Target="/ppt/media/image10.png" Id="rId11" /><Relationship Type="http://schemas.openxmlformats.org/officeDocument/2006/relationships/image" Target="/ppt/media/image4.png" Id="rId5" /><Relationship Type="http://schemas.openxmlformats.org/officeDocument/2006/relationships/image" Target="/ppt/media/image9.jpeg" Id="rId10" /><Relationship Type="http://schemas.openxmlformats.org/officeDocument/2006/relationships/image" Target="/ppt/media/image3.png" Id="rId4" /><Relationship Type="http://schemas.openxmlformats.org/officeDocument/2006/relationships/image" Target="/ppt/media/image8.png" Id="rId9" /></Relationships>
</file>

<file path=ppt/slides/_rels/slide3.xml.rels>&#65279;<?xml version="1.0" encoding="utf-8"?><Relationships xmlns="http://schemas.openxmlformats.org/package/2006/relationships"><Relationship Type="http://schemas.openxmlformats.org/officeDocument/2006/relationships/image" Target="/ppt/media/image17.png" Id="rId8" /><Relationship Type="http://schemas.openxmlformats.org/officeDocument/2006/relationships/image" Target="/ppt/media/image22.svg" Id="rId13" /><Relationship Type="http://schemas.openxmlformats.org/officeDocument/2006/relationships/image" Target="/ppt/media/image12.png" Id="rId3" /><Relationship Type="http://schemas.openxmlformats.org/officeDocument/2006/relationships/image" Target="/ppt/media/image16.png" Id="rId7" /><Relationship Type="http://schemas.openxmlformats.org/officeDocument/2006/relationships/image" Target="/ppt/media/image21.png" Id="rId12" /><Relationship Type="http://schemas.openxmlformats.org/officeDocument/2006/relationships/notesSlide" Target="/ppt/notesSlides/notesSlide3.xml" Id="rId2" /><Relationship Type="http://schemas.openxmlformats.org/officeDocument/2006/relationships/image" Target="/ppt/media/image25.jpeg" Id="rId16" /><Relationship Type="http://schemas.openxmlformats.org/officeDocument/2006/relationships/slideLayout" Target="/ppt/slideLayouts/slideLayout17.xml" Id="rId1" /><Relationship Type="http://schemas.openxmlformats.org/officeDocument/2006/relationships/image" Target="/ppt/media/image15.png" Id="rId6" /><Relationship Type="http://schemas.openxmlformats.org/officeDocument/2006/relationships/image" Target="/ppt/media/image20.svg" Id="rId11" /><Relationship Type="http://schemas.openxmlformats.org/officeDocument/2006/relationships/image" Target="/ppt/media/image14.png" Id="rId5" /><Relationship Type="http://schemas.openxmlformats.org/officeDocument/2006/relationships/image" Target="/ppt/media/image24.svg" Id="rId15" /><Relationship Type="http://schemas.openxmlformats.org/officeDocument/2006/relationships/image" Target="/ppt/media/image19.png" Id="rId10" /><Relationship Type="http://schemas.openxmlformats.org/officeDocument/2006/relationships/image" Target="/ppt/media/image13.png" Id="rId4" /><Relationship Type="http://schemas.openxmlformats.org/officeDocument/2006/relationships/image" Target="/ppt/media/image18.svg" Id="rId9" /><Relationship Type="http://schemas.openxmlformats.org/officeDocument/2006/relationships/image" Target="/ppt/media/image23.png" Id="rId14" /></Relationships>
</file>

<file path=ppt/slides/_rels/slide4.xml.rels>&#65279;<?xml version="1.0" encoding="utf-8"?><Relationships xmlns="http://schemas.openxmlformats.org/package/2006/relationships"><Relationship Type="http://schemas.openxmlformats.org/officeDocument/2006/relationships/image" Target="/ppt/media/image26.png" Id="rId8" /><Relationship Type="http://schemas.openxmlformats.org/officeDocument/2006/relationships/image" Target="/ppt/media/image31.svg" Id="rId13" /><Relationship Type="http://schemas.openxmlformats.org/officeDocument/2006/relationships/image" Target="/ppt/media/image12.png" Id="rId3" /><Relationship Type="http://schemas.openxmlformats.org/officeDocument/2006/relationships/image" Target="/ppt/media/image16.png" Id="rId7" /><Relationship Type="http://schemas.openxmlformats.org/officeDocument/2006/relationships/image" Target="/ppt/media/image30.png" Id="rId12" /><Relationship Type="http://schemas.openxmlformats.org/officeDocument/2006/relationships/notesSlide" Target="/ppt/notesSlides/notesSlide4.xml" Id="rId2" /><Relationship Type="http://schemas.openxmlformats.org/officeDocument/2006/relationships/slideLayout" Target="/ppt/slideLayouts/slideLayout17.xml" Id="rId1" /><Relationship Type="http://schemas.openxmlformats.org/officeDocument/2006/relationships/image" Target="/ppt/media/image15.png" Id="rId6" /><Relationship Type="http://schemas.openxmlformats.org/officeDocument/2006/relationships/image" Target="/ppt/media/image29.svg" Id="rId11" /><Relationship Type="http://schemas.openxmlformats.org/officeDocument/2006/relationships/image" Target="/ppt/media/image14.png" Id="rId5" /><Relationship Type="http://schemas.openxmlformats.org/officeDocument/2006/relationships/image" Target="/ppt/media/image28.png" Id="rId10" /><Relationship Type="http://schemas.openxmlformats.org/officeDocument/2006/relationships/image" Target="/ppt/media/image13.png" Id="rId4" /><Relationship Type="http://schemas.openxmlformats.org/officeDocument/2006/relationships/image" Target="/ppt/media/image27.svg" Id="rId9" /><Relationship Type="http://schemas.openxmlformats.org/officeDocument/2006/relationships/image" Target="/ppt/media/image32.jpeg" Id="rId14" /></Relationships>
</file>

<file path=ppt/slides/_rels/slide5.xml.rels>&#65279;<?xml version="1.0" encoding="utf-8"?><Relationships xmlns="http://schemas.openxmlformats.org/package/2006/relationships"><Relationship Type="http://schemas.openxmlformats.org/officeDocument/2006/relationships/image" Target="/ppt/media/image33.png" Id="rId3" /><Relationship Type="http://schemas.openxmlformats.org/officeDocument/2006/relationships/image" Target="/ppt/media/image16.png" Id="rId7" /><Relationship Type="http://schemas.openxmlformats.org/officeDocument/2006/relationships/notesSlide" Target="/ppt/notesSlides/notesSlide5.xml" Id="rId2" /><Relationship Type="http://schemas.openxmlformats.org/officeDocument/2006/relationships/slideLayout" Target="/ppt/slideLayouts/slideLayout17.xml" Id="rId1" /><Relationship Type="http://schemas.openxmlformats.org/officeDocument/2006/relationships/image" Target="/ppt/media/image35.png" Id="rId6" /><Relationship Type="http://schemas.openxmlformats.org/officeDocument/2006/relationships/image" Target="/ppt/media/image14.png" Id="rId5" /><Relationship Type="http://schemas.openxmlformats.org/officeDocument/2006/relationships/image" Target="/ppt/media/image34.png" Id="rId4" /></Relationships>
</file>

<file path=ppt/slides/_rels/slide6.xml.rels>&#65279;<?xml version="1.0" encoding="utf-8"?><Relationships xmlns="http://schemas.openxmlformats.org/package/2006/relationships"><Relationship Type="http://schemas.openxmlformats.org/officeDocument/2006/relationships/image" Target="/ppt/media/image36.png" Id="rId3" /><Relationship Type="http://schemas.openxmlformats.org/officeDocument/2006/relationships/chart" Target="/ppt/charts/chart1.xml" Id="rId7" /><Relationship Type="http://schemas.openxmlformats.org/officeDocument/2006/relationships/notesSlide" Target="/ppt/notesSlides/notesSlide6.xml" Id="rId2" /><Relationship Type="http://schemas.openxmlformats.org/officeDocument/2006/relationships/slideLayout" Target="/ppt/slideLayouts/slideLayout17.xml" Id="rId1" /><Relationship Type="http://schemas.openxmlformats.org/officeDocument/2006/relationships/image" Target="/ppt/media/image16.png" Id="rId6" /><Relationship Type="http://schemas.openxmlformats.org/officeDocument/2006/relationships/image" Target="/ppt/media/image38.png" Id="rId5" /><Relationship Type="http://schemas.openxmlformats.org/officeDocument/2006/relationships/image" Target="/ppt/media/image37.png" Id="rId4" /></Relationships>
</file>

<file path=ppt/slides/_rels/slide7.xml.rels>&#65279;<?xml version="1.0" encoding="utf-8"?><Relationships xmlns="http://schemas.openxmlformats.org/package/2006/relationships"><Relationship Type="http://schemas.openxmlformats.org/officeDocument/2006/relationships/image" Target="/ppt/media/image16.png" Id="rId8" /><Relationship Type="http://schemas.openxmlformats.org/officeDocument/2006/relationships/image" Target="/ppt/media/image39.png" Id="rId3" /><Relationship Type="http://schemas.openxmlformats.org/officeDocument/2006/relationships/image" Target="/ppt/media/image43.png" Id="rId7" /><Relationship Type="http://schemas.openxmlformats.org/officeDocument/2006/relationships/notesSlide" Target="/ppt/notesSlides/notesSlide7.xml" Id="rId2" /><Relationship Type="http://schemas.openxmlformats.org/officeDocument/2006/relationships/slideLayout" Target="/ppt/slideLayouts/slideLayout17.xml" Id="rId1" /><Relationship Type="http://schemas.openxmlformats.org/officeDocument/2006/relationships/image" Target="/ppt/media/image42.jpeg" Id="rId6" /><Relationship Type="http://schemas.openxmlformats.org/officeDocument/2006/relationships/image" Target="/ppt/media/image41.png" Id="rId5" /><Relationship Type="http://schemas.openxmlformats.org/officeDocument/2006/relationships/image" Target="/ppt/media/image40.png" Id="rId4" /></Relationships>
</file>

<file path=ppt/slides/_rels/slide8.xml.rels>&#65279;<?xml version="1.0" encoding="utf-8"?><Relationships xmlns="http://schemas.openxmlformats.org/package/2006/relationships"><Relationship Type="http://schemas.openxmlformats.org/officeDocument/2006/relationships/image" Target="/ppt/media/image12.png" Id="rId3" /><Relationship Type="http://schemas.openxmlformats.org/officeDocument/2006/relationships/image" Target="/ppt/media/image16.png" Id="rId7" /><Relationship Type="http://schemas.openxmlformats.org/officeDocument/2006/relationships/notesSlide" Target="/ppt/notesSlides/notesSlide8.xml" Id="rId2" /><Relationship Type="http://schemas.openxmlformats.org/officeDocument/2006/relationships/slideLayout" Target="/ppt/slideLayouts/slideLayout17.xml" Id="rId1" /><Relationship Type="http://schemas.openxmlformats.org/officeDocument/2006/relationships/image" Target="/ppt/media/image45.png" Id="rId6" /><Relationship Type="http://schemas.openxmlformats.org/officeDocument/2006/relationships/image" Target="/ppt/media/image14.png" Id="rId5" /><Relationship Type="http://schemas.openxmlformats.org/officeDocument/2006/relationships/image" Target="/ppt/media/image44.png" Id="rId4" /></Relationships>
</file>

<file path=ppt/slides/_rels/slide9.xml.rels>&#65279;<?xml version="1.0" encoding="utf-8"?><Relationships xmlns="http://schemas.openxmlformats.org/package/2006/relationships"><Relationship Type="http://schemas.openxmlformats.org/officeDocument/2006/relationships/image" Target="/ppt/media/image12.png" Id="rId3" /><Relationship Type="http://schemas.openxmlformats.org/officeDocument/2006/relationships/image" Target="/ppt/media/image16.png" Id="rId7" /><Relationship Type="http://schemas.openxmlformats.org/officeDocument/2006/relationships/notesSlide" Target="/ppt/notesSlides/notesSlide9.xml" Id="rId2" /><Relationship Type="http://schemas.openxmlformats.org/officeDocument/2006/relationships/slideLayout" Target="/ppt/slideLayouts/slideLayout17.xml" Id="rId1" /><Relationship Type="http://schemas.openxmlformats.org/officeDocument/2006/relationships/image" Target="/ppt/media/image15.png" Id="rId6" /><Relationship Type="http://schemas.openxmlformats.org/officeDocument/2006/relationships/image" Target="/ppt/media/image14.png" Id="rId5" /><Relationship Type="http://schemas.openxmlformats.org/officeDocument/2006/relationships/image" Target="/ppt/media/image13.png" Id="rId4" /></Relationships>
</file>

<file path=ppt/slides/_rels/slide10.xml.rels>&#65279;<?xml version="1.0" encoding="utf-8"?><Relationships xmlns="http://schemas.openxmlformats.org/package/2006/relationships"><Relationship Type="http://schemas.openxmlformats.org/officeDocument/2006/relationships/image" Target="/ppt/media/image16.png" Id="rId3" /><Relationship Type="http://schemas.openxmlformats.org/officeDocument/2006/relationships/notesSlide" Target="/ppt/notesSlides/notesSlide10.xml" Id="rId2" /><Relationship Type="http://schemas.openxmlformats.org/officeDocument/2006/relationships/slideLayout" Target="/ppt/slideLayouts/slideLayout17.xml" Id="rId1" /></Relationships>
</file>

<file path=ppt/slides/_rels/slide11.xml.rels>&#65279;<?xml version="1.0" encoding="utf-8"?><Relationships xmlns="http://schemas.openxmlformats.org/package/2006/relationships"><Relationship Type="http://schemas.openxmlformats.org/officeDocument/2006/relationships/image" Target="/ppt/media/image46.png" Id="rId3" /><Relationship Type="http://schemas.openxmlformats.org/officeDocument/2006/relationships/image" Target="/ppt/media/image50.png" Id="rId7" /><Relationship Type="http://schemas.openxmlformats.org/officeDocument/2006/relationships/notesSlide" Target="/ppt/notesSlides/notesSlide11.xml" Id="rId2" /><Relationship Type="http://schemas.openxmlformats.org/officeDocument/2006/relationships/slideLayout" Target="/ppt/slideLayouts/slideLayout17.xml" Id="rId1" /><Relationship Type="http://schemas.openxmlformats.org/officeDocument/2006/relationships/image" Target="/ppt/media/image49.png" Id="rId6" /><Relationship Type="http://schemas.openxmlformats.org/officeDocument/2006/relationships/image" Target="/ppt/media/image48.png" Id="rId5" /><Relationship Type="http://schemas.openxmlformats.org/officeDocument/2006/relationships/image" Target="/ppt/media/image47.png" Id="rId4" /></Relationships>
</file>

<file path=ppt/slides/_rels/slide12.xml.rels>&#65279;<?xml version="1.0" encoding="utf-8"?><Relationships xmlns="http://schemas.openxmlformats.org/package/2006/relationships"><Relationship Type="http://schemas.openxmlformats.org/officeDocument/2006/relationships/image" Target="/ppt/media/image17.png" Id="rId8" /><Relationship Type="http://schemas.openxmlformats.org/officeDocument/2006/relationships/image" Target="/ppt/media/image24.svg" Id="rId13" /><Relationship Type="http://schemas.openxmlformats.org/officeDocument/2006/relationships/image" Target="/ppt/media/image12.png" Id="rId3" /><Relationship Type="http://schemas.openxmlformats.org/officeDocument/2006/relationships/image" Target="/ppt/media/image16.png" Id="rId7" /><Relationship Type="http://schemas.openxmlformats.org/officeDocument/2006/relationships/image" Target="/ppt/media/image23.png" Id="rId12" /><Relationship Type="http://schemas.openxmlformats.org/officeDocument/2006/relationships/notesSlide" Target="/ppt/notesSlides/notesSlide12.xml" Id="rId2" /><Relationship Type="http://schemas.openxmlformats.org/officeDocument/2006/relationships/slideLayout" Target="/ppt/slideLayouts/slideLayout17.xml" Id="rId1" /><Relationship Type="http://schemas.openxmlformats.org/officeDocument/2006/relationships/image" Target="/ppt/media/image15.png" Id="rId6" /><Relationship Type="http://schemas.openxmlformats.org/officeDocument/2006/relationships/image" Target="/ppt/media/image52.svg" Id="rId11" /><Relationship Type="http://schemas.openxmlformats.org/officeDocument/2006/relationships/image" Target="/ppt/media/image14.png" Id="rId5" /><Relationship Type="http://schemas.openxmlformats.org/officeDocument/2006/relationships/image" Target="/ppt/media/image51.png" Id="rId10" /><Relationship Type="http://schemas.openxmlformats.org/officeDocument/2006/relationships/image" Target="/ppt/media/image13.png" Id="rId4" /><Relationship Type="http://schemas.openxmlformats.org/officeDocument/2006/relationships/image" Target="/ppt/media/image18.svg" Id="rId9" /><Relationship Type="http://schemas.openxmlformats.org/officeDocument/2006/relationships/image" Target="/ppt/media/image53.jpeg" Id="rId14" /></Relationships>
</file>

<file path=ppt/slides/_rels/slide13.xml.rels>&#65279;<?xml version="1.0" encoding="utf-8"?><Relationships xmlns="http://schemas.openxmlformats.org/package/2006/relationships"><Relationship Type="http://schemas.openxmlformats.org/officeDocument/2006/relationships/image" Target="/ppt/media/image54.png" Id="rId3" /><Relationship Type="http://schemas.openxmlformats.org/officeDocument/2006/relationships/image" Target="/ppt/media/image11.png" Id="rId7" /><Relationship Type="http://schemas.openxmlformats.org/officeDocument/2006/relationships/notesSlide" Target="/ppt/notesSlides/notesSlide13.xml" Id="rId2" /><Relationship Type="http://schemas.openxmlformats.org/officeDocument/2006/relationships/slideLayout" Target="/ppt/slideLayouts/slideLayout17.xml" Id="rId1" /><Relationship Type="http://schemas.openxmlformats.org/officeDocument/2006/relationships/image" Target="/ppt/media/image57.png" Id="rId6" /><Relationship Type="http://schemas.openxmlformats.org/officeDocument/2006/relationships/image" Target="/ppt/media/image56.png" Id="rId5" /><Relationship Type="http://schemas.openxmlformats.org/officeDocument/2006/relationships/image" Target="/ppt/media/image55.png" Id="rId4"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4" name="Image 2" descr="preencoded.png"/>
          <p:cNvPicPr>
            <a:picLocks noChangeAspect="1"/>
          </p:cNvPicPr>
          <p:nvPr/>
        </p:nvPicPr>
        <p:blipFill>
          <a:blip r:embed="rId3"/>
          <a:stretch>
            <a:fillRect/>
          </a:stretch>
        </p:blipFill>
        <p:spPr>
          <a:xfrm>
            <a:off x="380990" y="5714857"/>
            <a:ext cx="1269968" cy="761981"/>
          </a:xfrm>
          <a:prstGeom prst="rect">
            <a:avLst/>
          </a:prstGeom>
        </p:spPr>
      </p:pic>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Applications of Spatial Information Technology</a:t>
            </a:r>
          </a:p>
          <a:p>
            <a:pPr marL="0" indent="0" algn="ctr">
              <a:lnSpc>
                <a:spcPct val="130000"/>
              </a:lnSpc>
              <a:buNone/>
            </a:pPr>
            <a:r>
              <a:rPr lang="en-US" sz="2000" b="1" i="1" dirty="0">
                <a:solidFill>
                  <a:srgbClr val="0F172A"/>
                </a:solidFill>
                <a:latin typeface="Segoe UI" pitchFamily="34" charset="0"/>
                <a:ea typeface="Segoe UI" pitchFamily="34" charset="-122"/>
                <a:cs typeface="Segoe UI" pitchFamily="34" charset="-120"/>
              </a:rPr>
              <a:t>DR RANJITA ROY SARKAR</a:t>
            </a:r>
          </a:p>
          <a:p>
            <a:pPr marL="0" indent="0" algn="ctr">
              <a:lnSpc>
                <a:spcPct val="130000"/>
              </a:lnSpc>
              <a:buNone/>
            </a:pPr>
            <a:r>
              <a:rPr lang="en-US" sz="2000" b="1" i="1" dirty="0">
                <a:solidFill>
                  <a:srgbClr val="0F172A"/>
                </a:solidFill>
                <a:latin typeface="Segoe UI" pitchFamily="34" charset="0"/>
                <a:ea typeface="Segoe UI" pitchFamily="34" charset="-122"/>
                <a:cs typeface="Segoe UI" pitchFamily="34" charset="-120"/>
              </a:rPr>
              <a:t>ASSISTANT PROFESSOR, DEPARTMENT OF GEOGRAPHY,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4905" y="5841854"/>
            <a:ext cx="761981" cy="761981"/>
          </a:xfrm>
          <a:prstGeom prst="rect">
            <a:avLst/>
          </a:prstGeom>
        </p:spPr>
      </p:pic>
      <p:pic>
        <p:nvPicPr>
          <p:cNvPr id="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67733" y="126997"/>
            <a:ext cx="1478242" cy="1523962"/>
          </a:xfrm>
          <a:prstGeom prst="rect">
            <a:avLst/>
          </a:prstGeom>
        </p:spPr>
      </p:pic>
      <p:pic>
        <p:nvPicPr>
          <p:cNvPr id="6" name="Image 4" descr="preencoded.png"/>
          <p:cNvPicPr>
            <a:picLocks noChangeAspect="1"/>
          </p:cNvPicPr>
          <p:nvPr/>
        </p:nvPicPr>
        <p:blipFill>
          <a:blip r:embed="rId9"/>
          <a:stretch>
            <a:fillRect/>
          </a:stretch>
        </p:blipFill>
        <p:spPr>
          <a:xfrm>
            <a:off x="0" y="6730832"/>
            <a:ext cx="5079873" cy="81448"/>
          </a:xfrm>
          <a:prstGeom prst="rect">
            <a:avLst/>
          </a:prstGeom>
        </p:spPr>
      </p:pic>
      <p:pic>
        <p:nvPicPr>
          <p:cNvPr id="7" name="Image 5" descr="preencoded.png"/>
          <p:cNvPicPr>
            <a:picLocks noChangeAspect="1"/>
          </p:cNvPicPr>
          <p:nvPr/>
        </p:nvPicPr>
        <p:blipFill>
          <a:blip r:embed="rId10"/>
          <a:srcRect/>
          <a:stretch/>
        </p:blipFill>
        <p:spPr>
          <a:xfrm>
            <a:off x="8127797" y="761981"/>
            <a:ext cx="3301917" cy="5333867"/>
          </a:xfrm>
          <a:prstGeom prst="rect">
            <a:avLst/>
          </a:prstGeom>
        </p:spPr>
      </p:pic>
      <p:pic>
        <p:nvPicPr>
          <p:cNvPr id="8" name="Image 6" descr="preencoded.png"/>
          <p:cNvPicPr>
            <a:picLocks noChangeAspect="1"/>
          </p:cNvPicPr>
          <p:nvPr/>
        </p:nvPicPr>
        <p:blipFill>
          <a:blip r:embed="rId11"/>
          <a:stretch>
            <a:fillRect/>
          </a:stretch>
        </p:blipFill>
        <p:spPr>
          <a:xfrm>
            <a:off x="292093" y="304792"/>
            <a:ext cx="812780" cy="812780"/>
          </a:xfrm>
          <a:prstGeom prst="rect">
            <a:avLst/>
          </a:prstGeom>
        </p:spPr>
      </p:pic>
      <p:pic>
        <p:nvPicPr>
          <p:cNvPr id="9"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Applications of Spatial Information Technology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Spatial Information Technology (SIT) revolutionizes data analysis and decision-making across various sectors. This presentation explores its applications in urban planning, environmental monitoring, and disaster management. By leveraging geographic information systems (GIS) and remote sensing, we can enhance efficiency and accuracy in spatial data utilization. Join us as we delve into the transformative impact of SIT on our world.
</a:t>
            </a:r>
            <a:endParaRPr lang="en-US" sz="1300" dirty="0"/>
          </a:p>
        </p:txBody>
      </p:sp>
      <p:sp>
        <p:nvSpPr>
          <p:cNvPr id="12" name="Shape 2"/>
          <p:cNvSpPr/>
          <p:nvPr/>
        </p:nvSpPr>
        <p:spPr>
          <a:xfrm>
            <a:off x="1015975" y="1498563"/>
            <a:ext cx="711182" cy="63498"/>
          </a:xfrm>
          <a:prstGeom prst="rect">
            <a:avLst/>
          </a:prstGeom>
          <a:solidFill>
            <a:srgbClr val="4F46E5"/>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499938" y="6553036"/>
            <a:ext cx="1615559"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Core Technologies Defined
</a:t>
            </a:r>
            <a:endParaRPr lang="en-US" sz="1400" dirty="0"/>
          </a:p>
        </p:txBody>
      </p:sp>
      <p:sp>
        <p:nvSpPr>
          <p:cNvPr id="9" name="Text 2"/>
          <p:cNvSpPr/>
          <p:nvPr/>
        </p:nvSpPr>
        <p:spPr>
          <a:xfrm>
            <a:off x="599425"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Spatial Information Technology includes GIS, GPS, and remote sensing for data analysis.
</a:t>
            </a:r>
            <a:endParaRPr lang="en-US" sz="1300" dirty="0"/>
          </a:p>
        </p:txBody>
      </p:sp>
      <p:sp>
        <p:nvSpPr>
          <p:cNvPr id="10" name="Text 3"/>
          <p:cNvSpPr/>
          <p:nvPr/>
        </p:nvSpPr>
        <p:spPr>
          <a:xfrm>
            <a:off x="4771270"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Analyzing Spatial Relationships
</a:t>
            </a:r>
            <a:endParaRPr lang="en-US" sz="1400" dirty="0"/>
          </a:p>
        </p:txBody>
      </p:sp>
      <p:sp>
        <p:nvSpPr>
          <p:cNvPr id="11" name="Text 4"/>
          <p:cNvSpPr/>
          <p:nvPr/>
        </p:nvSpPr>
        <p:spPr>
          <a:xfrm>
            <a:off x="4771270"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Utilizes data to identify and analyze spatial relationships and patterns effectively.
</a:t>
            </a:r>
            <a:endParaRPr lang="en-US" sz="1300" dirty="0"/>
          </a:p>
        </p:txBody>
      </p:sp>
      <p:sp>
        <p:nvSpPr>
          <p:cNvPr id="12" name="Text 5"/>
          <p:cNvSpPr/>
          <p:nvPr/>
        </p:nvSpPr>
        <p:spPr>
          <a:xfrm>
            <a:off x="599425"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Applications in Urban Planning
</a:t>
            </a:r>
            <a:endParaRPr lang="en-US" sz="1400" dirty="0"/>
          </a:p>
        </p:txBody>
      </p:sp>
      <p:sp>
        <p:nvSpPr>
          <p:cNvPr id="13" name="Text 6"/>
          <p:cNvSpPr/>
          <p:nvPr/>
        </p:nvSpPr>
        <p:spPr>
          <a:xfrm>
            <a:off x="599425"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Essential for urban planning, enhancing decision-making and resource allocation processes.
</a:t>
            </a:r>
            <a:endParaRPr lang="en-US" sz="1300" dirty="0"/>
          </a:p>
        </p:txBody>
      </p:sp>
      <p:sp>
        <p:nvSpPr>
          <p:cNvPr id="14" name="Text 7"/>
          <p:cNvSpPr/>
          <p:nvPr/>
        </p:nvSpPr>
        <p:spPr>
          <a:xfrm>
            <a:off x="4771270"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Evolving Data Accuracy
</a:t>
            </a:r>
            <a:endParaRPr lang="en-US" sz="1400" dirty="0"/>
          </a:p>
        </p:txBody>
      </p:sp>
      <p:sp>
        <p:nvSpPr>
          <p:cNvPr id="15" name="Text 8"/>
          <p:cNvSpPr/>
          <p:nvPr/>
        </p:nvSpPr>
        <p:spPr>
          <a:xfrm>
            <a:off x="4771270"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Advancements in technology improve data accuracy and accessibility for users.
</a:t>
            </a:r>
            <a:endParaRPr lang="en-US" sz="1300" dirty="0"/>
          </a:p>
        </p:txBody>
      </p:sp>
      <p:sp>
        <p:nvSpPr>
          <p:cNvPr id="16" name="Text 9"/>
          <p:cNvSpPr/>
          <p:nvPr/>
        </p:nvSpPr>
        <p:spPr>
          <a:xfrm>
            <a:off x="10576136" y="6578435"/>
            <a:ext cx="1463163"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CHUTTERSNAP
</a:t>
            </a:r>
            <a:endParaRPr lang="en-US" sz="900" dirty="0"/>
          </a:p>
        </p:txBody>
      </p:sp>
      <p:sp>
        <p:nvSpPr>
          <p:cNvPr id="17" name="Text 10"/>
          <p:cNvSpPr/>
          <p:nvPr/>
        </p:nvSpPr>
        <p:spPr>
          <a:xfrm>
            <a:off x="380990" y="1324577"/>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Introduction to Spatial Information Technology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57"/>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57"/>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80"/>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80"/>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53034"/>
            <a:ext cx="1755097"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80128" y="2433258"/>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GIS Visualizes Urban Growth
</a:t>
            </a:r>
            <a:endParaRPr lang="en-US" sz="1400" dirty="0"/>
          </a:p>
        </p:txBody>
      </p:sp>
      <p:sp>
        <p:nvSpPr>
          <p:cNvPr id="9" name="Text 2"/>
          <p:cNvSpPr/>
          <p:nvPr/>
        </p:nvSpPr>
        <p:spPr>
          <a:xfrm>
            <a:off x="1280128" y="2738050"/>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GIS technology visualizes urban expansion and infrastructure requirements effectively.
</a:t>
            </a:r>
            <a:endParaRPr lang="en-US" sz="1300" dirty="0"/>
          </a:p>
        </p:txBody>
      </p:sp>
      <p:sp>
        <p:nvSpPr>
          <p:cNvPr id="10" name="Text 3"/>
          <p:cNvSpPr/>
          <p:nvPr/>
        </p:nvSpPr>
        <p:spPr>
          <a:xfrm>
            <a:off x="1280128" y="3477171"/>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Effective Land-Use Planning
</a:t>
            </a:r>
            <a:endParaRPr lang="en-US" sz="1400" dirty="0"/>
          </a:p>
        </p:txBody>
      </p:sp>
      <p:sp>
        <p:nvSpPr>
          <p:cNvPr id="11" name="Text 4"/>
          <p:cNvSpPr/>
          <p:nvPr/>
        </p:nvSpPr>
        <p:spPr>
          <a:xfrm>
            <a:off x="1280128" y="3781963"/>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Spatial data supports informed zoning decisions and optimal land-use planning.
</a:t>
            </a:r>
            <a:endParaRPr lang="en-US" sz="1300" dirty="0"/>
          </a:p>
        </p:txBody>
      </p:sp>
      <p:sp>
        <p:nvSpPr>
          <p:cNvPr id="12" name="Text 5"/>
          <p:cNvSpPr/>
          <p:nvPr/>
        </p:nvSpPr>
        <p:spPr>
          <a:xfrm>
            <a:off x="1280128" y="4521083"/>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Enhancing Public Engagement
</a:t>
            </a:r>
            <a:endParaRPr lang="en-US" sz="1400" dirty="0"/>
          </a:p>
        </p:txBody>
      </p:sp>
      <p:sp>
        <p:nvSpPr>
          <p:cNvPr id="13" name="Text 6"/>
          <p:cNvSpPr/>
          <p:nvPr/>
        </p:nvSpPr>
        <p:spPr>
          <a:xfrm>
            <a:off x="1280128" y="4825876"/>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Interactive mapping tools foster community involvement in urban development projects.
</a:t>
            </a:r>
            <a:endParaRPr lang="en-US" sz="1300" dirty="0"/>
          </a:p>
        </p:txBody>
      </p:sp>
      <p:sp>
        <p:nvSpPr>
          <p:cNvPr id="14" name="Text 7"/>
          <p:cNvSpPr/>
          <p:nvPr/>
        </p:nvSpPr>
        <p:spPr>
          <a:xfrm>
            <a:off x="7365815" y="6578435"/>
            <a:ext cx="1602701"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Leandro Barreto
</a:t>
            </a:r>
            <a:endParaRPr lang="en-US" sz="900" dirty="0"/>
          </a:p>
        </p:txBody>
      </p:sp>
      <p:sp>
        <p:nvSpPr>
          <p:cNvPr id="15" name="Text 8"/>
          <p:cNvSpPr/>
          <p:nvPr/>
        </p:nvSpPr>
        <p:spPr>
          <a:xfrm>
            <a:off x="711182" y="1506183"/>
            <a:ext cx="5994250"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Applications in Urban Planning
</a:t>
            </a:r>
            <a:endParaRPr lang="en-US" sz="2300" dirty="0"/>
          </a:p>
        </p:txBody>
      </p:sp>
      <p:sp>
        <p:nvSpPr>
          <p:cNvPr id="16" name="Shape 9"/>
          <p:cNvSpPr/>
          <p:nvPr/>
        </p:nvSpPr>
        <p:spPr>
          <a:xfrm>
            <a:off x="711182" y="2131006"/>
            <a:ext cx="660384" cy="63497"/>
          </a:xfrm>
          <a:prstGeom prst="ellipse">
            <a:avLst/>
          </a:prstGeom>
          <a:solidFill>
            <a:srgbClr val="4F46E5"/>
          </a:solidFill>
          <a:ln/>
        </p:spPr>
      </p:sp>
      <p:sp>
        <p:nvSpPr>
          <p:cNvPr id="17" name="Shape 10"/>
          <p:cNvSpPr/>
          <p:nvPr/>
        </p:nvSpPr>
        <p:spPr>
          <a:xfrm>
            <a:off x="711182" y="2435798"/>
            <a:ext cx="380990" cy="380990"/>
          </a:xfrm>
          <a:prstGeom prst="ellipse">
            <a:avLst/>
          </a:prstGeom>
          <a:solidFill>
            <a:srgbClr val="4F46E5">
              <a:alpha val="12000"/>
            </a:srgbClr>
          </a:solidFill>
          <a:ln/>
        </p:spPr>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0080" y="2524695"/>
            <a:ext cx="203195" cy="203195"/>
          </a:xfrm>
          <a:prstGeom prst="rect">
            <a:avLst/>
          </a:prstGeom>
        </p:spPr>
      </p:pic>
      <p:sp>
        <p:nvSpPr>
          <p:cNvPr id="19" name="Shape 11"/>
          <p:cNvSpPr/>
          <p:nvPr/>
        </p:nvSpPr>
        <p:spPr>
          <a:xfrm>
            <a:off x="711182" y="3479714"/>
            <a:ext cx="380990" cy="380990"/>
          </a:xfrm>
          <a:prstGeom prst="ellipse">
            <a:avLst/>
          </a:prstGeom>
          <a:solidFill>
            <a:srgbClr val="4F46E5">
              <a:alpha val="12000"/>
            </a:srgbClr>
          </a:solidFill>
          <a:ln/>
        </p:spPr>
      </p:sp>
      <p:pic>
        <p:nvPicPr>
          <p:cNvPr id="20"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0080" y="3568608"/>
            <a:ext cx="203195" cy="203195"/>
          </a:xfrm>
          <a:prstGeom prst="rect">
            <a:avLst/>
          </a:prstGeom>
        </p:spPr>
      </p:pic>
      <p:sp>
        <p:nvSpPr>
          <p:cNvPr id="21" name="Shape 12"/>
          <p:cNvSpPr/>
          <p:nvPr/>
        </p:nvSpPr>
        <p:spPr>
          <a:xfrm>
            <a:off x="711182" y="4523627"/>
            <a:ext cx="380990" cy="380990"/>
          </a:xfrm>
          <a:prstGeom prst="ellipse">
            <a:avLst/>
          </a:prstGeom>
          <a:solidFill>
            <a:srgbClr val="4F46E5">
              <a:alpha val="12000"/>
            </a:srgbClr>
          </a:solidFill>
          <a:ln/>
        </p:spPr>
      </p:sp>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00080" y="4612524"/>
            <a:ext cx="203195" cy="203195"/>
          </a:xfrm>
          <a:prstGeom prst="rect">
            <a:avLst/>
          </a:prstGeom>
        </p:spPr>
      </p:pic>
      <p:sp>
        <p:nvSpPr>
          <p:cNvPr id="23" name="Shape 13"/>
          <p:cNvSpPr/>
          <p:nvPr/>
        </p:nvSpPr>
        <p:spPr>
          <a:xfrm>
            <a:off x="7137222" y="0"/>
            <a:ext cx="76198" cy="6812280"/>
          </a:xfrm>
          <a:prstGeom prst="rect">
            <a:avLst/>
          </a:prstGeom>
          <a:solidFill>
            <a:srgbClr val="4F46E5"/>
          </a:solidFill>
          <a:ln/>
        </p:spPr>
      </p:sp>
      <p:pic>
        <p:nvPicPr>
          <p:cNvPr id="24" name="Image 8" descr="preencoded.png"/>
          <p:cNvPicPr>
            <a:picLocks noChangeAspect="1"/>
          </p:cNvPicPr>
          <p:nvPr/>
        </p:nvPicPr>
        <p:blipFill>
          <a:blip r:embed="rId14"/>
          <a:srcRect/>
          <a:stretch/>
        </p:blipFill>
        <p:spPr>
          <a:xfrm>
            <a:off x="7213419" y="0"/>
            <a:ext cx="4932556" cy="6812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sp>
        <p:nvSpPr>
          <p:cNvPr id="3" name="Shape 0"/>
          <p:cNvSpPr/>
          <p:nvPr/>
        </p:nvSpPr>
        <p:spPr>
          <a:xfrm>
            <a:off x="761981" y="1702392"/>
            <a:ext cx="5079873" cy="4088028"/>
          </a:xfrm>
          <a:prstGeom prst="roundRect">
            <a:avLst>
              <a:gd name="adj" fmla="val 4349"/>
            </a:avLst>
          </a:prstGeom>
          <a:solidFill>
            <a:srgbClr val="4F46E5">
              <a:alpha val="7000"/>
            </a:srgbClr>
          </a:solidFill>
          <a:ln/>
        </p:spPr>
      </p:sp>
      <p:sp>
        <p:nvSpPr>
          <p:cNvPr id="4" name="Shape 1"/>
          <p:cNvSpPr/>
          <p:nvPr/>
        </p:nvSpPr>
        <p:spPr>
          <a:xfrm>
            <a:off x="6349841" y="1702392"/>
            <a:ext cx="5079874" cy="4088028"/>
          </a:xfrm>
          <a:prstGeom prst="roundRect">
            <a:avLst>
              <a:gd name="adj" fmla="val 4349"/>
            </a:avLst>
          </a:prstGeom>
          <a:solidFill>
            <a:srgbClr val="8B5CF6">
              <a:alpha val="7000"/>
            </a:srgbClr>
          </a:solidFill>
          <a:ln/>
        </p:spPr>
      </p:sp>
      <p:pic>
        <p:nvPicPr>
          <p:cNvPr id="5" name="Image 1" descr="preencoded.png"/>
          <p:cNvPicPr>
            <a:picLocks noChangeAspect="1"/>
          </p:cNvPicPr>
          <p:nvPr/>
        </p:nvPicPr>
        <p:blipFill>
          <a:blip r:embed="rId4"/>
          <a:stretch>
            <a:fillRect/>
          </a:stretch>
        </p:blipFill>
        <p:spPr>
          <a:xfrm>
            <a:off x="6057749" y="1904952"/>
            <a:ext cx="76198" cy="3809905"/>
          </a:xfrm>
          <a:prstGeom prst="rect">
            <a:avLst/>
          </a:prstGeom>
        </p:spPr>
      </p:pic>
      <p:pic>
        <p:nvPicPr>
          <p:cNvPr id="6"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8" name="Image 4" descr="preencoded.png"/>
          <p:cNvPicPr>
            <a:picLocks noChangeAspect="1"/>
          </p:cNvPicPr>
          <p:nvPr/>
        </p:nvPicPr>
        <p:blipFill>
          <a:blip r:embed="rId7"/>
          <a:stretch>
            <a:fillRect/>
          </a:stretch>
        </p:blipFill>
        <p:spPr>
          <a:xfrm>
            <a:off x="0" y="0"/>
            <a:ext cx="12145975" cy="76198"/>
          </a:xfrm>
          <a:prstGeom prst="rect">
            <a:avLst/>
          </a:prstGeom>
        </p:spPr>
      </p:pic>
      <p:sp>
        <p:nvSpPr>
          <p:cNvPr id="9" name="Text 2"/>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Application of Spatial Information Technology in Environmental Monitoring
</a:t>
            </a:r>
            <a:endParaRPr lang="en-US" sz="2900" dirty="0"/>
          </a:p>
        </p:txBody>
      </p:sp>
      <p:sp>
        <p:nvSpPr>
          <p:cNvPr id="10" name="Text 3"/>
          <p:cNvSpPr/>
          <p:nvPr/>
        </p:nvSpPr>
        <p:spPr>
          <a:xfrm>
            <a:off x="1066773" y="2012260"/>
            <a:ext cx="4470288"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4F46E5"/>
                </a:solidFill>
                <a:latin typeface="Segoe UI" pitchFamily="34" charset="0"/>
                <a:ea typeface="Segoe UI" pitchFamily="34" charset="-122"/>
                <a:cs typeface="Segoe UI" pitchFamily="34" charset="-120"/>
              </a:rPr>
              <a:t>Remote Sensing Applications
</a:t>
            </a:r>
            <a:endParaRPr lang="en-US" sz="1800" dirty="0"/>
          </a:p>
        </p:txBody>
      </p:sp>
      <p:sp>
        <p:nvSpPr>
          <p:cNvPr id="11" name="Text 4"/>
          <p:cNvSpPr/>
          <p:nvPr/>
        </p:nvSpPr>
        <p:spPr>
          <a:xfrm>
            <a:off x="1308067" y="2482152"/>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Identifies changes in land cover and land use over time.
</a:t>
            </a:r>
            <a:endParaRPr lang="en-US" sz="1400" dirty="0"/>
          </a:p>
        </p:txBody>
      </p:sp>
      <p:sp>
        <p:nvSpPr>
          <p:cNvPr id="12" name="Text 5"/>
          <p:cNvSpPr/>
          <p:nvPr/>
        </p:nvSpPr>
        <p:spPr>
          <a:xfrm>
            <a:off x="1308067" y="3206034"/>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Monitors vegetation health and biomass through satellite imagery.
</a:t>
            </a:r>
            <a:endParaRPr lang="en-US" sz="1400" dirty="0"/>
          </a:p>
        </p:txBody>
      </p:sp>
      <p:sp>
        <p:nvSpPr>
          <p:cNvPr id="13" name="Text 6"/>
          <p:cNvSpPr/>
          <p:nvPr/>
        </p:nvSpPr>
        <p:spPr>
          <a:xfrm>
            <a:off x="1308067" y="3929916"/>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Detects environmental changes such as deforestation and urbanization.
</a:t>
            </a:r>
            <a:endParaRPr lang="en-US" sz="1400" dirty="0"/>
          </a:p>
        </p:txBody>
      </p:sp>
      <p:sp>
        <p:nvSpPr>
          <p:cNvPr id="14" name="Text 7"/>
          <p:cNvSpPr/>
          <p:nvPr/>
        </p:nvSpPr>
        <p:spPr>
          <a:xfrm>
            <a:off x="1308067" y="4653798"/>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Provides data for assessing natural disasters and their impacts.
</a:t>
            </a:r>
            <a:endParaRPr lang="en-US" sz="1400" dirty="0"/>
          </a:p>
        </p:txBody>
      </p:sp>
      <p:sp>
        <p:nvSpPr>
          <p:cNvPr id="15" name="Text 8"/>
          <p:cNvSpPr/>
          <p:nvPr/>
        </p:nvSpPr>
        <p:spPr>
          <a:xfrm>
            <a:off x="6654633" y="2012260"/>
            <a:ext cx="4470289"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8B5CF6"/>
                </a:solidFill>
                <a:latin typeface="Segoe UI" pitchFamily="34" charset="0"/>
                <a:ea typeface="Segoe UI" pitchFamily="34" charset="-122"/>
                <a:cs typeface="Segoe UI" pitchFamily="34" charset="-120"/>
              </a:rPr>
              <a:t>GPS and Wildlife Tracking
</a:t>
            </a:r>
            <a:endParaRPr lang="en-US" sz="1800" dirty="0"/>
          </a:p>
        </p:txBody>
      </p:sp>
      <p:sp>
        <p:nvSpPr>
          <p:cNvPr id="16" name="Text 9"/>
          <p:cNvSpPr/>
          <p:nvPr/>
        </p:nvSpPr>
        <p:spPr>
          <a:xfrm>
            <a:off x="6895927" y="2482152"/>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Tracks wildlife movements to understand habitat use and migration patterns.
</a:t>
            </a:r>
            <a:endParaRPr lang="en-US" sz="1400" dirty="0"/>
          </a:p>
        </p:txBody>
      </p:sp>
      <p:sp>
        <p:nvSpPr>
          <p:cNvPr id="17" name="Text 10"/>
          <p:cNvSpPr/>
          <p:nvPr/>
        </p:nvSpPr>
        <p:spPr>
          <a:xfrm>
            <a:off x="6895927" y="3206034"/>
            <a:ext cx="4228994" cy="857229"/>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Monitors changes in animal populations and their responses to environmental changes.
</a:t>
            </a:r>
            <a:endParaRPr lang="en-US" sz="1400" dirty="0"/>
          </a:p>
        </p:txBody>
      </p:sp>
      <p:sp>
        <p:nvSpPr>
          <p:cNvPr id="18" name="Text 11"/>
          <p:cNvSpPr/>
          <p:nvPr/>
        </p:nvSpPr>
        <p:spPr>
          <a:xfrm>
            <a:off x="6895927" y="4215659"/>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Supports conservation efforts by identifying critical habitats.
</a:t>
            </a:r>
            <a:endParaRPr lang="en-US" sz="1400" dirty="0"/>
          </a:p>
        </p:txBody>
      </p:sp>
      <p:sp>
        <p:nvSpPr>
          <p:cNvPr id="19" name="Text 12"/>
          <p:cNvSpPr/>
          <p:nvPr/>
        </p:nvSpPr>
        <p:spPr>
          <a:xfrm>
            <a:off x="6895927" y="4939540"/>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Facilitates research on the effects of climate change on wildlife.
</a:t>
            </a:r>
            <a:endParaRPr lang="en-US" sz="1400" dirty="0"/>
          </a:p>
        </p:txBody>
      </p:sp>
      <p:sp>
        <p:nvSpPr>
          <p:cNvPr id="20" name="Shape 13"/>
          <p:cNvSpPr/>
          <p:nvPr/>
        </p:nvSpPr>
        <p:spPr>
          <a:xfrm>
            <a:off x="1066773" y="2583746"/>
            <a:ext cx="88898" cy="88899"/>
          </a:xfrm>
          <a:prstGeom prst="ellipse">
            <a:avLst/>
          </a:prstGeom>
          <a:solidFill>
            <a:srgbClr val="4F46E5"/>
          </a:solidFill>
          <a:ln/>
        </p:spPr>
      </p:sp>
      <p:sp>
        <p:nvSpPr>
          <p:cNvPr id="21" name="Shape 14"/>
          <p:cNvSpPr/>
          <p:nvPr/>
        </p:nvSpPr>
        <p:spPr>
          <a:xfrm>
            <a:off x="1066773" y="3307628"/>
            <a:ext cx="88898" cy="88899"/>
          </a:xfrm>
          <a:prstGeom prst="ellipse">
            <a:avLst/>
          </a:prstGeom>
          <a:solidFill>
            <a:srgbClr val="4F46E5"/>
          </a:solidFill>
          <a:ln/>
        </p:spPr>
      </p:sp>
      <p:sp>
        <p:nvSpPr>
          <p:cNvPr id="22" name="Shape 15"/>
          <p:cNvSpPr/>
          <p:nvPr/>
        </p:nvSpPr>
        <p:spPr>
          <a:xfrm>
            <a:off x="1066773" y="4031510"/>
            <a:ext cx="88898" cy="88899"/>
          </a:xfrm>
          <a:prstGeom prst="ellipse">
            <a:avLst/>
          </a:prstGeom>
          <a:solidFill>
            <a:srgbClr val="4F46E5"/>
          </a:solidFill>
          <a:ln/>
        </p:spPr>
      </p:sp>
      <p:sp>
        <p:nvSpPr>
          <p:cNvPr id="23" name="Shape 16"/>
          <p:cNvSpPr/>
          <p:nvPr/>
        </p:nvSpPr>
        <p:spPr>
          <a:xfrm>
            <a:off x="1066773" y="4755392"/>
            <a:ext cx="88898" cy="88899"/>
          </a:xfrm>
          <a:prstGeom prst="ellipse">
            <a:avLst/>
          </a:prstGeom>
          <a:solidFill>
            <a:srgbClr val="4F46E5"/>
          </a:solidFill>
          <a:ln/>
        </p:spPr>
      </p:sp>
      <p:sp>
        <p:nvSpPr>
          <p:cNvPr id="24" name="Shape 17"/>
          <p:cNvSpPr/>
          <p:nvPr/>
        </p:nvSpPr>
        <p:spPr>
          <a:xfrm>
            <a:off x="6654633" y="2583746"/>
            <a:ext cx="88898" cy="88899"/>
          </a:xfrm>
          <a:prstGeom prst="ellipse">
            <a:avLst/>
          </a:prstGeom>
          <a:solidFill>
            <a:srgbClr val="8B5CF6"/>
          </a:solidFill>
          <a:ln/>
        </p:spPr>
      </p:sp>
      <p:sp>
        <p:nvSpPr>
          <p:cNvPr id="25" name="Shape 18"/>
          <p:cNvSpPr/>
          <p:nvPr/>
        </p:nvSpPr>
        <p:spPr>
          <a:xfrm>
            <a:off x="6654633" y="3307628"/>
            <a:ext cx="88898" cy="88899"/>
          </a:xfrm>
          <a:prstGeom prst="ellipse">
            <a:avLst/>
          </a:prstGeom>
          <a:solidFill>
            <a:srgbClr val="8B5CF6"/>
          </a:solidFill>
          <a:ln/>
        </p:spPr>
      </p:sp>
      <p:sp>
        <p:nvSpPr>
          <p:cNvPr id="26" name="Shape 19"/>
          <p:cNvSpPr/>
          <p:nvPr/>
        </p:nvSpPr>
        <p:spPr>
          <a:xfrm>
            <a:off x="6654633" y="4317252"/>
            <a:ext cx="88898" cy="88899"/>
          </a:xfrm>
          <a:prstGeom prst="ellipse">
            <a:avLst/>
          </a:prstGeom>
          <a:solidFill>
            <a:srgbClr val="8B5CF6"/>
          </a:solidFill>
          <a:ln/>
        </p:spPr>
      </p:sp>
      <p:sp>
        <p:nvSpPr>
          <p:cNvPr id="27" name="Shape 20"/>
          <p:cNvSpPr/>
          <p:nvPr/>
        </p:nvSpPr>
        <p:spPr>
          <a:xfrm>
            <a:off x="6654633" y="5041134"/>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04952" y="2539937"/>
            <a:ext cx="5079873" cy="4272344"/>
          </a:xfrm>
          <a:prstGeom prst="rect">
            <a:avLst/>
          </a:prstGeom>
        </p:spPr>
      </p:pic>
      <p:pic>
        <p:nvPicPr>
          <p:cNvPr id="3" name="Image 1" descr="preencoded.png"/>
          <p:cNvPicPr>
            <a:picLocks noChangeAspect="1"/>
          </p:cNvPicPr>
          <p:nvPr/>
        </p:nvPicPr>
        <p:blipFill>
          <a:blip r:embed="rId4"/>
          <a:stretch>
            <a:fillRect/>
          </a:stretch>
        </p:blipFill>
        <p:spPr>
          <a:xfrm>
            <a:off x="0" y="1142971"/>
            <a:ext cx="50799" cy="3174921"/>
          </a:xfrm>
          <a:prstGeom prst="rect">
            <a:avLst/>
          </a:prstGeom>
        </p:spPr>
      </p:pic>
      <p:pic>
        <p:nvPicPr>
          <p:cNvPr id="4" name="Image 2" descr="preencoded.png"/>
          <p:cNvPicPr>
            <a:picLocks noChangeAspect="1"/>
          </p:cNvPicPr>
          <p:nvPr/>
        </p:nvPicPr>
        <p:blipFill>
          <a:blip r:embed="rId5"/>
          <a:stretch>
            <a:fillRect/>
          </a:stretch>
        </p:blipFill>
        <p:spPr>
          <a:xfrm>
            <a:off x="10540736" y="6286343"/>
            <a:ext cx="1142971" cy="406390"/>
          </a:xfrm>
          <a:prstGeom prst="rect">
            <a:avLst/>
          </a:prstGeom>
        </p:spPr>
      </p:pic>
      <p:pic>
        <p:nvPicPr>
          <p:cNvPr id="5" name="Image 3" descr="preencoded.png"/>
          <p:cNvPicPr>
            <a:picLocks noChangeAspect="1"/>
          </p:cNvPicPr>
          <p:nvPr/>
        </p:nvPicPr>
        <p:blipFill>
          <a:blip r:embed="rId6"/>
          <a:stretch>
            <a:fillRect/>
          </a:stretch>
        </p:blipFill>
        <p:spPr>
          <a:xfrm>
            <a:off x="0" y="0"/>
            <a:ext cx="12145975" cy="76198"/>
          </a:xfrm>
          <a:prstGeom prst="rect">
            <a:avLst/>
          </a:prstGeom>
        </p:spPr>
      </p:pic>
      <p:sp>
        <p:nvSpPr>
          <p:cNvPr id="6"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Growth of Spatial Information Technology
</a:t>
            </a:r>
            <a:endParaRPr lang="en-US" sz="2900" dirty="0"/>
          </a:p>
        </p:txBody>
      </p:sp>
      <p:graphicFrame>
        <p:nvGraphicFramePr>
          <p:cNvPr id="7" name="Chart 0"/>
          <p:cNvGraphicFramePr/>
          <p:nvPr/>
        </p:nvGraphicFramePr>
        <p:xfrm>
          <a:off x="761981" y="1981150"/>
          <a:ext cx="10667733" cy="411469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69968" y="1269968"/>
            <a:ext cx="4444889" cy="4444889"/>
          </a:xfrm>
          <a:prstGeom prst="rect">
            <a:avLst/>
          </a:prstGeom>
        </p:spPr>
      </p:pic>
      <p:pic>
        <p:nvPicPr>
          <p:cNvPr id="3" name="Image 1" descr="preencoded.png"/>
          <p:cNvPicPr>
            <a:picLocks noChangeAspect="1"/>
          </p:cNvPicPr>
          <p:nvPr/>
        </p:nvPicPr>
        <p:blipFill>
          <a:blip r:embed="rId4"/>
          <a:stretch>
            <a:fillRect/>
          </a:stretch>
        </p:blipFill>
        <p:spPr>
          <a:xfrm>
            <a:off x="6222844" y="888978"/>
            <a:ext cx="5333867" cy="5079873"/>
          </a:xfrm>
          <a:prstGeom prst="rect">
            <a:avLst/>
          </a:prstGeom>
        </p:spPr>
      </p:pic>
      <p:pic>
        <p:nvPicPr>
          <p:cNvPr id="4" name="Image 2" descr="preencoded.png"/>
          <p:cNvPicPr>
            <a:picLocks noChangeAspect="1"/>
          </p:cNvPicPr>
          <p:nvPr/>
        </p:nvPicPr>
        <p:blipFill>
          <a:blip r:embed="rId5"/>
          <a:stretch>
            <a:fillRect/>
          </a:stretch>
        </p:blipFill>
        <p:spPr>
          <a:xfrm>
            <a:off x="4571886" y="5460863"/>
            <a:ext cx="1396965" cy="1269968"/>
          </a:xfrm>
          <a:prstGeom prst="rect">
            <a:avLst/>
          </a:prstGeom>
        </p:spPr>
      </p:pic>
      <p:pic>
        <p:nvPicPr>
          <p:cNvPr id="5" name="Image 3" descr="preencoded.png"/>
          <p:cNvPicPr>
            <a:picLocks noChangeAspect="1"/>
          </p:cNvPicPr>
          <p:nvPr/>
        </p:nvPicPr>
        <p:blipFill>
          <a:blip r:embed="rId6"/>
          <a:stretch>
            <a:fillRect/>
          </a:stretch>
        </p:blipFill>
        <p:spPr>
          <a:xfrm>
            <a:off x="6349841" y="1735623"/>
            <a:ext cx="5079873" cy="3386582"/>
          </a:xfrm>
          <a:prstGeom prst="rect">
            <a:avLst/>
          </a:prstGeom>
        </p:spPr>
      </p:pic>
      <p:pic>
        <p:nvPicPr>
          <p:cNvPr id="6" name="Image 4" descr="preencoded.png"/>
          <p:cNvPicPr>
            <a:picLocks noChangeAspect="1"/>
          </p:cNvPicPr>
          <p:nvPr/>
        </p:nvPicPr>
        <p:blipFill>
          <a:blip r:embed="rId7"/>
          <a:stretch>
            <a:fillRect/>
          </a:stretch>
        </p:blipFill>
        <p:spPr>
          <a:xfrm>
            <a:off x="0" y="380990"/>
            <a:ext cx="63498" cy="3555911"/>
          </a:xfrm>
          <a:prstGeom prst="rect">
            <a:avLst/>
          </a:prstGeom>
        </p:spPr>
      </p:pic>
      <p:sp>
        <p:nvSpPr>
          <p:cNvPr id="7" name="Text 0"/>
          <p:cNvSpPr/>
          <p:nvPr/>
        </p:nvSpPr>
        <p:spPr>
          <a:xfrm>
            <a:off x="304792" y="368291"/>
            <a:ext cx="5879953" cy="1015975"/>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Impact of Spatial Technology
</a:t>
            </a:r>
            <a:endParaRPr lang="en-US" sz="2900" dirty="0"/>
          </a:p>
        </p:txBody>
      </p:sp>
      <p:sp>
        <p:nvSpPr>
          <p:cNvPr id="8" name="Text 1"/>
          <p:cNvSpPr/>
          <p:nvPr/>
        </p:nvSpPr>
        <p:spPr>
          <a:xfrm>
            <a:off x="330192" y="2539937"/>
            <a:ext cx="5803755" cy="4272344"/>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visual illustrates how spatial information technology enhances decision-making in urban planning and disaster management.
</a:t>
            </a:r>
            <a:endParaRPr lang="en-US" sz="1300" dirty="0"/>
          </a:p>
        </p:txBody>
      </p:sp>
      <p:pic>
        <p:nvPicPr>
          <p:cNvPr id="9" name="Image 5" descr="preencoded.png"/>
          <p:cNvPicPr>
            <a:picLocks noChangeAspect="1"/>
          </p:cNvPicPr>
          <p:nvPr/>
        </p:nvPicPr>
        <p:blipFill>
          <a:blip r:embed="rId8"/>
          <a:stretch>
            <a:fillRect/>
          </a:stretch>
        </p:blipFill>
        <p:spPr>
          <a:xfrm>
            <a:off x="0" y="0"/>
            <a:ext cx="12145975" cy="7619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sp>
        <p:nvSpPr>
          <p:cNvPr id="3" name="Shape 0"/>
          <p:cNvSpPr/>
          <p:nvPr/>
        </p:nvSpPr>
        <p:spPr>
          <a:xfrm>
            <a:off x="761981" y="1598257"/>
            <a:ext cx="5181470" cy="4296305"/>
          </a:xfrm>
          <a:prstGeom prst="roundRect">
            <a:avLst>
              <a:gd name="adj" fmla="val 4138"/>
            </a:avLst>
          </a:prstGeom>
          <a:solidFill>
            <a:srgbClr val="4F46E5">
              <a:alpha val="8000"/>
            </a:srgbClr>
          </a:solidFill>
          <a:ln w="10160">
            <a:solidFill>
              <a:srgbClr val="4F46E5">
                <a:alpha val="20000"/>
              </a:srgbClr>
            </a:solidFill>
            <a:prstDash val="solid"/>
          </a:ln>
        </p:spPr>
      </p:sp>
      <p:sp>
        <p:nvSpPr>
          <p:cNvPr id="4" name="Shape 1"/>
          <p:cNvSpPr/>
          <p:nvPr/>
        </p:nvSpPr>
        <p:spPr>
          <a:xfrm>
            <a:off x="6248244" y="1598257"/>
            <a:ext cx="5181470" cy="4296305"/>
          </a:xfrm>
          <a:prstGeom prst="roundRect">
            <a:avLst>
              <a:gd name="adj" fmla="val 4138"/>
            </a:avLst>
          </a:prstGeom>
          <a:solidFill>
            <a:srgbClr val="8B5CF6">
              <a:alpha val="8000"/>
            </a:srgbClr>
          </a:solidFill>
          <a:ln w="10160">
            <a:solidFill>
              <a:srgbClr val="8B5CF6">
                <a:alpha val="20000"/>
              </a:srgbClr>
            </a:solidFill>
            <a:prstDash val="solid"/>
          </a:ln>
        </p:spPr>
      </p:sp>
      <p:pic>
        <p:nvPicPr>
          <p:cNvPr id="5" name="Image 1" descr="preencoded.png"/>
          <p:cNvPicPr>
            <a:picLocks noChangeAspect="1"/>
          </p:cNvPicPr>
          <p:nvPr/>
        </p:nvPicPr>
        <p:blipFill>
          <a:blip r:embed="rId4"/>
          <a:stretch>
            <a:fillRect/>
          </a:stretch>
        </p:blipFill>
        <p:spPr>
          <a:xfrm>
            <a:off x="5778356" y="2539937"/>
            <a:ext cx="634984" cy="2539937"/>
          </a:xfrm>
          <a:prstGeom prst="rect">
            <a:avLst/>
          </a:prstGeom>
        </p:spPr>
      </p:pic>
      <p:pic>
        <p:nvPicPr>
          <p:cNvPr id="6"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8" name="Image 4" descr="preencoded.png"/>
          <p:cNvPicPr>
            <a:picLocks noChangeAspect="1"/>
          </p:cNvPicPr>
          <p:nvPr/>
        </p:nvPicPr>
        <p:blipFill>
          <a:blip r:embed="rId7"/>
          <a:stretch>
            <a:fillRect/>
          </a:stretch>
        </p:blipFill>
        <p:spPr>
          <a:xfrm>
            <a:off x="0" y="0"/>
            <a:ext cx="12145975" cy="76198"/>
          </a:xfrm>
          <a:prstGeom prst="rect">
            <a:avLst/>
          </a:prstGeom>
        </p:spPr>
      </p:pic>
      <p:sp>
        <p:nvSpPr>
          <p:cNvPr id="9" name="Text 2"/>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Traditional vs. Modern Techniques in Spatial Analysis
</a:t>
            </a:r>
            <a:endParaRPr lang="en-US" sz="2900" dirty="0"/>
          </a:p>
        </p:txBody>
      </p:sp>
      <p:sp>
        <p:nvSpPr>
          <p:cNvPr id="10" name="Text 3"/>
          <p:cNvSpPr/>
          <p:nvPr/>
        </p:nvSpPr>
        <p:spPr>
          <a:xfrm>
            <a:off x="1000735" y="1811608"/>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4F46E5"/>
                </a:solidFill>
                <a:latin typeface="Segoe UI" pitchFamily="34" charset="0"/>
                <a:ea typeface="Segoe UI" pitchFamily="34" charset="-122"/>
                <a:cs typeface="Segoe UI" pitchFamily="34" charset="-120"/>
              </a:rPr>
              <a:t>Traditional Techniques
</a:t>
            </a:r>
            <a:endParaRPr lang="en-US" sz="1900" dirty="0"/>
          </a:p>
        </p:txBody>
      </p:sp>
      <p:sp>
        <p:nvSpPr>
          <p:cNvPr id="11" name="Text 4"/>
          <p:cNvSpPr/>
          <p:nvPr/>
        </p:nvSpPr>
        <p:spPr>
          <a:xfrm>
            <a:off x="1254728" y="2284040"/>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Rely heavily on manual data collection and field surveys.
</a:t>
            </a:r>
            <a:endParaRPr lang="en-US" sz="1400" dirty="0"/>
          </a:p>
        </p:txBody>
      </p:sp>
      <p:sp>
        <p:nvSpPr>
          <p:cNvPr id="12" name="Text 5"/>
          <p:cNvSpPr/>
          <p:nvPr/>
        </p:nvSpPr>
        <p:spPr>
          <a:xfrm>
            <a:off x="1254728" y="2988872"/>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Data processing is time-consuming and labor-intensive.
</a:t>
            </a:r>
            <a:endParaRPr lang="en-US" sz="1400" dirty="0"/>
          </a:p>
        </p:txBody>
      </p:sp>
      <p:sp>
        <p:nvSpPr>
          <p:cNvPr id="13" name="Text 6"/>
          <p:cNvSpPr/>
          <p:nvPr/>
        </p:nvSpPr>
        <p:spPr>
          <a:xfrm>
            <a:off x="1254728" y="3693705"/>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Limited integration of diverse data sources, often siloed.
</a:t>
            </a:r>
            <a:endParaRPr lang="en-US" sz="1400" dirty="0"/>
          </a:p>
        </p:txBody>
      </p:sp>
      <p:sp>
        <p:nvSpPr>
          <p:cNvPr id="14" name="Text 7"/>
          <p:cNvSpPr/>
          <p:nvPr/>
        </p:nvSpPr>
        <p:spPr>
          <a:xfrm>
            <a:off x="1254728" y="4398537"/>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Analysis is often retrospective, lacking real-time insights.
</a:t>
            </a:r>
            <a:endParaRPr lang="en-US" sz="1400" dirty="0"/>
          </a:p>
        </p:txBody>
      </p:sp>
      <p:sp>
        <p:nvSpPr>
          <p:cNvPr id="15" name="Text 8"/>
          <p:cNvSpPr/>
          <p:nvPr/>
        </p:nvSpPr>
        <p:spPr>
          <a:xfrm>
            <a:off x="1254728" y="5103370"/>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Requires specialized skills for data interpretation and mapping.
</a:t>
            </a:r>
            <a:endParaRPr lang="en-US" sz="1400" dirty="0"/>
          </a:p>
        </p:txBody>
      </p:sp>
      <p:sp>
        <p:nvSpPr>
          <p:cNvPr id="16" name="Text 9"/>
          <p:cNvSpPr/>
          <p:nvPr/>
        </p:nvSpPr>
        <p:spPr>
          <a:xfrm>
            <a:off x="6486998" y="1811608"/>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8B5CF6"/>
                </a:solidFill>
                <a:latin typeface="Segoe UI" pitchFamily="34" charset="0"/>
                <a:ea typeface="Segoe UI" pitchFamily="34" charset="-122"/>
                <a:cs typeface="Segoe UI" pitchFamily="34" charset="-120"/>
              </a:rPr>
              <a:t>Modern Techniques
</a:t>
            </a:r>
            <a:endParaRPr lang="en-US" sz="1900" dirty="0"/>
          </a:p>
        </p:txBody>
      </p:sp>
      <p:sp>
        <p:nvSpPr>
          <p:cNvPr id="17" name="Text 10"/>
          <p:cNvSpPr/>
          <p:nvPr/>
        </p:nvSpPr>
        <p:spPr>
          <a:xfrm>
            <a:off x="6740991" y="2284040"/>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Leverage automation and big data for efficient data collection.
</a:t>
            </a:r>
            <a:endParaRPr lang="en-US" sz="1400" dirty="0"/>
          </a:p>
        </p:txBody>
      </p:sp>
      <p:sp>
        <p:nvSpPr>
          <p:cNvPr id="18" name="Text 11"/>
          <p:cNvSpPr/>
          <p:nvPr/>
        </p:nvSpPr>
        <p:spPr>
          <a:xfrm>
            <a:off x="6740991" y="2988872"/>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Utilize advanced algorithms for rapid data processing and analysis.
</a:t>
            </a:r>
            <a:endParaRPr lang="en-US" sz="1400" dirty="0"/>
          </a:p>
        </p:txBody>
      </p:sp>
      <p:sp>
        <p:nvSpPr>
          <p:cNvPr id="19" name="Text 12"/>
          <p:cNvSpPr/>
          <p:nvPr/>
        </p:nvSpPr>
        <p:spPr>
          <a:xfrm>
            <a:off x="6740991" y="3693705"/>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Integrate various data sources (satellite, IoT, etc.) for comprehensive insights.
</a:t>
            </a:r>
            <a:endParaRPr lang="en-US" sz="1400" dirty="0"/>
          </a:p>
        </p:txBody>
      </p:sp>
      <p:sp>
        <p:nvSpPr>
          <p:cNvPr id="20" name="Text 13"/>
          <p:cNvSpPr/>
          <p:nvPr/>
        </p:nvSpPr>
        <p:spPr>
          <a:xfrm>
            <a:off x="6740991" y="4398537"/>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Enable real-time data analysis for timely decision-making.
</a:t>
            </a:r>
            <a:endParaRPr lang="en-US" sz="1400" dirty="0"/>
          </a:p>
        </p:txBody>
      </p:sp>
      <p:sp>
        <p:nvSpPr>
          <p:cNvPr id="21" name="Text 14"/>
          <p:cNvSpPr/>
          <p:nvPr/>
        </p:nvSpPr>
        <p:spPr>
          <a:xfrm>
            <a:off x="6740991" y="5103370"/>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User-friendly interfaces allow broader access to spatial analysis tools.
</a:t>
            </a:r>
            <a:endParaRPr lang="en-US" sz="1400" dirty="0"/>
          </a:p>
        </p:txBody>
      </p:sp>
      <p:sp>
        <p:nvSpPr>
          <p:cNvPr id="22" name="Shape 15"/>
          <p:cNvSpPr/>
          <p:nvPr/>
        </p:nvSpPr>
        <p:spPr>
          <a:xfrm>
            <a:off x="1000735" y="2372931"/>
            <a:ext cx="101597" cy="101600"/>
          </a:xfrm>
          <a:prstGeom prst="ellipse">
            <a:avLst/>
          </a:prstGeom>
          <a:solidFill>
            <a:srgbClr val="4F46E5"/>
          </a:solidFill>
          <a:ln/>
        </p:spPr>
      </p:sp>
      <p:sp>
        <p:nvSpPr>
          <p:cNvPr id="23" name="Shape 16"/>
          <p:cNvSpPr/>
          <p:nvPr/>
        </p:nvSpPr>
        <p:spPr>
          <a:xfrm>
            <a:off x="1000735" y="3077763"/>
            <a:ext cx="101597" cy="101600"/>
          </a:xfrm>
          <a:prstGeom prst="ellipse">
            <a:avLst/>
          </a:prstGeom>
          <a:solidFill>
            <a:srgbClr val="4F46E5"/>
          </a:solidFill>
          <a:ln/>
        </p:spPr>
      </p:sp>
      <p:sp>
        <p:nvSpPr>
          <p:cNvPr id="24" name="Shape 17"/>
          <p:cNvSpPr/>
          <p:nvPr/>
        </p:nvSpPr>
        <p:spPr>
          <a:xfrm>
            <a:off x="1000735" y="3782595"/>
            <a:ext cx="101597" cy="101600"/>
          </a:xfrm>
          <a:prstGeom prst="ellipse">
            <a:avLst/>
          </a:prstGeom>
          <a:solidFill>
            <a:srgbClr val="4F46E5"/>
          </a:solidFill>
          <a:ln/>
        </p:spPr>
      </p:sp>
      <p:sp>
        <p:nvSpPr>
          <p:cNvPr id="25" name="Shape 18"/>
          <p:cNvSpPr/>
          <p:nvPr/>
        </p:nvSpPr>
        <p:spPr>
          <a:xfrm>
            <a:off x="1000735" y="4487428"/>
            <a:ext cx="101597" cy="101600"/>
          </a:xfrm>
          <a:prstGeom prst="ellipse">
            <a:avLst/>
          </a:prstGeom>
          <a:solidFill>
            <a:srgbClr val="4F46E5"/>
          </a:solidFill>
          <a:ln/>
        </p:spPr>
      </p:sp>
      <p:sp>
        <p:nvSpPr>
          <p:cNvPr id="26" name="Shape 19"/>
          <p:cNvSpPr/>
          <p:nvPr/>
        </p:nvSpPr>
        <p:spPr>
          <a:xfrm>
            <a:off x="1000735" y="5192260"/>
            <a:ext cx="101597" cy="101600"/>
          </a:xfrm>
          <a:prstGeom prst="ellipse">
            <a:avLst/>
          </a:prstGeom>
          <a:solidFill>
            <a:srgbClr val="4F46E5"/>
          </a:solidFill>
          <a:ln/>
        </p:spPr>
      </p:sp>
      <p:sp>
        <p:nvSpPr>
          <p:cNvPr id="27" name="Shape 20"/>
          <p:cNvSpPr/>
          <p:nvPr/>
        </p:nvSpPr>
        <p:spPr>
          <a:xfrm>
            <a:off x="6486998" y="2372931"/>
            <a:ext cx="101598" cy="101600"/>
          </a:xfrm>
          <a:prstGeom prst="ellipse">
            <a:avLst/>
          </a:prstGeom>
          <a:solidFill>
            <a:srgbClr val="8B5CF6"/>
          </a:solidFill>
          <a:ln/>
        </p:spPr>
      </p:sp>
      <p:sp>
        <p:nvSpPr>
          <p:cNvPr id="28" name="Shape 21"/>
          <p:cNvSpPr/>
          <p:nvPr/>
        </p:nvSpPr>
        <p:spPr>
          <a:xfrm>
            <a:off x="6486998" y="3077763"/>
            <a:ext cx="101598" cy="101600"/>
          </a:xfrm>
          <a:prstGeom prst="ellipse">
            <a:avLst/>
          </a:prstGeom>
          <a:solidFill>
            <a:srgbClr val="8B5CF6"/>
          </a:solidFill>
          <a:ln/>
        </p:spPr>
      </p:sp>
      <p:sp>
        <p:nvSpPr>
          <p:cNvPr id="29" name="Shape 22"/>
          <p:cNvSpPr/>
          <p:nvPr/>
        </p:nvSpPr>
        <p:spPr>
          <a:xfrm>
            <a:off x="6486998" y="3782595"/>
            <a:ext cx="101598" cy="101600"/>
          </a:xfrm>
          <a:prstGeom prst="ellipse">
            <a:avLst/>
          </a:prstGeom>
          <a:solidFill>
            <a:srgbClr val="8B5CF6"/>
          </a:solidFill>
          <a:ln/>
        </p:spPr>
      </p:sp>
      <p:sp>
        <p:nvSpPr>
          <p:cNvPr id="30" name="Shape 23"/>
          <p:cNvSpPr/>
          <p:nvPr/>
        </p:nvSpPr>
        <p:spPr>
          <a:xfrm>
            <a:off x="6486998" y="4487428"/>
            <a:ext cx="101598" cy="101600"/>
          </a:xfrm>
          <a:prstGeom prst="ellipse">
            <a:avLst/>
          </a:prstGeom>
          <a:solidFill>
            <a:srgbClr val="8B5CF6"/>
          </a:solidFill>
          <a:ln/>
        </p:spPr>
      </p:sp>
      <p:sp>
        <p:nvSpPr>
          <p:cNvPr id="31" name="Shape 24"/>
          <p:cNvSpPr/>
          <p:nvPr/>
        </p:nvSpPr>
        <p:spPr>
          <a:xfrm>
            <a:off x="6486998" y="5192260"/>
            <a:ext cx="101598" cy="101600"/>
          </a:xfrm>
          <a:prstGeom prst="ellipse">
            <a:avLst/>
          </a:prstGeom>
          <a:solidFill>
            <a:srgbClr val="8B5CF6"/>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How to Successfully Integrate Spatial Technologies
</a:t>
            </a:r>
            <a:endParaRPr lang="en-US" sz="2900" dirty="0"/>
          </a:p>
        </p:txBody>
      </p:sp>
      <p:sp>
        <p:nvSpPr>
          <p:cNvPr id="8" name="Text 1"/>
          <p:cNvSpPr/>
          <p:nvPr/>
        </p:nvSpPr>
        <p:spPr>
          <a:xfrm>
            <a:off x="1407125" y="1732242"/>
            <a:ext cx="10012430"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Assess Organizational Needs and Goals
</a:t>
            </a:r>
            <a:endParaRPr lang="en-US" sz="1400" dirty="0"/>
          </a:p>
        </p:txBody>
      </p:sp>
      <p:sp>
        <p:nvSpPr>
          <p:cNvPr id="9" name="Text 2"/>
          <p:cNvSpPr/>
          <p:nvPr/>
        </p:nvSpPr>
        <p:spPr>
          <a:xfrm>
            <a:off x="1407125" y="2037034"/>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Conduct a thorough analysis of your organization's objectives and requirements to identify how spatial information technology can enhance operations and decision-making.
</a:t>
            </a:r>
            <a:endParaRPr lang="en-US" sz="1300" dirty="0"/>
          </a:p>
        </p:txBody>
      </p:sp>
      <p:sp>
        <p:nvSpPr>
          <p:cNvPr id="10" name="Text 3"/>
          <p:cNvSpPr/>
          <p:nvPr/>
        </p:nvSpPr>
        <p:spPr>
          <a:xfrm>
            <a:off x="1407125" y="2801550"/>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Select Appropriate Technology and Tools
</a:t>
            </a:r>
            <a:endParaRPr lang="en-US" sz="1400" dirty="0"/>
          </a:p>
        </p:txBody>
      </p:sp>
      <p:sp>
        <p:nvSpPr>
          <p:cNvPr id="11" name="Text 4"/>
          <p:cNvSpPr/>
          <p:nvPr/>
        </p:nvSpPr>
        <p:spPr>
          <a:xfrm>
            <a:off x="1407125" y="3106343"/>
            <a:ext cx="10012430"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Research and choose the most suitable spatial technologies and tools that align with your organizational needs, ensuring they are user-friendly and scalable.
</a:t>
            </a:r>
            <a:endParaRPr lang="en-US" sz="1300" dirty="0"/>
          </a:p>
        </p:txBody>
      </p:sp>
      <p:sp>
        <p:nvSpPr>
          <p:cNvPr id="12" name="Text 5"/>
          <p:cNvSpPr/>
          <p:nvPr/>
        </p:nvSpPr>
        <p:spPr>
          <a:xfrm>
            <a:off x="1407125" y="3870864"/>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Train Staff on Spatial Analysis Techniques
</a:t>
            </a:r>
            <a:endParaRPr lang="en-US" sz="1400" dirty="0"/>
          </a:p>
        </p:txBody>
      </p:sp>
      <p:sp>
        <p:nvSpPr>
          <p:cNvPr id="13" name="Text 6"/>
          <p:cNvSpPr/>
          <p:nvPr/>
        </p:nvSpPr>
        <p:spPr>
          <a:xfrm>
            <a:off x="1407125" y="4175657"/>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Implement training programs for staff to develop their skills in spatial analysis, ensuring they are proficient in using the selected technologies effectively.
</a:t>
            </a:r>
            <a:endParaRPr lang="en-US" sz="1300" dirty="0"/>
          </a:p>
        </p:txBody>
      </p:sp>
      <p:sp>
        <p:nvSpPr>
          <p:cNvPr id="14" name="Text 7"/>
          <p:cNvSpPr/>
          <p:nvPr/>
        </p:nvSpPr>
        <p:spPr>
          <a:xfrm>
            <a:off x="1407125" y="4940184"/>
            <a:ext cx="10012430"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Evaluate and Refine Processes Continuously
</a:t>
            </a:r>
            <a:endParaRPr lang="en-US" sz="1400" dirty="0"/>
          </a:p>
        </p:txBody>
      </p:sp>
      <p:sp>
        <p:nvSpPr>
          <p:cNvPr id="15" name="Text 8"/>
          <p:cNvSpPr/>
          <p:nvPr/>
        </p:nvSpPr>
        <p:spPr>
          <a:xfrm>
            <a:off x="1407125" y="5244971"/>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Establish a system for ongoing evaluation of the spatial technology integration, allowing for adjustments and improvements based on feedback and performance metrics.
</a:t>
            </a:r>
            <a:endParaRPr lang="en-US" sz="1300" dirty="0"/>
          </a:p>
        </p:txBody>
      </p:sp>
      <p:sp>
        <p:nvSpPr>
          <p:cNvPr id="16" name="Shape 9"/>
          <p:cNvSpPr/>
          <p:nvPr/>
        </p:nvSpPr>
        <p:spPr>
          <a:xfrm>
            <a:off x="761981" y="1722079"/>
            <a:ext cx="431789" cy="431786"/>
          </a:xfrm>
          <a:prstGeom prst="ellipse">
            <a:avLst/>
          </a:prstGeom>
          <a:solidFill>
            <a:srgbClr val="4F46E5"/>
          </a:solidFill>
          <a:ln/>
        </p:spPr>
      </p:sp>
      <p:sp>
        <p:nvSpPr>
          <p:cNvPr id="17" name="Text 10"/>
          <p:cNvSpPr/>
          <p:nvPr/>
        </p:nvSpPr>
        <p:spPr>
          <a:xfrm>
            <a:off x="761981" y="1722079"/>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1
</a:t>
            </a:r>
            <a:endParaRPr lang="en-US" sz="1500" dirty="0"/>
          </a:p>
        </p:txBody>
      </p:sp>
      <p:sp>
        <p:nvSpPr>
          <p:cNvPr id="18" name="Shape 11"/>
          <p:cNvSpPr/>
          <p:nvPr/>
        </p:nvSpPr>
        <p:spPr>
          <a:xfrm>
            <a:off x="761981" y="2791393"/>
            <a:ext cx="431789" cy="431786"/>
          </a:xfrm>
          <a:prstGeom prst="ellipse">
            <a:avLst/>
          </a:prstGeom>
          <a:solidFill>
            <a:srgbClr val="4F46E5"/>
          </a:solidFill>
          <a:ln/>
        </p:spPr>
      </p:sp>
      <p:sp>
        <p:nvSpPr>
          <p:cNvPr id="19" name="Text 12"/>
          <p:cNvSpPr/>
          <p:nvPr/>
        </p:nvSpPr>
        <p:spPr>
          <a:xfrm>
            <a:off x="761981" y="2791393"/>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2
</a:t>
            </a:r>
            <a:endParaRPr lang="en-US" sz="1500" dirty="0"/>
          </a:p>
        </p:txBody>
      </p:sp>
      <p:sp>
        <p:nvSpPr>
          <p:cNvPr id="20" name="Shape 13"/>
          <p:cNvSpPr/>
          <p:nvPr/>
        </p:nvSpPr>
        <p:spPr>
          <a:xfrm>
            <a:off x="761981" y="3860702"/>
            <a:ext cx="431789" cy="431795"/>
          </a:xfrm>
          <a:prstGeom prst="ellipse">
            <a:avLst/>
          </a:prstGeom>
          <a:solidFill>
            <a:srgbClr val="4F46E5"/>
          </a:solidFill>
          <a:ln/>
        </p:spPr>
      </p:sp>
      <p:sp>
        <p:nvSpPr>
          <p:cNvPr id="21" name="Text 14"/>
          <p:cNvSpPr/>
          <p:nvPr/>
        </p:nvSpPr>
        <p:spPr>
          <a:xfrm>
            <a:off x="761981" y="3860702"/>
            <a:ext cx="431789" cy="431795"/>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3
</a:t>
            </a:r>
            <a:endParaRPr lang="en-US" sz="1500" dirty="0"/>
          </a:p>
        </p:txBody>
      </p:sp>
      <p:sp>
        <p:nvSpPr>
          <p:cNvPr id="22" name="Shape 15"/>
          <p:cNvSpPr/>
          <p:nvPr/>
        </p:nvSpPr>
        <p:spPr>
          <a:xfrm>
            <a:off x="761981" y="4930021"/>
            <a:ext cx="431789" cy="431786"/>
          </a:xfrm>
          <a:prstGeom prst="ellipse">
            <a:avLst/>
          </a:prstGeom>
          <a:solidFill>
            <a:srgbClr val="4F46E5"/>
          </a:solidFill>
          <a:ln/>
        </p:spPr>
      </p:sp>
      <p:sp>
        <p:nvSpPr>
          <p:cNvPr id="23" name="Text 16"/>
          <p:cNvSpPr/>
          <p:nvPr/>
        </p:nvSpPr>
        <p:spPr>
          <a:xfrm>
            <a:off x="761981" y="4930021"/>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4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1981" y="1515553"/>
            <a:ext cx="10667733" cy="1005968"/>
          </a:xfrm>
          <a:prstGeom prst="roundRect">
            <a:avLst>
              <a:gd name="adj" fmla="val 17674"/>
            </a:avLst>
          </a:prstGeom>
          <a:solidFill>
            <a:srgbClr val="000000">
              <a:alpha val="0"/>
            </a:srgbClr>
          </a:solidFill>
          <a:ln w="10160">
            <a:solidFill>
              <a:srgbClr val="0F172A">
                <a:alpha val="18000"/>
              </a:srgbClr>
            </a:solidFill>
            <a:prstDash val="solid"/>
          </a:ln>
        </p:spPr>
      </p:sp>
      <p:sp>
        <p:nvSpPr>
          <p:cNvPr id="3" name="Shape 1"/>
          <p:cNvSpPr/>
          <p:nvPr/>
        </p:nvSpPr>
        <p:spPr>
          <a:xfrm>
            <a:off x="761981" y="2667412"/>
            <a:ext cx="10667733" cy="1005976"/>
          </a:xfrm>
          <a:prstGeom prst="roundRect">
            <a:avLst>
              <a:gd name="adj" fmla="val 17674"/>
            </a:avLst>
          </a:prstGeom>
          <a:solidFill>
            <a:srgbClr val="000000">
              <a:alpha val="0"/>
            </a:srgbClr>
          </a:solidFill>
          <a:ln w="10160">
            <a:solidFill>
              <a:srgbClr val="0F172A">
                <a:alpha val="18000"/>
              </a:srgbClr>
            </a:solidFill>
            <a:prstDash val="solid"/>
          </a:ln>
        </p:spPr>
      </p:sp>
      <p:sp>
        <p:nvSpPr>
          <p:cNvPr id="4" name="Shape 2"/>
          <p:cNvSpPr/>
          <p:nvPr/>
        </p:nvSpPr>
        <p:spPr>
          <a:xfrm>
            <a:off x="761981" y="3819270"/>
            <a:ext cx="10667733" cy="1005976"/>
          </a:xfrm>
          <a:prstGeom prst="roundRect">
            <a:avLst>
              <a:gd name="adj" fmla="val 17674"/>
            </a:avLst>
          </a:prstGeom>
          <a:solidFill>
            <a:srgbClr val="000000">
              <a:alpha val="0"/>
            </a:srgbClr>
          </a:solidFill>
          <a:ln w="10160">
            <a:solidFill>
              <a:srgbClr val="0F172A">
                <a:alpha val="18000"/>
              </a:srgbClr>
            </a:solidFill>
            <a:prstDash val="solid"/>
          </a:ln>
        </p:spPr>
      </p:sp>
      <p:sp>
        <p:nvSpPr>
          <p:cNvPr id="5" name="Shape 3"/>
          <p:cNvSpPr/>
          <p:nvPr/>
        </p:nvSpPr>
        <p:spPr>
          <a:xfrm>
            <a:off x="761981" y="4971139"/>
            <a:ext cx="10667733" cy="1005968"/>
          </a:xfrm>
          <a:prstGeom prst="roundRect">
            <a:avLst>
              <a:gd name="adj" fmla="val 17674"/>
            </a:avLst>
          </a:prstGeom>
          <a:solidFill>
            <a:srgbClr val="000000">
              <a:alpha val="0"/>
            </a:srgbClr>
          </a:solidFill>
          <a:ln w="10160">
            <a:solidFill>
              <a:srgbClr val="0F172A">
                <a:alpha val="18000"/>
              </a:srgbClr>
            </a:solidFill>
            <a:prstDash val="solid"/>
          </a:ln>
        </p:spPr>
      </p:sp>
      <p:pic>
        <p:nvPicPr>
          <p:cNvPr id="6" name="Image 0" descr="preencoded.png"/>
          <p:cNvPicPr>
            <a:picLocks noChangeAspect="1"/>
          </p:cNvPicPr>
          <p:nvPr/>
        </p:nvPicPr>
        <p:blipFill>
          <a:blip r:embed="rId3"/>
          <a:stretch>
            <a:fillRect/>
          </a:stretch>
        </p:blipFill>
        <p:spPr>
          <a:xfrm>
            <a:off x="0" y="0"/>
            <a:ext cx="12145975" cy="76198"/>
          </a:xfrm>
          <a:prstGeom prst="rect">
            <a:avLst/>
          </a:prstGeom>
        </p:spPr>
      </p:pic>
      <p:sp>
        <p:nvSpPr>
          <p:cNvPr id="7" name="Text 4"/>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Frequently Asked Questions
</a:t>
            </a:r>
            <a:endParaRPr lang="en-US" sz="2900" dirty="0"/>
          </a:p>
        </p:txBody>
      </p:sp>
      <p:sp>
        <p:nvSpPr>
          <p:cNvPr id="8" name="Text 5"/>
          <p:cNvSpPr/>
          <p:nvPr/>
        </p:nvSpPr>
        <p:spPr>
          <a:xfrm>
            <a:off x="1366168" y="1681758"/>
            <a:ext cx="9876385" cy="208431"/>
          </a:xfrm>
          <a:prstGeom prst="rect">
            <a:avLst/>
          </a:prstGeom>
          <a:noFill/>
          <a:ln/>
        </p:spPr>
        <p:txBody>
          <a:bodyPr wrap="square" lIns="1016" tIns="1016" rIns="1016" bIns="1016" rtlCol="0" anchor="t"/>
          <a:lstStyle/>
          <a:p>
            <a:pPr marL="0" indent="0">
              <a:lnSpc>
                <a:spcPct val="126354"/>
              </a:lnSpc>
              <a:buNone/>
            </a:pPr>
            <a:r>
              <a:rPr lang="en-US" sz="1200" b="1" dirty="0">
                <a:solidFill>
                  <a:srgbClr val="0F172A"/>
                </a:solidFill>
                <a:latin typeface="Segoe UI" pitchFamily="34" charset="0"/>
                <a:ea typeface="Segoe UI" pitchFamily="34" charset="-122"/>
                <a:cs typeface="Segoe UI" pitchFamily="34" charset="-120"/>
              </a:rPr>
              <a:t>What is GIS and how is it used?
</a:t>
            </a:r>
            <a:endParaRPr lang="en-US" sz="1200" dirty="0"/>
          </a:p>
        </p:txBody>
      </p:sp>
      <p:sp>
        <p:nvSpPr>
          <p:cNvPr id="9" name="Text 6"/>
          <p:cNvSpPr/>
          <p:nvPr/>
        </p:nvSpPr>
        <p:spPr>
          <a:xfrm>
            <a:off x="1366168" y="1931783"/>
            <a:ext cx="9876385" cy="423529"/>
          </a:xfrm>
          <a:prstGeom prst="rect">
            <a:avLst/>
          </a:prstGeom>
          <a:noFill/>
          <a:ln/>
        </p:spPr>
        <p:txBody>
          <a:bodyPr wrap="square" lIns="1016" tIns="1016" rIns="1016" bIns="1016" rtlCol="0" anchor="t"/>
          <a:lstStyle/>
          <a:p>
            <a:pPr marL="0" indent="0">
              <a:lnSpc>
                <a:spcPct val="151567"/>
              </a:lnSpc>
              <a:buNone/>
            </a:pPr>
            <a:r>
              <a:rPr lang="en-US" sz="1000" dirty="0">
                <a:solidFill>
                  <a:srgbClr val="64748B"/>
                </a:solidFill>
                <a:latin typeface="Segoe UI" pitchFamily="34" charset="0"/>
                <a:ea typeface="Segoe UI" pitchFamily="34" charset="-122"/>
                <a:cs typeface="Segoe UI" pitchFamily="34" charset="-120"/>
              </a:rPr>
              <a:t>GIS, or Geographic Information Systems, is a technology that captures, analyzes, and presents spatial or geographic data. It is used in various fields such as urban planning, environmental management, and transportation to make informed decisions.
</a:t>
            </a:r>
            <a:endParaRPr lang="en-US" sz="1000" dirty="0"/>
          </a:p>
        </p:txBody>
      </p:sp>
      <p:sp>
        <p:nvSpPr>
          <p:cNvPr id="10" name="Text 7"/>
          <p:cNvSpPr/>
          <p:nvPr/>
        </p:nvSpPr>
        <p:spPr>
          <a:xfrm>
            <a:off x="1366168" y="2833617"/>
            <a:ext cx="9876385" cy="208431"/>
          </a:xfrm>
          <a:prstGeom prst="rect">
            <a:avLst/>
          </a:prstGeom>
          <a:noFill/>
          <a:ln/>
        </p:spPr>
        <p:txBody>
          <a:bodyPr wrap="square" lIns="1016" tIns="1016" rIns="1016" bIns="1016" rtlCol="0" anchor="t"/>
          <a:lstStyle/>
          <a:p>
            <a:pPr marL="0" indent="0">
              <a:lnSpc>
                <a:spcPct val="126354"/>
              </a:lnSpc>
              <a:buNone/>
            </a:pPr>
            <a:r>
              <a:rPr lang="en-US" sz="1200" b="1" dirty="0">
                <a:solidFill>
                  <a:srgbClr val="0F172A"/>
                </a:solidFill>
                <a:latin typeface="Segoe UI" pitchFamily="34" charset="0"/>
                <a:ea typeface="Segoe UI" pitchFamily="34" charset="-122"/>
                <a:cs typeface="Segoe UI" pitchFamily="34" charset="-120"/>
              </a:rPr>
              <a:t>How does spatial technology benefit businesses?
</a:t>
            </a:r>
            <a:endParaRPr lang="en-US" sz="1200" dirty="0"/>
          </a:p>
        </p:txBody>
      </p:sp>
      <p:sp>
        <p:nvSpPr>
          <p:cNvPr id="11" name="Text 8"/>
          <p:cNvSpPr/>
          <p:nvPr/>
        </p:nvSpPr>
        <p:spPr>
          <a:xfrm>
            <a:off x="1366168" y="3083642"/>
            <a:ext cx="9876385" cy="423537"/>
          </a:xfrm>
          <a:prstGeom prst="rect">
            <a:avLst/>
          </a:prstGeom>
          <a:noFill/>
          <a:ln/>
        </p:spPr>
        <p:txBody>
          <a:bodyPr wrap="square" lIns="1016" tIns="1016" rIns="1016" bIns="1016" rtlCol="0" anchor="t"/>
          <a:lstStyle/>
          <a:p>
            <a:pPr marL="0" indent="0">
              <a:lnSpc>
                <a:spcPct val="151567"/>
              </a:lnSpc>
              <a:buNone/>
            </a:pPr>
            <a:r>
              <a:rPr lang="en-US" sz="1000" dirty="0">
                <a:solidFill>
                  <a:srgbClr val="64748B"/>
                </a:solidFill>
                <a:latin typeface="Segoe UI" pitchFamily="34" charset="0"/>
                <a:ea typeface="Segoe UI" pitchFamily="34" charset="-122"/>
                <a:cs typeface="Segoe UI" pitchFamily="34" charset="-120"/>
              </a:rPr>
              <a:t>Spatial technology helps businesses optimize operations, improve customer targeting, and enhance decision-making by providing insights through location-based data analysis.
</a:t>
            </a:r>
            <a:endParaRPr lang="en-US" sz="1000" dirty="0"/>
          </a:p>
        </p:txBody>
      </p:sp>
      <p:sp>
        <p:nvSpPr>
          <p:cNvPr id="12" name="Text 9"/>
          <p:cNvSpPr/>
          <p:nvPr/>
        </p:nvSpPr>
        <p:spPr>
          <a:xfrm>
            <a:off x="1366168" y="3985475"/>
            <a:ext cx="9876385" cy="208439"/>
          </a:xfrm>
          <a:prstGeom prst="rect">
            <a:avLst/>
          </a:prstGeom>
          <a:noFill/>
          <a:ln/>
        </p:spPr>
        <p:txBody>
          <a:bodyPr wrap="square" lIns="1016" tIns="1016" rIns="1016" bIns="1016" rtlCol="0" anchor="t"/>
          <a:lstStyle/>
          <a:p>
            <a:pPr marL="0" indent="0">
              <a:lnSpc>
                <a:spcPct val="126354"/>
              </a:lnSpc>
              <a:buNone/>
            </a:pPr>
            <a:r>
              <a:rPr lang="en-US" sz="1200" b="1" dirty="0">
                <a:solidFill>
                  <a:srgbClr val="0F172A"/>
                </a:solidFill>
                <a:latin typeface="Segoe UI" pitchFamily="34" charset="0"/>
                <a:ea typeface="Segoe UI" pitchFamily="34" charset="-122"/>
                <a:cs typeface="Segoe UI" pitchFamily="34" charset="-120"/>
              </a:rPr>
              <a:t>What are the challenges of implementing these systems?
</a:t>
            </a:r>
            <a:endParaRPr lang="en-US" sz="1200" dirty="0"/>
          </a:p>
        </p:txBody>
      </p:sp>
      <p:sp>
        <p:nvSpPr>
          <p:cNvPr id="13" name="Text 10"/>
          <p:cNvSpPr/>
          <p:nvPr/>
        </p:nvSpPr>
        <p:spPr>
          <a:xfrm>
            <a:off x="1366168" y="4235500"/>
            <a:ext cx="9876385" cy="423537"/>
          </a:xfrm>
          <a:prstGeom prst="rect">
            <a:avLst/>
          </a:prstGeom>
          <a:noFill/>
          <a:ln/>
        </p:spPr>
        <p:txBody>
          <a:bodyPr wrap="square" lIns="1016" tIns="1016" rIns="1016" bIns="1016" rtlCol="0" anchor="t"/>
          <a:lstStyle/>
          <a:p>
            <a:pPr marL="0" indent="0">
              <a:lnSpc>
                <a:spcPct val="151567"/>
              </a:lnSpc>
              <a:buNone/>
            </a:pPr>
            <a:r>
              <a:rPr lang="en-US" sz="1000" dirty="0">
                <a:solidFill>
                  <a:srgbClr val="64748B"/>
                </a:solidFill>
                <a:latin typeface="Segoe UI" pitchFamily="34" charset="0"/>
                <a:ea typeface="Segoe UI" pitchFamily="34" charset="-122"/>
                <a:cs typeface="Segoe UI" pitchFamily="34" charset="-120"/>
              </a:rPr>
              <a:t>Challenges include high initial costs, data quality issues, and the need for integration with existing systems, which can complicate the implementation process.
</a:t>
            </a:r>
            <a:endParaRPr lang="en-US" sz="1000" dirty="0"/>
          </a:p>
        </p:txBody>
      </p:sp>
      <p:sp>
        <p:nvSpPr>
          <p:cNvPr id="14" name="Text 11"/>
          <p:cNvSpPr/>
          <p:nvPr/>
        </p:nvSpPr>
        <p:spPr>
          <a:xfrm>
            <a:off x="1366168" y="5137344"/>
            <a:ext cx="9876385" cy="208431"/>
          </a:xfrm>
          <a:prstGeom prst="rect">
            <a:avLst/>
          </a:prstGeom>
          <a:noFill/>
          <a:ln/>
        </p:spPr>
        <p:txBody>
          <a:bodyPr wrap="square" lIns="1016" tIns="1016" rIns="1016" bIns="1016" rtlCol="0" anchor="t"/>
          <a:lstStyle/>
          <a:p>
            <a:pPr marL="0" indent="0">
              <a:lnSpc>
                <a:spcPct val="126354"/>
              </a:lnSpc>
              <a:buNone/>
            </a:pPr>
            <a:r>
              <a:rPr lang="en-US" sz="1200" b="1" dirty="0">
                <a:solidFill>
                  <a:srgbClr val="0F172A"/>
                </a:solidFill>
                <a:latin typeface="Segoe UI" pitchFamily="34" charset="0"/>
                <a:ea typeface="Segoe UI" pitchFamily="34" charset="-122"/>
                <a:cs typeface="Segoe UI" pitchFamily="34" charset="-120"/>
              </a:rPr>
              <a:t>Is training necessary for effective usage?
</a:t>
            </a:r>
            <a:endParaRPr lang="en-US" sz="1200" dirty="0"/>
          </a:p>
        </p:txBody>
      </p:sp>
      <p:sp>
        <p:nvSpPr>
          <p:cNvPr id="15" name="Text 12"/>
          <p:cNvSpPr/>
          <p:nvPr/>
        </p:nvSpPr>
        <p:spPr>
          <a:xfrm>
            <a:off x="1366168" y="5387369"/>
            <a:ext cx="9876385" cy="423529"/>
          </a:xfrm>
          <a:prstGeom prst="rect">
            <a:avLst/>
          </a:prstGeom>
          <a:noFill/>
          <a:ln/>
        </p:spPr>
        <p:txBody>
          <a:bodyPr wrap="square" lIns="1016" tIns="1016" rIns="1016" bIns="1016" rtlCol="0" anchor="t"/>
          <a:lstStyle/>
          <a:p>
            <a:pPr marL="0" indent="0">
              <a:lnSpc>
                <a:spcPct val="151567"/>
              </a:lnSpc>
              <a:buNone/>
            </a:pPr>
            <a:r>
              <a:rPr lang="en-US" sz="1000" dirty="0">
                <a:solidFill>
                  <a:srgbClr val="64748B"/>
                </a:solidFill>
                <a:latin typeface="Segoe UI" pitchFamily="34" charset="0"/>
                <a:ea typeface="Segoe UI" pitchFamily="34" charset="-122"/>
                <a:cs typeface="Segoe UI" pitchFamily="34" charset="-120"/>
              </a:rPr>
              <a:t>Yes, training is essential to ensure users can effectively utilize GIS tools and interpret spatial data accurately, maximizing the technology's benefits.
</a:t>
            </a:r>
            <a:endParaRPr lang="en-US" sz="1000" dirty="0"/>
          </a:p>
        </p:txBody>
      </p:sp>
      <p:sp>
        <p:nvSpPr>
          <p:cNvPr id="16" name="Shape 13"/>
          <p:cNvSpPr/>
          <p:nvPr/>
        </p:nvSpPr>
        <p:spPr>
          <a:xfrm>
            <a:off x="938983" y="1697002"/>
            <a:ext cx="271138" cy="271133"/>
          </a:xfrm>
          <a:prstGeom prst="ellipse">
            <a:avLst/>
          </a:prstGeom>
          <a:solidFill>
            <a:srgbClr val="4F46E5"/>
          </a:solidFill>
          <a:ln/>
        </p:spPr>
      </p:sp>
      <p:sp>
        <p:nvSpPr>
          <p:cNvPr id="17" name="Text 14"/>
          <p:cNvSpPr/>
          <p:nvPr/>
        </p:nvSpPr>
        <p:spPr>
          <a:xfrm>
            <a:off x="938983" y="1697002"/>
            <a:ext cx="271138" cy="271133"/>
          </a:xfrm>
          <a:prstGeom prst="rect">
            <a:avLst/>
          </a:prstGeom>
          <a:solidFill>
            <a:srgbClr val="4F46E5"/>
          </a:solidFill>
          <a:ln/>
        </p:spPr>
        <p:txBody>
          <a:bodyPr wrap="square" lIns="0" tIns="0" rIns="0" bIns="0" rtlCol="0" anchor="t"/>
          <a:lstStyle/>
          <a:p>
            <a:pPr marL="0" indent="0" algn="ctr">
              <a:lnSpc>
                <a:spcPct val="216667"/>
              </a:lnSpc>
              <a:buNone/>
            </a:pPr>
            <a:r>
              <a:rPr lang="en-US" sz="1100" b="1" dirty="0">
                <a:solidFill>
                  <a:srgbClr val="FFFFFF"/>
                </a:solidFill>
                <a:latin typeface="Calibri" pitchFamily="34" charset="0"/>
                <a:ea typeface="Calibri" pitchFamily="34" charset="-122"/>
                <a:cs typeface="Calibri" pitchFamily="34" charset="-120"/>
              </a:rPr>
              <a:t>?
</a:t>
            </a:r>
            <a:endParaRPr lang="en-US" sz="1100" dirty="0"/>
          </a:p>
        </p:txBody>
      </p:sp>
      <p:sp>
        <p:nvSpPr>
          <p:cNvPr id="18" name="Shape 15"/>
          <p:cNvSpPr/>
          <p:nvPr/>
        </p:nvSpPr>
        <p:spPr>
          <a:xfrm>
            <a:off x="938983" y="2848861"/>
            <a:ext cx="271138" cy="271141"/>
          </a:xfrm>
          <a:prstGeom prst="ellipse">
            <a:avLst/>
          </a:prstGeom>
          <a:solidFill>
            <a:srgbClr val="4F46E5"/>
          </a:solidFill>
          <a:ln/>
        </p:spPr>
      </p:sp>
      <p:sp>
        <p:nvSpPr>
          <p:cNvPr id="19" name="Text 16"/>
          <p:cNvSpPr/>
          <p:nvPr/>
        </p:nvSpPr>
        <p:spPr>
          <a:xfrm>
            <a:off x="938983" y="2848861"/>
            <a:ext cx="271138" cy="271141"/>
          </a:xfrm>
          <a:prstGeom prst="rect">
            <a:avLst/>
          </a:prstGeom>
          <a:solidFill>
            <a:srgbClr val="4F46E5"/>
          </a:solidFill>
          <a:ln/>
        </p:spPr>
        <p:txBody>
          <a:bodyPr wrap="square" lIns="0" tIns="0" rIns="0" bIns="0" rtlCol="0" anchor="t"/>
          <a:lstStyle/>
          <a:p>
            <a:pPr marL="0" indent="0" algn="ctr">
              <a:lnSpc>
                <a:spcPct val="216667"/>
              </a:lnSpc>
              <a:buNone/>
            </a:pPr>
            <a:r>
              <a:rPr lang="en-US" sz="1100" b="1" dirty="0">
                <a:solidFill>
                  <a:srgbClr val="FFFFFF"/>
                </a:solidFill>
                <a:latin typeface="Calibri" pitchFamily="34" charset="0"/>
                <a:ea typeface="Calibri" pitchFamily="34" charset="-122"/>
                <a:cs typeface="Calibri" pitchFamily="34" charset="-120"/>
              </a:rPr>
              <a:t>?
</a:t>
            </a:r>
            <a:endParaRPr lang="en-US" sz="1100" dirty="0"/>
          </a:p>
        </p:txBody>
      </p:sp>
      <p:sp>
        <p:nvSpPr>
          <p:cNvPr id="20" name="Shape 17"/>
          <p:cNvSpPr/>
          <p:nvPr/>
        </p:nvSpPr>
        <p:spPr>
          <a:xfrm>
            <a:off x="938983" y="4000719"/>
            <a:ext cx="271138" cy="271141"/>
          </a:xfrm>
          <a:prstGeom prst="ellipse">
            <a:avLst/>
          </a:prstGeom>
          <a:solidFill>
            <a:srgbClr val="4F46E5"/>
          </a:solidFill>
          <a:ln/>
        </p:spPr>
      </p:sp>
      <p:sp>
        <p:nvSpPr>
          <p:cNvPr id="21" name="Text 18"/>
          <p:cNvSpPr/>
          <p:nvPr/>
        </p:nvSpPr>
        <p:spPr>
          <a:xfrm>
            <a:off x="938983" y="4000719"/>
            <a:ext cx="271138" cy="271141"/>
          </a:xfrm>
          <a:prstGeom prst="rect">
            <a:avLst/>
          </a:prstGeom>
          <a:solidFill>
            <a:srgbClr val="4F46E5"/>
          </a:solidFill>
          <a:ln/>
        </p:spPr>
        <p:txBody>
          <a:bodyPr wrap="square" lIns="0" tIns="0" rIns="0" bIns="0" rtlCol="0" anchor="t"/>
          <a:lstStyle/>
          <a:p>
            <a:pPr marL="0" indent="0" algn="ctr">
              <a:lnSpc>
                <a:spcPct val="216667"/>
              </a:lnSpc>
              <a:buNone/>
            </a:pPr>
            <a:r>
              <a:rPr lang="en-US" sz="1100" b="1" dirty="0">
                <a:solidFill>
                  <a:srgbClr val="FFFFFF"/>
                </a:solidFill>
                <a:latin typeface="Calibri" pitchFamily="34" charset="0"/>
                <a:ea typeface="Calibri" pitchFamily="34" charset="-122"/>
                <a:cs typeface="Calibri" pitchFamily="34" charset="-120"/>
              </a:rPr>
              <a:t>?
</a:t>
            </a:r>
            <a:endParaRPr lang="en-US" sz="1100" dirty="0"/>
          </a:p>
        </p:txBody>
      </p:sp>
      <p:sp>
        <p:nvSpPr>
          <p:cNvPr id="22" name="Shape 19"/>
          <p:cNvSpPr/>
          <p:nvPr/>
        </p:nvSpPr>
        <p:spPr>
          <a:xfrm>
            <a:off x="938983" y="5152577"/>
            <a:ext cx="271138" cy="271133"/>
          </a:xfrm>
          <a:prstGeom prst="ellipse">
            <a:avLst/>
          </a:prstGeom>
          <a:solidFill>
            <a:srgbClr val="4F46E5"/>
          </a:solidFill>
          <a:ln/>
        </p:spPr>
      </p:sp>
      <p:sp>
        <p:nvSpPr>
          <p:cNvPr id="23" name="Text 20"/>
          <p:cNvSpPr/>
          <p:nvPr/>
        </p:nvSpPr>
        <p:spPr>
          <a:xfrm>
            <a:off x="938983" y="5152577"/>
            <a:ext cx="271138" cy="271133"/>
          </a:xfrm>
          <a:prstGeom prst="rect">
            <a:avLst/>
          </a:prstGeom>
          <a:solidFill>
            <a:srgbClr val="4F46E5"/>
          </a:solidFill>
          <a:ln/>
        </p:spPr>
        <p:txBody>
          <a:bodyPr wrap="square" lIns="0" tIns="0" rIns="0" bIns="0" rtlCol="0" anchor="t"/>
          <a:lstStyle/>
          <a:p>
            <a:pPr marL="0" indent="0" algn="ctr">
              <a:lnSpc>
                <a:spcPct val="216667"/>
              </a:lnSpc>
              <a:buNone/>
            </a:pPr>
            <a:r>
              <a:rPr lang="en-US" sz="1100" b="1" dirty="0">
                <a:solidFill>
                  <a:srgbClr val="FFFFFF"/>
                </a:solidFill>
                <a:latin typeface="Calibri" pitchFamily="34" charset="0"/>
                <a:ea typeface="Calibri" pitchFamily="34" charset="-122"/>
                <a:cs typeface="Calibri" pitchFamily="34" charset="-120"/>
              </a:rPr>
              <a:t>?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444889" y="1904952"/>
            <a:ext cx="5079873" cy="4907328"/>
          </a:xfrm>
          <a:prstGeom prst="rect">
            <a:avLst/>
          </a:prstGeom>
        </p:spPr>
      </p:pic>
      <p:sp>
        <p:nvSpPr>
          <p:cNvPr id="3" name="Shape 0"/>
          <p:cNvSpPr/>
          <p:nvPr/>
        </p:nvSpPr>
        <p:spPr>
          <a:xfrm>
            <a:off x="1253776" y="1668268"/>
            <a:ext cx="4713805" cy="1885741"/>
          </a:xfrm>
          <a:prstGeom prst="roundRect">
            <a:avLst>
              <a:gd name="adj" fmla="val 10775"/>
            </a:avLst>
          </a:prstGeom>
          <a:solidFill>
            <a:srgbClr val="4F46E5">
              <a:alpha val="5000"/>
            </a:srgbClr>
          </a:solidFill>
          <a:ln w="10160">
            <a:solidFill>
              <a:srgbClr val="4F46E5">
                <a:alpha val="15000"/>
              </a:srgbClr>
            </a:solidFill>
            <a:prstDash val="solid"/>
          </a:ln>
        </p:spPr>
      </p:sp>
      <p:sp>
        <p:nvSpPr>
          <p:cNvPr id="4" name="Shape 1"/>
          <p:cNvSpPr/>
          <p:nvPr/>
        </p:nvSpPr>
        <p:spPr>
          <a:xfrm>
            <a:off x="6224114" y="1668268"/>
            <a:ext cx="4713805" cy="1885741"/>
          </a:xfrm>
          <a:prstGeom prst="roundRect">
            <a:avLst>
              <a:gd name="adj" fmla="val 10775"/>
            </a:avLst>
          </a:prstGeom>
          <a:solidFill>
            <a:srgbClr val="8B5CF6">
              <a:alpha val="5000"/>
            </a:srgbClr>
          </a:solidFill>
          <a:ln w="10160">
            <a:solidFill>
              <a:srgbClr val="8B5CF6">
                <a:alpha val="15000"/>
              </a:srgbClr>
            </a:solidFill>
            <a:prstDash val="solid"/>
          </a:ln>
        </p:spPr>
      </p:sp>
      <p:sp>
        <p:nvSpPr>
          <p:cNvPr id="5" name="Shape 2"/>
          <p:cNvSpPr/>
          <p:nvPr/>
        </p:nvSpPr>
        <p:spPr>
          <a:xfrm>
            <a:off x="1253776" y="3810543"/>
            <a:ext cx="4713805" cy="1885741"/>
          </a:xfrm>
          <a:prstGeom prst="roundRect">
            <a:avLst>
              <a:gd name="adj" fmla="val 10775"/>
            </a:avLst>
          </a:prstGeom>
          <a:solidFill>
            <a:srgbClr val="4F46E5">
              <a:alpha val="5000"/>
            </a:srgbClr>
          </a:solidFill>
          <a:ln w="10160">
            <a:solidFill>
              <a:srgbClr val="4F46E5">
                <a:alpha val="15000"/>
              </a:srgbClr>
            </a:solidFill>
            <a:prstDash val="solid"/>
          </a:ln>
        </p:spPr>
      </p:sp>
      <p:sp>
        <p:nvSpPr>
          <p:cNvPr id="6" name="Shape 3"/>
          <p:cNvSpPr/>
          <p:nvPr/>
        </p:nvSpPr>
        <p:spPr>
          <a:xfrm>
            <a:off x="6224114" y="3810543"/>
            <a:ext cx="4713805" cy="1885741"/>
          </a:xfrm>
          <a:prstGeom prst="roundRect">
            <a:avLst>
              <a:gd name="adj" fmla="val 10775"/>
            </a:avLst>
          </a:prstGeom>
          <a:solidFill>
            <a:srgbClr val="4F46E5">
              <a:alpha val="5000"/>
            </a:srgbClr>
          </a:solidFill>
          <a:ln w="10160">
            <a:solidFill>
              <a:srgbClr val="4F46E5">
                <a:alpha val="15000"/>
              </a:srgbClr>
            </a:solidFill>
            <a:prstDash val="solid"/>
          </a:ln>
        </p:spPr>
      </p:sp>
      <p:pic>
        <p:nvPicPr>
          <p:cNvPr id="7" name="Image 1" descr="preencoded.png"/>
          <p:cNvPicPr>
            <a:picLocks noChangeAspect="1"/>
          </p:cNvPicPr>
          <p:nvPr/>
        </p:nvPicPr>
        <p:blipFill>
          <a:blip r:embed="rId4"/>
          <a:stretch>
            <a:fillRect/>
          </a:stretch>
        </p:blipFill>
        <p:spPr>
          <a:xfrm>
            <a:off x="10413740" y="5333867"/>
            <a:ext cx="1650959" cy="1396965"/>
          </a:xfrm>
          <a:prstGeom prst="rect">
            <a:avLst/>
          </a:prstGeom>
        </p:spPr>
      </p:pic>
      <p:pic>
        <p:nvPicPr>
          <p:cNvPr id="8" name="Image 2" descr="preencoded.png"/>
          <p:cNvPicPr>
            <a:picLocks noChangeAspect="1"/>
          </p:cNvPicPr>
          <p:nvPr/>
        </p:nvPicPr>
        <p:blipFill>
          <a:blip r:embed="rId5"/>
          <a:stretch>
            <a:fillRect/>
          </a:stretch>
        </p:blipFill>
        <p:spPr>
          <a:xfrm>
            <a:off x="0" y="1142971"/>
            <a:ext cx="63498" cy="3555911"/>
          </a:xfrm>
          <a:prstGeom prst="rect">
            <a:avLst/>
          </a:prstGeom>
        </p:spPr>
      </p:pic>
      <p:pic>
        <p:nvPicPr>
          <p:cNvPr id="9" name="Image 3" descr="preencoded.png"/>
          <p:cNvPicPr>
            <a:picLocks noChangeAspect="1"/>
          </p:cNvPicPr>
          <p:nvPr/>
        </p:nvPicPr>
        <p:blipFill>
          <a:blip r:embed="rId6"/>
          <a:stretch>
            <a:fillRect/>
          </a:stretch>
        </p:blipFill>
        <p:spPr>
          <a:xfrm>
            <a:off x="10540736" y="6286343"/>
            <a:ext cx="1142971" cy="406390"/>
          </a:xfrm>
          <a:prstGeom prst="rect">
            <a:avLst/>
          </a:prstGeom>
        </p:spPr>
      </p:pic>
      <p:pic>
        <p:nvPicPr>
          <p:cNvPr id="10" name="Image 4" descr="preencoded.png"/>
          <p:cNvPicPr>
            <a:picLocks noChangeAspect="1"/>
          </p:cNvPicPr>
          <p:nvPr/>
        </p:nvPicPr>
        <p:blipFill>
          <a:blip r:embed="rId7"/>
          <a:stretch>
            <a:fillRect/>
          </a:stretch>
        </p:blipFill>
        <p:spPr>
          <a:xfrm>
            <a:off x="0" y="0"/>
            <a:ext cx="12145975" cy="76198"/>
          </a:xfrm>
          <a:prstGeom prst="rect">
            <a:avLst/>
          </a:prstGeom>
        </p:spPr>
      </p:pic>
      <p:sp>
        <p:nvSpPr>
          <p:cNvPr id="11" name="Text 4"/>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Transformative Impact of Spatial Information Technology
</a:t>
            </a:r>
            <a:endParaRPr lang="en-US" sz="2900" dirty="0"/>
          </a:p>
        </p:txBody>
      </p:sp>
      <p:sp>
        <p:nvSpPr>
          <p:cNvPr id="12" name="Text 5"/>
          <p:cNvSpPr/>
          <p:nvPr/>
        </p:nvSpPr>
        <p:spPr>
          <a:xfrm>
            <a:off x="3004110" y="1979248"/>
            <a:ext cx="1213137" cy="635140"/>
          </a:xfrm>
          <a:prstGeom prst="rect">
            <a:avLst/>
          </a:prstGeom>
          <a:noFill/>
          <a:ln/>
        </p:spPr>
        <p:txBody>
          <a:bodyPr wrap="square" lIns="1016" tIns="1016" rIns="1016" bIns="1016" rtlCol="0" anchor="t"/>
          <a:lstStyle/>
          <a:p>
            <a:pPr marL="0" indent="0" algn="ctr">
              <a:lnSpc>
                <a:spcPct val="111153"/>
              </a:lnSpc>
              <a:buNone/>
            </a:pPr>
            <a:r>
              <a:rPr lang="en-US" sz="4100" b="1" dirty="0">
                <a:solidFill>
                  <a:srgbClr val="4F46E5"/>
                </a:solidFill>
                <a:latin typeface="Segoe UI" pitchFamily="34" charset="0"/>
                <a:ea typeface="Segoe UI" pitchFamily="34" charset="-122"/>
                <a:cs typeface="Segoe UI" pitchFamily="34" charset="-120"/>
              </a:rPr>
              <a:t>90%
</a:t>
            </a:r>
            <a:endParaRPr lang="en-US" sz="4100" dirty="0"/>
          </a:p>
        </p:txBody>
      </p:sp>
      <p:sp>
        <p:nvSpPr>
          <p:cNvPr id="13" name="Text 6"/>
          <p:cNvSpPr/>
          <p:nvPr/>
        </p:nvSpPr>
        <p:spPr>
          <a:xfrm>
            <a:off x="1822404" y="2699792"/>
            <a:ext cx="3576548" cy="240662"/>
          </a:xfrm>
          <a:prstGeom prst="rect">
            <a:avLst/>
          </a:prstGeom>
          <a:noFill/>
          <a:ln/>
        </p:spPr>
        <p:txBody>
          <a:bodyPr wrap="square" lIns="1016" tIns="1016" rIns="1016" bIns="1016" rtlCol="0" anchor="t"/>
          <a:lstStyle/>
          <a:p>
            <a:pPr marL="0" indent="0" algn="ctr">
              <a:lnSpc>
                <a:spcPct val="126311"/>
              </a:lnSpc>
              <a:buNone/>
            </a:pPr>
            <a:r>
              <a:rPr lang="en-US" sz="1400" b="1" dirty="0">
                <a:solidFill>
                  <a:srgbClr val="0F172A"/>
                </a:solidFill>
                <a:latin typeface="Segoe UI" pitchFamily="34" charset="0"/>
                <a:ea typeface="Segoe UI" pitchFamily="34" charset="-122"/>
                <a:cs typeface="Segoe UI" pitchFamily="34" charset="-120"/>
              </a:rPr>
              <a:t>Global Data with Spatial Component
</a:t>
            </a:r>
            <a:endParaRPr lang="en-US" sz="1400" dirty="0"/>
          </a:p>
        </p:txBody>
      </p:sp>
      <p:sp>
        <p:nvSpPr>
          <p:cNvPr id="14" name="Text 7"/>
          <p:cNvSpPr/>
          <p:nvPr/>
        </p:nvSpPr>
        <p:spPr>
          <a:xfrm>
            <a:off x="1809387" y="3025855"/>
            <a:ext cx="3602424" cy="217011"/>
          </a:xfrm>
          <a:prstGeom prst="rect">
            <a:avLst/>
          </a:prstGeom>
          <a:noFill/>
          <a:ln/>
        </p:spPr>
        <p:txBody>
          <a:bodyPr wrap="square" lIns="1016" tIns="1016" rIns="1016" bIns="1016" rtlCol="0" anchor="t"/>
          <a:lstStyle/>
          <a:p>
            <a:pPr marL="0" indent="0" algn="ctr">
              <a:lnSpc>
                <a:spcPct val="142450"/>
              </a:lnSpc>
              <a:buNone/>
            </a:pPr>
            <a:r>
              <a:rPr lang="en-US" sz="1100" dirty="0">
                <a:solidFill>
                  <a:srgbClr val="64748B"/>
                </a:solidFill>
                <a:latin typeface="Segoe UI" pitchFamily="34" charset="0"/>
                <a:ea typeface="Segoe UI" pitchFamily="34" charset="-122"/>
                <a:cs typeface="Segoe UI" pitchFamily="34" charset="-120"/>
              </a:rPr>
              <a:t>Over 90% of the world's data is tied to a location.
</a:t>
            </a:r>
            <a:endParaRPr lang="en-US" sz="1100" dirty="0"/>
          </a:p>
        </p:txBody>
      </p:sp>
      <p:sp>
        <p:nvSpPr>
          <p:cNvPr id="15" name="Text 8"/>
          <p:cNvSpPr/>
          <p:nvPr/>
        </p:nvSpPr>
        <p:spPr>
          <a:xfrm>
            <a:off x="7982227" y="1870829"/>
            <a:ext cx="1197579" cy="635140"/>
          </a:xfrm>
          <a:prstGeom prst="rect">
            <a:avLst/>
          </a:prstGeom>
          <a:noFill/>
          <a:ln/>
        </p:spPr>
        <p:txBody>
          <a:bodyPr wrap="square" lIns="1016" tIns="1016" rIns="1016" bIns="1016" rtlCol="0" anchor="t"/>
          <a:lstStyle/>
          <a:p>
            <a:pPr marL="0" indent="0" algn="ctr">
              <a:lnSpc>
                <a:spcPct val="111153"/>
              </a:lnSpc>
              <a:buNone/>
            </a:pPr>
            <a:r>
              <a:rPr lang="en-US" sz="4100" b="1" dirty="0">
                <a:solidFill>
                  <a:srgbClr val="8B5CF6"/>
                </a:solidFill>
                <a:latin typeface="Segoe UI" pitchFamily="34" charset="0"/>
                <a:ea typeface="Segoe UI" pitchFamily="34" charset="-122"/>
                <a:cs typeface="Segoe UI" pitchFamily="34" charset="-120"/>
              </a:rPr>
              <a:t>30%
</a:t>
            </a:r>
            <a:endParaRPr lang="en-US" sz="4100" dirty="0"/>
          </a:p>
        </p:txBody>
      </p:sp>
      <p:sp>
        <p:nvSpPr>
          <p:cNvPr id="16" name="Text 9"/>
          <p:cNvSpPr/>
          <p:nvPr/>
        </p:nvSpPr>
        <p:spPr>
          <a:xfrm>
            <a:off x="7335336" y="2591373"/>
            <a:ext cx="2491201" cy="240653"/>
          </a:xfrm>
          <a:prstGeom prst="rect">
            <a:avLst/>
          </a:prstGeom>
          <a:noFill/>
          <a:ln/>
        </p:spPr>
        <p:txBody>
          <a:bodyPr wrap="square" lIns="1016" tIns="1016" rIns="1016" bIns="1016" rtlCol="0" anchor="t"/>
          <a:lstStyle/>
          <a:p>
            <a:pPr marL="0" indent="0" algn="ctr">
              <a:lnSpc>
                <a:spcPct val="126311"/>
              </a:lnSpc>
              <a:buNone/>
            </a:pPr>
            <a:r>
              <a:rPr lang="en-US" sz="1400" b="1" dirty="0">
                <a:solidFill>
                  <a:srgbClr val="0F172A"/>
                </a:solidFill>
                <a:latin typeface="Segoe UI" pitchFamily="34" charset="0"/>
                <a:ea typeface="Segoe UI" pitchFamily="34" charset="-122"/>
                <a:cs typeface="Segoe UI" pitchFamily="34" charset="-120"/>
              </a:rPr>
              <a:t>Operational Cost Savings
</a:t>
            </a:r>
            <a:endParaRPr lang="en-US" sz="1400" dirty="0"/>
          </a:p>
        </p:txBody>
      </p:sp>
      <p:sp>
        <p:nvSpPr>
          <p:cNvPr id="17" name="Text 10"/>
          <p:cNvSpPr/>
          <p:nvPr/>
        </p:nvSpPr>
        <p:spPr>
          <a:xfrm>
            <a:off x="6383971" y="2917437"/>
            <a:ext cx="4394089" cy="434014"/>
          </a:xfrm>
          <a:prstGeom prst="rect">
            <a:avLst/>
          </a:prstGeom>
          <a:noFill/>
          <a:ln/>
        </p:spPr>
        <p:txBody>
          <a:bodyPr wrap="square" lIns="1016" tIns="1016" rIns="1016" bIns="1016" rtlCol="0" anchor="t"/>
          <a:lstStyle/>
          <a:p>
            <a:pPr marL="0" indent="0" algn="ctr">
              <a:lnSpc>
                <a:spcPct val="142450"/>
              </a:lnSpc>
              <a:buNone/>
            </a:pPr>
            <a:r>
              <a:rPr lang="en-US" sz="1100" dirty="0">
                <a:solidFill>
                  <a:srgbClr val="64748B"/>
                </a:solidFill>
                <a:latin typeface="Segoe UI" pitchFamily="34" charset="0"/>
                <a:ea typeface="Segoe UI" pitchFamily="34" charset="-122"/>
                <a:cs typeface="Segoe UI" pitchFamily="34" charset="-120"/>
              </a:rPr>
              <a:t>GIS technology can reduce costs by up to 30% for organizations.
</a:t>
            </a:r>
            <a:endParaRPr lang="en-US" sz="1100" dirty="0"/>
          </a:p>
        </p:txBody>
      </p:sp>
      <p:sp>
        <p:nvSpPr>
          <p:cNvPr id="18" name="Text 11"/>
          <p:cNvSpPr/>
          <p:nvPr/>
        </p:nvSpPr>
        <p:spPr>
          <a:xfrm>
            <a:off x="2999189" y="4013103"/>
            <a:ext cx="1222979" cy="635149"/>
          </a:xfrm>
          <a:prstGeom prst="rect">
            <a:avLst/>
          </a:prstGeom>
          <a:noFill/>
          <a:ln/>
        </p:spPr>
        <p:txBody>
          <a:bodyPr wrap="square" lIns="1016" tIns="1016" rIns="1016" bIns="1016" rtlCol="0" anchor="t"/>
          <a:lstStyle/>
          <a:p>
            <a:pPr marL="0" indent="0" algn="ctr">
              <a:lnSpc>
                <a:spcPct val="111153"/>
              </a:lnSpc>
              <a:buNone/>
            </a:pPr>
            <a:r>
              <a:rPr lang="en-US" sz="4100" b="1" dirty="0">
                <a:solidFill>
                  <a:srgbClr val="4F46E5"/>
                </a:solidFill>
                <a:latin typeface="Segoe UI" pitchFamily="34" charset="0"/>
                <a:ea typeface="Segoe UI" pitchFamily="34" charset="-122"/>
                <a:cs typeface="Segoe UI" pitchFamily="34" charset="-120"/>
              </a:rPr>
              <a:t>80%
</a:t>
            </a:r>
            <a:endParaRPr lang="en-US" sz="4100" dirty="0"/>
          </a:p>
        </p:txBody>
      </p:sp>
      <p:sp>
        <p:nvSpPr>
          <p:cNvPr id="19" name="Text 12"/>
          <p:cNvSpPr/>
          <p:nvPr/>
        </p:nvSpPr>
        <p:spPr>
          <a:xfrm>
            <a:off x="2406907" y="4733647"/>
            <a:ext cx="2407542" cy="240662"/>
          </a:xfrm>
          <a:prstGeom prst="rect">
            <a:avLst/>
          </a:prstGeom>
          <a:noFill/>
          <a:ln/>
        </p:spPr>
        <p:txBody>
          <a:bodyPr wrap="square" lIns="1016" tIns="1016" rIns="1016" bIns="1016" rtlCol="0" anchor="t"/>
          <a:lstStyle/>
          <a:p>
            <a:pPr marL="0" indent="0" algn="ctr">
              <a:lnSpc>
                <a:spcPct val="126311"/>
              </a:lnSpc>
              <a:buNone/>
            </a:pPr>
            <a:r>
              <a:rPr lang="en-US" sz="1400" b="1" dirty="0">
                <a:solidFill>
                  <a:srgbClr val="0F172A"/>
                </a:solidFill>
                <a:latin typeface="Segoe UI" pitchFamily="34" charset="0"/>
                <a:ea typeface="Segoe UI" pitchFamily="34" charset="-122"/>
                <a:cs typeface="Segoe UI" pitchFamily="34" charset="-120"/>
              </a:rPr>
              <a:t>Earth's Surface Analyzed
</a:t>
            </a:r>
            <a:endParaRPr lang="en-US" sz="1400" dirty="0"/>
          </a:p>
        </p:txBody>
      </p:sp>
      <p:sp>
        <p:nvSpPr>
          <p:cNvPr id="20" name="Text 13"/>
          <p:cNvSpPr/>
          <p:nvPr/>
        </p:nvSpPr>
        <p:spPr>
          <a:xfrm>
            <a:off x="1413633" y="5059721"/>
            <a:ext cx="4394090" cy="434006"/>
          </a:xfrm>
          <a:prstGeom prst="rect">
            <a:avLst/>
          </a:prstGeom>
          <a:noFill/>
          <a:ln/>
        </p:spPr>
        <p:txBody>
          <a:bodyPr wrap="square" lIns="1016" tIns="1016" rIns="1016" bIns="1016" rtlCol="0" anchor="t"/>
          <a:lstStyle/>
          <a:p>
            <a:pPr marL="0" indent="0" algn="ctr">
              <a:lnSpc>
                <a:spcPct val="142450"/>
              </a:lnSpc>
              <a:buNone/>
            </a:pPr>
            <a:r>
              <a:rPr lang="en-US" sz="1100" dirty="0">
                <a:solidFill>
                  <a:srgbClr val="64748B"/>
                </a:solidFill>
                <a:latin typeface="Segoe UI" pitchFamily="34" charset="0"/>
                <a:ea typeface="Segoe UI" pitchFamily="34" charset="-122"/>
                <a:cs typeface="Segoe UI" pitchFamily="34" charset="-120"/>
              </a:rPr>
              <a:t>Remote sensing technologies analyze over 80% of the Earth's surface.
</a:t>
            </a:r>
            <a:endParaRPr lang="en-US" sz="1100" dirty="0"/>
          </a:p>
        </p:txBody>
      </p:sp>
      <p:sp>
        <p:nvSpPr>
          <p:cNvPr id="21" name="Text 14"/>
          <p:cNvSpPr/>
          <p:nvPr/>
        </p:nvSpPr>
        <p:spPr>
          <a:xfrm>
            <a:off x="7969209" y="4121532"/>
            <a:ext cx="1223615" cy="635140"/>
          </a:xfrm>
          <a:prstGeom prst="rect">
            <a:avLst/>
          </a:prstGeom>
          <a:noFill/>
          <a:ln/>
        </p:spPr>
        <p:txBody>
          <a:bodyPr wrap="square" lIns="1016" tIns="1016" rIns="1016" bIns="1016" rtlCol="0" anchor="t"/>
          <a:lstStyle/>
          <a:p>
            <a:pPr marL="0" indent="0" algn="ctr">
              <a:lnSpc>
                <a:spcPct val="111153"/>
              </a:lnSpc>
              <a:buNone/>
            </a:pPr>
            <a:r>
              <a:rPr lang="en-US" sz="4100" b="1" dirty="0">
                <a:solidFill>
                  <a:srgbClr val="4F46E5"/>
                </a:solidFill>
                <a:latin typeface="Segoe UI" pitchFamily="34" charset="0"/>
                <a:ea typeface="Segoe UI" pitchFamily="34" charset="-122"/>
                <a:cs typeface="Segoe UI" pitchFamily="34" charset="-120"/>
              </a:rPr>
              <a:t>50%
</a:t>
            </a:r>
            <a:endParaRPr lang="en-US" sz="4100" dirty="0"/>
          </a:p>
        </p:txBody>
      </p:sp>
      <p:sp>
        <p:nvSpPr>
          <p:cNvPr id="22" name="Text 15"/>
          <p:cNvSpPr/>
          <p:nvPr/>
        </p:nvSpPr>
        <p:spPr>
          <a:xfrm>
            <a:off x="6915295" y="4842076"/>
            <a:ext cx="3331285" cy="240653"/>
          </a:xfrm>
          <a:prstGeom prst="rect">
            <a:avLst/>
          </a:prstGeom>
          <a:noFill/>
          <a:ln/>
        </p:spPr>
        <p:txBody>
          <a:bodyPr wrap="square" lIns="1016" tIns="1016" rIns="1016" bIns="1016" rtlCol="0" anchor="t"/>
          <a:lstStyle/>
          <a:p>
            <a:pPr marL="0" indent="0" algn="ctr">
              <a:lnSpc>
                <a:spcPct val="126311"/>
              </a:lnSpc>
              <a:buNone/>
            </a:pPr>
            <a:r>
              <a:rPr lang="en-US" sz="1400" b="1" dirty="0">
                <a:solidFill>
                  <a:srgbClr val="0F172A"/>
                </a:solidFill>
                <a:latin typeface="Segoe UI" pitchFamily="34" charset="0"/>
                <a:ea typeface="Segoe UI" pitchFamily="34" charset="-122"/>
                <a:cs typeface="Segoe UI" pitchFamily="34" charset="-120"/>
              </a:rPr>
              <a:t>Improved Decision-Making Speed
</a:t>
            </a:r>
            <a:endParaRPr lang="en-US" sz="1400" dirty="0"/>
          </a:p>
        </p:txBody>
      </p:sp>
      <p:sp>
        <p:nvSpPr>
          <p:cNvPr id="23" name="Text 16"/>
          <p:cNvSpPr/>
          <p:nvPr/>
        </p:nvSpPr>
        <p:spPr>
          <a:xfrm>
            <a:off x="6393179" y="5168140"/>
            <a:ext cx="4375676" cy="217003"/>
          </a:xfrm>
          <a:prstGeom prst="rect">
            <a:avLst/>
          </a:prstGeom>
          <a:noFill/>
          <a:ln/>
        </p:spPr>
        <p:txBody>
          <a:bodyPr wrap="square" lIns="1016" tIns="1016" rIns="1016" bIns="1016" rtlCol="0" anchor="t"/>
          <a:lstStyle/>
          <a:p>
            <a:pPr marL="0" indent="0" algn="ctr">
              <a:lnSpc>
                <a:spcPct val="142450"/>
              </a:lnSpc>
              <a:buNone/>
            </a:pPr>
            <a:r>
              <a:rPr lang="en-US" sz="1100" dirty="0">
                <a:solidFill>
                  <a:srgbClr val="64748B"/>
                </a:solidFill>
                <a:latin typeface="Segoe UI" pitchFamily="34" charset="0"/>
                <a:ea typeface="Segoe UI" pitchFamily="34" charset="-122"/>
                <a:cs typeface="Segoe UI" pitchFamily="34" charset="-120"/>
              </a:rPr>
              <a:t>Spatial analysis enhances decision-making speed by 50%.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331349" y="6553036"/>
            <a:ext cx="1784147"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50501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AI Integration in GIS
</a:t>
            </a:r>
            <a:endParaRPr lang="en-US" sz="1400" dirty="0"/>
          </a:p>
        </p:txBody>
      </p:sp>
      <p:sp>
        <p:nvSpPr>
          <p:cNvPr id="9" name="Text 2"/>
          <p:cNvSpPr/>
          <p:nvPr/>
        </p:nvSpPr>
        <p:spPr>
          <a:xfrm>
            <a:off x="599425" y="28098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AI and machine learning will enhance GIS capabilities, improving data accuracy and insights.
</a:t>
            </a:r>
            <a:endParaRPr lang="en-US" sz="1300" dirty="0"/>
          </a:p>
        </p:txBody>
      </p:sp>
      <p:sp>
        <p:nvSpPr>
          <p:cNvPr id="10" name="Text 3"/>
          <p:cNvSpPr/>
          <p:nvPr/>
        </p:nvSpPr>
        <p:spPr>
          <a:xfrm>
            <a:off x="4771270" y="250501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Real-Time Data Analytics
</a:t>
            </a:r>
            <a:endParaRPr lang="en-US" sz="1400" dirty="0"/>
          </a:p>
        </p:txBody>
      </p:sp>
      <p:sp>
        <p:nvSpPr>
          <p:cNvPr id="11" name="Text 4"/>
          <p:cNvSpPr/>
          <p:nvPr/>
        </p:nvSpPr>
        <p:spPr>
          <a:xfrm>
            <a:off x="4771270" y="28098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Real-time analytics will enable faster decision-making in urban planning and disaster response.
</a:t>
            </a:r>
            <a:endParaRPr lang="en-US" sz="1300" dirty="0"/>
          </a:p>
        </p:txBody>
      </p:sp>
      <p:sp>
        <p:nvSpPr>
          <p:cNvPr id="12" name="Text 5"/>
          <p:cNvSpPr/>
          <p:nvPr/>
        </p:nvSpPr>
        <p:spPr>
          <a:xfrm>
            <a:off x="599425" y="4411240"/>
            <a:ext cx="7723947"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Open-Source GIS Expansion
</a:t>
            </a:r>
            <a:endParaRPr lang="en-US" sz="1400" dirty="0"/>
          </a:p>
        </p:txBody>
      </p:sp>
      <p:sp>
        <p:nvSpPr>
          <p:cNvPr id="13" name="Text 6"/>
          <p:cNvSpPr/>
          <p:nvPr/>
        </p:nvSpPr>
        <p:spPr>
          <a:xfrm>
            <a:off x="599425" y="4716033"/>
            <a:ext cx="7723947"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The rise of open-source tools will democratize access to spatial information technology.
</a:t>
            </a:r>
            <a:endParaRPr lang="en-US" sz="1300" dirty="0"/>
          </a:p>
        </p:txBody>
      </p:sp>
      <p:sp>
        <p:nvSpPr>
          <p:cNvPr id="14" name="Text 7"/>
          <p:cNvSpPr/>
          <p:nvPr/>
        </p:nvSpPr>
        <p:spPr>
          <a:xfrm>
            <a:off x="10407548" y="6578443"/>
            <a:ext cx="1631751"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Steve A Johnson
</a:t>
            </a:r>
            <a:endParaRPr lang="en-US" sz="900" dirty="0"/>
          </a:p>
        </p:txBody>
      </p:sp>
      <p:sp>
        <p:nvSpPr>
          <p:cNvPr id="15" name="Text 8"/>
          <p:cNvSpPr/>
          <p:nvPr/>
        </p:nvSpPr>
        <p:spPr>
          <a:xfrm>
            <a:off x="380990" y="1453483"/>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Future Trends in Spatial Information Technology
</a:t>
            </a:r>
            <a:endParaRPr lang="en-US" sz="2300" dirty="0"/>
          </a:p>
        </p:txBody>
      </p:sp>
      <p:pic>
        <p:nvPicPr>
          <p:cNvPr id="1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190057"/>
            <a:ext cx="228594" cy="228594"/>
          </a:xfrm>
          <a:prstGeom prst="rect">
            <a:avLst/>
          </a:prstGeom>
        </p:spPr>
      </p:pic>
      <p:pic>
        <p:nvPicPr>
          <p:cNvPr id="17"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190057"/>
            <a:ext cx="228594" cy="228594"/>
          </a:xfrm>
          <a:prstGeom prst="rect">
            <a:avLst/>
          </a:prstGeom>
        </p:spPr>
      </p:pic>
      <p:pic>
        <p:nvPicPr>
          <p:cNvPr id="1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4096285"/>
            <a:ext cx="228594" cy="228594"/>
          </a:xfrm>
          <a:prstGeom prst="rect">
            <a:avLst/>
          </a:prstGeom>
        </p:spPr>
      </p:pic>
      <p:pic>
        <p:nvPicPr>
          <p:cNvPr id="19" name="Image 8" descr="preencoded.png"/>
          <p:cNvPicPr>
            <a:picLocks noChangeAspect="1"/>
          </p:cNvPicPr>
          <p:nvPr/>
        </p:nvPicPr>
        <p:blipFill>
          <a:blip r:embed="rId14"/>
          <a:srcRect/>
          <a:stretch/>
        </p:blipFill>
        <p:spPr>
          <a:xfrm>
            <a:off x="8775480" y="0"/>
            <a:ext cx="3370495" cy="68122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sp>
        <p:nvSpPr>
          <p:cNvPr id="3" name="Shape 0"/>
          <p:cNvSpPr/>
          <p:nvPr/>
        </p:nvSpPr>
        <p:spPr>
          <a:xfrm>
            <a:off x="1815261" y="2932351"/>
            <a:ext cx="8561174" cy="2516442"/>
          </a:xfrm>
          <a:prstGeom prst="roundRect">
            <a:avLst>
              <a:gd name="adj" fmla="val 8075"/>
            </a:avLst>
          </a:prstGeom>
          <a:solidFill>
            <a:srgbClr val="4F46E5">
              <a:alpha val="7000"/>
            </a:srgbClr>
          </a:solidFill>
          <a:ln/>
        </p:spPr>
      </p:sp>
      <p:pic>
        <p:nvPicPr>
          <p:cNvPr id="4"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5"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9" name="Image 6" descr="preencoded.png"/>
          <p:cNvPicPr>
            <a:picLocks noChangeAspect="1"/>
          </p:cNvPicPr>
          <p:nvPr/>
        </p:nvPicPr>
        <p:blipFill>
          <a:blip r:embed="rId6"/>
          <a:stretch>
            <a:fillRect/>
          </a:stretch>
        </p:blipFill>
        <p:spPr>
          <a:xfrm>
            <a:off x="0" y="6756231"/>
            <a:ext cx="12145975" cy="56049"/>
          </a:xfrm>
          <a:prstGeom prst="rect">
            <a:avLst/>
          </a:prstGeom>
        </p:spPr>
      </p:pic>
      <p:pic>
        <p:nvPicPr>
          <p:cNvPr id="10" name="Image 7" descr="preencoded.png"/>
          <p:cNvPicPr>
            <a:picLocks noChangeAspect="1"/>
          </p:cNvPicPr>
          <p:nvPr/>
        </p:nvPicPr>
        <p:blipFill>
          <a:blip r:embed="rId7"/>
          <a:stretch>
            <a:fillRect/>
          </a:stretch>
        </p:blipFill>
        <p:spPr>
          <a:xfrm>
            <a:off x="0" y="0"/>
            <a:ext cx="12145975" cy="101597"/>
          </a:xfrm>
          <a:prstGeom prst="rect">
            <a:avLst/>
          </a:prstGeom>
        </p:spPr>
      </p:pic>
      <p:sp>
        <p:nvSpPr>
          <p:cNvPr id="11" name="Shape 1"/>
          <p:cNvSpPr/>
          <p:nvPr/>
        </p:nvSpPr>
        <p:spPr>
          <a:xfrm>
            <a:off x="6019650" y="2171646"/>
            <a:ext cx="711182" cy="63498"/>
          </a:xfrm>
          <a:prstGeom prst="rect">
            <a:avLst/>
          </a:prstGeom>
          <a:solidFill>
            <a:srgbClr val="4F46E5"/>
          </a:solidFill>
          <a:ln/>
        </p:spPr>
      </p:sp>
      <p:sp>
        <p:nvSpPr>
          <p:cNvPr id="12" name="Text 2"/>
          <p:cNvSpPr/>
          <p:nvPr/>
        </p:nvSpPr>
        <p:spPr>
          <a:xfrm>
            <a:off x="4791114" y="2043848"/>
            <a:ext cx="2609309" cy="394963"/>
          </a:xfrm>
          <a:prstGeom prst="rect">
            <a:avLst/>
          </a:prstGeom>
          <a:noFill/>
          <a:ln/>
        </p:spPr>
        <p:txBody>
          <a:bodyPr wrap="square" lIns="1016" tIns="1016" rIns="1016" bIns="1016" rtlCol="0" anchor="t"/>
          <a:lstStyle/>
          <a:p>
            <a:pPr marL="0" indent="0" algn="ctr">
              <a:lnSpc>
                <a:spcPct val="119627"/>
              </a:lnSpc>
              <a:buNone/>
            </a:pPr>
            <a:r>
              <a:rPr lang="en-US" sz="2300" b="1" dirty="0">
                <a:solidFill>
                  <a:srgbClr val="0F172A"/>
                </a:solidFill>
                <a:latin typeface="Segoe UI" pitchFamily="34" charset="0"/>
                <a:ea typeface="Segoe UI" pitchFamily="34" charset="-122"/>
                <a:cs typeface="Segoe UI" pitchFamily="34" charset="-120"/>
              </a:rPr>
              <a:t>Key Takeaways
</a:t>
            </a:r>
            <a:endParaRPr lang="en-US" sz="2300" dirty="0"/>
          </a:p>
        </p:txBody>
      </p:sp>
      <p:sp>
        <p:nvSpPr>
          <p:cNvPr id="13" name="Text 3"/>
          <p:cNvSpPr/>
          <p:nvPr/>
        </p:nvSpPr>
        <p:spPr>
          <a:xfrm>
            <a:off x="2239112" y="3239525"/>
            <a:ext cx="7764269" cy="1902095"/>
          </a:xfrm>
          <a:prstGeom prst="rect">
            <a:avLst/>
          </a:prstGeom>
          <a:noFill/>
          <a:ln/>
        </p:spPr>
        <p:txBody>
          <a:bodyPr wrap="square" lIns="1016" tIns="1016" rIns="1016" bIns="1016" rtlCol="0" anchor="t"/>
          <a:lstStyle/>
          <a:p>
            <a:pPr marL="0" indent="0" algn="l">
              <a:lnSpc>
                <a:spcPct val="166459"/>
              </a:lnSpc>
              <a:buNone/>
            </a:pPr>
            <a:r>
              <a:rPr lang="en-US" sz="1400" dirty="0">
                <a:solidFill>
                  <a:srgbClr val="64748B"/>
                </a:solidFill>
                <a:latin typeface="Segoe UI" pitchFamily="34" charset="0"/>
                <a:ea typeface="Segoe UI" pitchFamily="34" charset="-122"/>
                <a:cs typeface="Segoe UI" pitchFamily="34" charset="-120"/>
              </a:rPr>
              <a:t>The application of spatial information technology enhances decision-making, improves resource management, and fosters sustainable development. Key outcomes include increased efficiency in urban planning, better disaster response strategies, and enhanced environmental monitoring. Moving forward, stakeholders must prioritize collaboration and invest in training to fully leverage these technologies for societal benefit.
</a:t>
            </a:r>
            <a:endParaRPr lang="en-US" sz="1400"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TotalTime>
  <Words>1027</Words>
  <Application>Microsoft Office PowerPoint</Application>
  <PresentationFormat>Widescreen</PresentationFormat>
  <Paragraphs>112</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Segoe UI</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5</cp:revision>
  <dcterms:created xsi:type="dcterms:W3CDTF">2026-09-07T10:11:55Z</dcterms:created>
  <dcterms:modified xsi:type="dcterms:W3CDTF">2026-09-07T10:42:29Z</dcterms:modified>
</cp:coreProperties>
</file>