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jpe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7.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charts/chart1.xml" ContentType="application/vnd.openxmlformats-officedocument.drawingml.chart+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Forest Cover (Million Hectares)</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F0A9-42FA-BE78-854152B09648}"/>
              </c:ext>
            </c:extLst>
          </c:dPt>
          <c:dPt>
            <c:idx val="1"/>
            <c:invertIfNegative val="0"/>
            <c:bubble3D val="0"/>
            <c:spPr>
              <a:solidFill>
                <a:srgbClr val="7C3AED"/>
              </a:solidFill>
              <a:effectLst/>
            </c:spPr>
            <c:extLst>
              <c:ext xmlns:c16="http://schemas.microsoft.com/office/drawing/2014/chart" uri="{C3380CC4-5D6E-409C-BE32-E72D297353CC}">
                <c16:uniqueId val="{00000003-F0A9-42FA-BE78-854152B09648}"/>
              </c:ext>
            </c:extLst>
          </c:dPt>
          <c:dPt>
            <c:idx val="2"/>
            <c:invertIfNegative val="0"/>
            <c:bubble3D val="0"/>
            <c:spPr>
              <a:solidFill>
                <a:srgbClr val="0EA5E9"/>
              </a:solidFill>
              <a:effectLst/>
            </c:spPr>
            <c:extLst>
              <c:ext xmlns:c16="http://schemas.microsoft.com/office/drawing/2014/chart" uri="{C3380CC4-5D6E-409C-BE32-E72D297353CC}">
                <c16:uniqueId val="{00000005-F0A9-42FA-BE78-854152B09648}"/>
              </c:ext>
            </c:extLst>
          </c:dPt>
          <c:dPt>
            <c:idx val="3"/>
            <c:invertIfNegative val="0"/>
            <c:bubble3D val="0"/>
            <c:spPr>
              <a:solidFill>
                <a:srgbClr val="0D9488"/>
              </a:solidFill>
              <a:effectLst/>
            </c:spPr>
            <c:extLst>
              <c:ext xmlns:c16="http://schemas.microsoft.com/office/drawing/2014/chart" uri="{C3380CC4-5D6E-409C-BE32-E72D297353CC}">
                <c16:uniqueId val="{00000007-F0A9-42FA-BE78-854152B09648}"/>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2018</c:v>
                </c:pt>
                <c:pt idx="1">
                  <c:v>2019</c:v>
                </c:pt>
                <c:pt idx="2">
                  <c:v>2020</c:v>
                </c:pt>
                <c:pt idx="3">
                  <c:v>2021</c:v>
                </c:pt>
              </c:strCache>
            </c:strRef>
          </c:cat>
          <c:val>
            <c:numRef>
              <c:f>Sheet1!$B$2:$B$5</c:f>
              <c:numCache>
                <c:formatCode>General</c:formatCode>
                <c:ptCount val="4"/>
                <c:pt idx="0">
                  <c:v>300</c:v>
                </c:pt>
                <c:pt idx="1">
                  <c:v>295</c:v>
                </c:pt>
                <c:pt idx="2">
                  <c:v>290</c:v>
                </c:pt>
                <c:pt idx="3">
                  <c:v>280</c:v>
                </c:pt>
              </c:numCache>
            </c:numRef>
          </c:val>
          <c:extLst>
            <c:ext xmlns:c16="http://schemas.microsoft.com/office/drawing/2014/chart" uri="{C3380CC4-5D6E-409C-BE32-E72D297353CC}">
              <c16:uniqueId val="{00000008-F0A9-42FA-BE78-854152B09648}"/>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7139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4257033"/>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8" /><Relationship Type="http://schemas.openxmlformats.org/officeDocument/2006/relationships/slideLayout" Target="/ppt/slideLayouts/slideLayout17.xml" Id="rId17" /></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9/7/2026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194432735"/>
      </p:ext>
    </p:extLst>
  </p:cSld>
  <p:clrMap bg1="lt1" tx1="dk1" bg2="lt2" tx2="dk2" accent1="accent1" accent2="accent2" accent3="accent3" accent4="accent4" accent5="accent5" accent6="accent6" hlink="hlink" folHlink="folHlink"/>
  <p:sldLayoutIdLst>
    <p:sldLayoutId id="2147483667" r:id="rId17"/>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notesSlide" Target="/ppt/notesSlides/notesSlide1.xml" Id="rId2" /><Relationship Type="http://schemas.openxmlformats.org/officeDocument/2006/relationships/slideLayout" Target="/ppt/slideLayouts/slideLayout17.xml" Id="rId1" /></Relationships>
</file>

<file path=ppt/slides/_rels/slide2.xml.rels>&#65279;<?xml version="1.0" encoding="utf-8"?><Relationships xmlns="http://schemas.openxmlformats.org/package/2006/relationships"><Relationship Type="http://schemas.openxmlformats.org/officeDocument/2006/relationships/image" Target="/ppt/media/image6.svg" Id="rId8" /><Relationship Type="http://schemas.openxmlformats.org/officeDocument/2006/relationships/image" Target="/ppt/media/image1.png" Id="rId3" /><Relationship Type="http://schemas.openxmlformats.org/officeDocument/2006/relationships/image" Target="/ppt/media/image5.png" Id="rId7" /><Relationship Type="http://schemas.openxmlformats.org/officeDocument/2006/relationships/notesSlide" Target="/ppt/notesSlides/notesSlide2.xml" Id="rId2" /><Relationship Type="http://schemas.openxmlformats.org/officeDocument/2006/relationships/slideLayout" Target="/ppt/slideLayouts/slideLayout17.xml" Id="rId1" /><Relationship Type="http://schemas.openxmlformats.org/officeDocument/2006/relationships/image" Target="/ppt/media/image4.svg" Id="rId6" /><Relationship Type="http://schemas.openxmlformats.org/officeDocument/2006/relationships/image" Target="/ppt/media/image9.png" Id="rId11" /><Relationship Type="http://schemas.openxmlformats.org/officeDocument/2006/relationships/image" Target="/ppt/media/image3.png" Id="rId5" /><Relationship Type="http://schemas.openxmlformats.org/officeDocument/2006/relationships/image" Target="/ppt/media/image8.png" Id="rId10" /><Relationship Type="http://schemas.openxmlformats.org/officeDocument/2006/relationships/image" Target="/ppt/media/image2.png" Id="rId4" /><Relationship Type="http://schemas.openxmlformats.org/officeDocument/2006/relationships/image" Target="/ppt/media/image7.jpeg" Id="rId9" /></Relationships>
</file>

<file path=ppt/slides/_rels/slide3.xml.rels>&#65279;<?xml version="1.0" encoding="utf-8"?><Relationships xmlns="http://schemas.openxmlformats.org/package/2006/relationships"><Relationship Type="http://schemas.openxmlformats.org/officeDocument/2006/relationships/image" Target="/ppt/media/image15.png" Id="rId8" /><Relationship Type="http://schemas.openxmlformats.org/officeDocument/2006/relationships/image" Target="/ppt/media/image20.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19.png" Id="rId12" /><Relationship Type="http://schemas.openxmlformats.org/officeDocument/2006/relationships/notesSlide" Target="/ppt/notesSlides/notesSlide3.xml" Id="rId2" /><Relationship Type="http://schemas.openxmlformats.org/officeDocument/2006/relationships/image" Target="/ppt/media/image23.jpeg" Id="rId16" /><Relationship Type="http://schemas.openxmlformats.org/officeDocument/2006/relationships/slideLayout" Target="/ppt/slideLayouts/slideLayout17.xml" Id="rId1" /><Relationship Type="http://schemas.openxmlformats.org/officeDocument/2006/relationships/image" Target="/ppt/media/image13.png" Id="rId6" /><Relationship Type="http://schemas.openxmlformats.org/officeDocument/2006/relationships/image" Target="/ppt/media/image18.svg" Id="rId11" /><Relationship Type="http://schemas.openxmlformats.org/officeDocument/2006/relationships/image" Target="/ppt/media/image12.png" Id="rId5" /><Relationship Type="http://schemas.openxmlformats.org/officeDocument/2006/relationships/image" Target="/ppt/media/image22.svg" Id="rId15" /><Relationship Type="http://schemas.openxmlformats.org/officeDocument/2006/relationships/image" Target="/ppt/media/image17.png" Id="rId10" /><Relationship Type="http://schemas.openxmlformats.org/officeDocument/2006/relationships/image" Target="/ppt/media/image11.png" Id="rId4" /><Relationship Type="http://schemas.openxmlformats.org/officeDocument/2006/relationships/image" Target="/ppt/media/image16.svg" Id="rId9" /><Relationship Type="http://schemas.openxmlformats.org/officeDocument/2006/relationships/image" Target="/ppt/media/image21.png" Id="rId14" /></Relationships>
</file>

<file path=ppt/slides/_rels/slide4.xml.rels>&#65279;<?xml version="1.0" encoding="utf-8"?><Relationships xmlns="http://schemas.openxmlformats.org/package/2006/relationships"><Relationship Type="http://schemas.openxmlformats.org/officeDocument/2006/relationships/image" Target="/ppt/media/image24.png" Id="rId8" /><Relationship Type="http://schemas.openxmlformats.org/officeDocument/2006/relationships/image" Target="/ppt/media/image29.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28.png" Id="rId12" /><Relationship Type="http://schemas.openxmlformats.org/officeDocument/2006/relationships/notesSlide" Target="/ppt/notesSlides/notesSlide4.xml" Id="rId2" /><Relationship Type="http://schemas.openxmlformats.org/officeDocument/2006/relationships/slideLayout" Target="/ppt/slideLayouts/slideLayout17.xml" Id="rId1" /><Relationship Type="http://schemas.openxmlformats.org/officeDocument/2006/relationships/image" Target="/ppt/media/image13.png" Id="rId6" /><Relationship Type="http://schemas.openxmlformats.org/officeDocument/2006/relationships/image" Target="/ppt/media/image27.svg" Id="rId11" /><Relationship Type="http://schemas.openxmlformats.org/officeDocument/2006/relationships/image" Target="/ppt/media/image12.png" Id="rId5" /><Relationship Type="http://schemas.openxmlformats.org/officeDocument/2006/relationships/image" Target="/ppt/media/image26.png" Id="rId10" /><Relationship Type="http://schemas.openxmlformats.org/officeDocument/2006/relationships/image" Target="/ppt/media/image11.png" Id="rId4" /><Relationship Type="http://schemas.openxmlformats.org/officeDocument/2006/relationships/image" Target="/ppt/media/image25.svg" Id="rId9" /><Relationship Type="http://schemas.openxmlformats.org/officeDocument/2006/relationships/image" Target="/ppt/media/image30.jpeg" Id="rId14" /></Relationships>
</file>

<file path=ppt/slides/_rels/slide5.xml.rels>&#65279;<?xml version="1.0" encoding="utf-8"?><Relationships xmlns="http://schemas.openxmlformats.org/package/2006/relationships"><Relationship Type="http://schemas.openxmlformats.org/officeDocument/2006/relationships/image" Target="/ppt/media/image31.png" Id="rId3" /><Relationship Type="http://schemas.openxmlformats.org/officeDocument/2006/relationships/image" Target="/ppt/media/image14.png" Id="rId7" /><Relationship Type="http://schemas.openxmlformats.org/officeDocument/2006/relationships/notesSlide" Target="/ppt/notesSlides/notesSlide5.xml" Id="rId2" /><Relationship Type="http://schemas.openxmlformats.org/officeDocument/2006/relationships/slideLayout" Target="/ppt/slideLayouts/slideLayout17.xml" Id="rId1" /><Relationship Type="http://schemas.openxmlformats.org/officeDocument/2006/relationships/image" Target="/ppt/media/image33.png" Id="rId6" /><Relationship Type="http://schemas.openxmlformats.org/officeDocument/2006/relationships/image" Target="/ppt/media/image12.png" Id="rId5" /><Relationship Type="http://schemas.openxmlformats.org/officeDocument/2006/relationships/image" Target="/ppt/media/image32.png" Id="rId4" /></Relationships>
</file>

<file path=ppt/slides/_rels/slide6.xml.rels>&#65279;<?xml version="1.0" encoding="utf-8"?><Relationships xmlns="http://schemas.openxmlformats.org/package/2006/relationships"><Relationship Type="http://schemas.openxmlformats.org/officeDocument/2006/relationships/image" Target="/ppt/media/image34.png" Id="rId3" /><Relationship Type="http://schemas.openxmlformats.org/officeDocument/2006/relationships/chart" Target="/ppt/charts/chart1.xml" Id="rId7" /><Relationship Type="http://schemas.openxmlformats.org/officeDocument/2006/relationships/notesSlide" Target="/ppt/notesSlides/notesSlide6.xml" Id="rId2" /><Relationship Type="http://schemas.openxmlformats.org/officeDocument/2006/relationships/slideLayout" Target="/ppt/slideLayouts/slideLayout17.xml" Id="rId1" /><Relationship Type="http://schemas.openxmlformats.org/officeDocument/2006/relationships/image" Target="/ppt/media/image14.png" Id="rId6" /><Relationship Type="http://schemas.openxmlformats.org/officeDocument/2006/relationships/image" Target="/ppt/media/image36.png" Id="rId5" /><Relationship Type="http://schemas.openxmlformats.org/officeDocument/2006/relationships/image" Target="/ppt/media/image35.png" Id="rId4" /></Relationships>
</file>

<file path=ppt/slides/_rels/slide7.xml.rels>&#65279;<?xml version="1.0" encoding="utf-8"?><Relationships xmlns="http://schemas.openxmlformats.org/package/2006/relationships"><Relationship Type="http://schemas.openxmlformats.org/officeDocument/2006/relationships/image" Target="/ppt/media/image37.png" Id="rId8" /><Relationship Type="http://schemas.openxmlformats.org/officeDocument/2006/relationships/image" Target="/ppt/media/image42.svg" Id="rId13" /><Relationship Type="http://schemas.openxmlformats.org/officeDocument/2006/relationships/image" Target="/ppt/media/image47.jpeg" Id="rId18"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41.png" Id="rId12" /><Relationship Type="http://schemas.openxmlformats.org/officeDocument/2006/relationships/image" Target="/ppt/media/image46.svg" Id="rId17" /><Relationship Type="http://schemas.openxmlformats.org/officeDocument/2006/relationships/notesSlide" Target="/ppt/notesSlides/notesSlide7.xml" Id="rId2" /><Relationship Type="http://schemas.openxmlformats.org/officeDocument/2006/relationships/image" Target="/ppt/media/image45.png" Id="rId16" /><Relationship Type="http://schemas.openxmlformats.org/officeDocument/2006/relationships/slideLayout" Target="/ppt/slideLayouts/slideLayout17.xml" Id="rId1" /><Relationship Type="http://schemas.openxmlformats.org/officeDocument/2006/relationships/image" Target="/ppt/media/image13.png" Id="rId6" /><Relationship Type="http://schemas.openxmlformats.org/officeDocument/2006/relationships/image" Target="/ppt/media/image40.svg" Id="rId11" /><Relationship Type="http://schemas.openxmlformats.org/officeDocument/2006/relationships/image" Target="/ppt/media/image12.png" Id="rId5" /><Relationship Type="http://schemas.openxmlformats.org/officeDocument/2006/relationships/image" Target="/ppt/media/image44.svg" Id="rId15" /><Relationship Type="http://schemas.openxmlformats.org/officeDocument/2006/relationships/image" Target="/ppt/media/image39.png" Id="rId10" /><Relationship Type="http://schemas.openxmlformats.org/officeDocument/2006/relationships/image" Target="/ppt/media/image11.png" Id="rId4" /><Relationship Type="http://schemas.openxmlformats.org/officeDocument/2006/relationships/image" Target="/ppt/media/image38.svg" Id="rId9" /><Relationship Type="http://schemas.openxmlformats.org/officeDocument/2006/relationships/image" Target="/ppt/media/image43.png" Id="rId14" /></Relationships>
</file>

<file path=ppt/slides/_rels/slide8.xml.rels>&#65279;<?xml version="1.0" encoding="utf-8"?><Relationships xmlns="http://schemas.openxmlformats.org/package/2006/relationships"><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notesSlide" Target="/ppt/notesSlides/notesSlide8.xml" Id="rId2" /><Relationship Type="http://schemas.openxmlformats.org/officeDocument/2006/relationships/slideLayout" Target="/ppt/slideLayouts/slideLayout17.xml" Id="rId1" /><Relationship Type="http://schemas.openxmlformats.org/officeDocument/2006/relationships/image" Target="/ppt/media/image49.png" Id="rId6" /><Relationship Type="http://schemas.openxmlformats.org/officeDocument/2006/relationships/image" Target="/ppt/media/image12.png" Id="rId5" /><Relationship Type="http://schemas.openxmlformats.org/officeDocument/2006/relationships/image" Target="/ppt/media/image48.png" Id="rId4" /></Relationships>
</file>

<file path=ppt/slides/_rels/slide9.xml.rels>&#65279;<?xml version="1.0" encoding="utf-8"?><Relationships xmlns="http://schemas.openxmlformats.org/package/2006/relationships"><Relationship Type="http://schemas.openxmlformats.org/officeDocument/2006/relationships/image" Target="/ppt/media/image14.png" Id="rId8" /><Relationship Type="http://schemas.openxmlformats.org/officeDocument/2006/relationships/image" Target="/ppt/media/image50.png" Id="rId3" /><Relationship Type="http://schemas.openxmlformats.org/officeDocument/2006/relationships/image" Target="/ppt/media/image54.png" Id="rId7" /><Relationship Type="http://schemas.openxmlformats.org/officeDocument/2006/relationships/notesSlide" Target="/ppt/notesSlides/notesSlide9.xml" Id="rId2" /><Relationship Type="http://schemas.openxmlformats.org/officeDocument/2006/relationships/slideLayout" Target="/ppt/slideLayouts/slideLayout17.xml" Id="rId1" /><Relationship Type="http://schemas.openxmlformats.org/officeDocument/2006/relationships/image" Target="/ppt/media/image53.jpeg" Id="rId6" /><Relationship Type="http://schemas.openxmlformats.org/officeDocument/2006/relationships/image" Target="/ppt/media/image52.png" Id="rId5" /><Relationship Type="http://schemas.openxmlformats.org/officeDocument/2006/relationships/image" Target="/ppt/media/image51.png" Id="rId4" /></Relationships>
</file>

<file path=ppt/slides/_rels/slide10.xml.rels>&#65279;<?xml version="1.0" encoding="utf-8"?><Relationships xmlns="http://schemas.openxmlformats.org/package/2006/relationships"><Relationship Type="http://schemas.openxmlformats.org/officeDocument/2006/relationships/image" Target="/ppt/media/image55.png" Id="rId8" /><Relationship Type="http://schemas.openxmlformats.org/officeDocument/2006/relationships/image" Target="/ppt/media/image60.svg" Id="rId13" /><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image" Target="/ppt/media/image59.png" Id="rId12" /><Relationship Type="http://schemas.openxmlformats.org/officeDocument/2006/relationships/notesSlide" Target="/ppt/notesSlides/notesSlide10.xml" Id="rId2" /><Relationship Type="http://schemas.openxmlformats.org/officeDocument/2006/relationships/slideLayout" Target="/ppt/slideLayouts/slideLayout17.xml" Id="rId1" /><Relationship Type="http://schemas.openxmlformats.org/officeDocument/2006/relationships/image" Target="/ppt/media/image13.png" Id="rId6" /><Relationship Type="http://schemas.openxmlformats.org/officeDocument/2006/relationships/image" Target="/ppt/media/image58.svg" Id="rId11" /><Relationship Type="http://schemas.openxmlformats.org/officeDocument/2006/relationships/image" Target="/ppt/media/image12.png" Id="rId5" /><Relationship Type="http://schemas.openxmlformats.org/officeDocument/2006/relationships/image" Target="/ppt/media/image57.png" Id="rId10" /><Relationship Type="http://schemas.openxmlformats.org/officeDocument/2006/relationships/image" Target="/ppt/media/image11.png" Id="rId4" /><Relationship Type="http://schemas.openxmlformats.org/officeDocument/2006/relationships/image" Target="/ppt/media/image56.svg" Id="rId9" /><Relationship Type="http://schemas.openxmlformats.org/officeDocument/2006/relationships/image" Target="/ppt/media/image61.jpeg" Id="rId14" /></Relationships>
</file>

<file path=ppt/slides/_rels/slide11.xml.rels>&#65279;<?xml version="1.0" encoding="utf-8"?><Relationships xmlns="http://schemas.openxmlformats.org/package/2006/relationships"><Relationship Type="http://schemas.openxmlformats.org/officeDocument/2006/relationships/image" Target="/ppt/media/image10.png" Id="rId3" /><Relationship Type="http://schemas.openxmlformats.org/officeDocument/2006/relationships/image" Target="/ppt/media/image14.png" Id="rId7" /><Relationship Type="http://schemas.openxmlformats.org/officeDocument/2006/relationships/notesSlide" Target="/ppt/notesSlides/notesSlide11.xml" Id="rId2" /><Relationship Type="http://schemas.openxmlformats.org/officeDocument/2006/relationships/slideLayout" Target="/ppt/slideLayouts/slideLayout17.xml" Id="rId1" /><Relationship Type="http://schemas.openxmlformats.org/officeDocument/2006/relationships/image" Target="/ppt/media/image13.png" Id="rId6" /><Relationship Type="http://schemas.openxmlformats.org/officeDocument/2006/relationships/image" Target="/ppt/media/image12.png" Id="rId5" /><Relationship Type="http://schemas.openxmlformats.org/officeDocument/2006/relationships/image" Target="/ppt/media/image11.png" Id="rId4" /></Relationships>
</file>

<file path=ppt/slides/_rels/slide12.xml.rels>&#65279;<?xml version="1.0" encoding="utf-8"?><Relationships xmlns="http://schemas.openxmlformats.org/package/2006/relationships"><Relationship Type="http://schemas.openxmlformats.org/officeDocument/2006/relationships/image" Target="/ppt/media/image62.png" Id="rId3" /><Relationship Type="http://schemas.openxmlformats.org/officeDocument/2006/relationships/image" Target="/ppt/media/image66.png" Id="rId7" /><Relationship Type="http://schemas.openxmlformats.org/officeDocument/2006/relationships/notesSlide" Target="/ppt/notesSlides/notesSlide12.xml" Id="rId2" /><Relationship Type="http://schemas.openxmlformats.org/officeDocument/2006/relationships/slideLayout" Target="/ppt/slideLayouts/slideLayout17.xml" Id="rId1" /><Relationship Type="http://schemas.openxmlformats.org/officeDocument/2006/relationships/image" Target="/ppt/media/image65.png" Id="rId6" /><Relationship Type="http://schemas.openxmlformats.org/officeDocument/2006/relationships/image" Target="/ppt/media/image64.png" Id="rId5" /><Relationship Type="http://schemas.openxmlformats.org/officeDocument/2006/relationships/image" Target="/ppt/media/image63.png" Id="rId4" /></Relationships>
</file>

<file path=ppt/slides/_rels/slide13.xml.rels>&#65279;<?xml version="1.0" encoding="utf-8"?><Relationships xmlns="http://schemas.openxmlformats.org/package/2006/relationships"><Relationship Type="http://schemas.openxmlformats.org/officeDocument/2006/relationships/image" Target="/ppt/media/image72.png" Id="rId8" /><Relationship Type="http://schemas.openxmlformats.org/officeDocument/2006/relationships/image" Target="/ppt/media/image67.png" Id="rId3" /><Relationship Type="http://schemas.openxmlformats.org/officeDocument/2006/relationships/image" Target="/ppt/media/image71.svg" Id="rId7" /><Relationship Type="http://schemas.openxmlformats.org/officeDocument/2006/relationships/notesSlide" Target="/ppt/notesSlides/notesSlide13.xml" Id="rId2" /><Relationship Type="http://schemas.openxmlformats.org/officeDocument/2006/relationships/slideLayout" Target="/ppt/slideLayouts/slideLayout17.xml" Id="rId1" /><Relationship Type="http://schemas.openxmlformats.org/officeDocument/2006/relationships/image" Target="/ppt/media/image70.png" Id="rId6" /><Relationship Type="http://schemas.openxmlformats.org/officeDocument/2006/relationships/image" Target="/ppt/media/image69.png" Id="rId5" /><Relationship Type="http://schemas.openxmlformats.org/officeDocument/2006/relationships/image" Target="/ppt/media/image9.png" Id="rId10" /><Relationship Type="http://schemas.openxmlformats.org/officeDocument/2006/relationships/image" Target="/ppt/media/image68.png" Id="rId4" /><Relationship Type="http://schemas.openxmlformats.org/officeDocument/2006/relationships/image" Target="/ppt/media/image73.pn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Application of GIS in Forest Monitoring</a:t>
            </a:r>
          </a:p>
          <a:p>
            <a:pPr marL="0" indent="0" algn="ctr">
              <a:lnSpc>
                <a:spcPct val="130000"/>
              </a:lnSpc>
              <a:buNone/>
            </a:pPr>
            <a:endParaRPr lang="en-US" sz="2400" b="1" i="1" dirty="0">
              <a:solidFill>
                <a:srgbClr val="0F172A"/>
              </a:solidFill>
              <a:latin typeface="Segoe UI" pitchFamily="34" charset="0"/>
              <a:ea typeface="Segoe UI" pitchFamily="34" charset="-122"/>
              <a:cs typeface="Segoe UI" pitchFamily="34" charset="-120"/>
            </a:endParaRP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sz="2400"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7" name="Image 5" descr="preencoded.png"/>
          <p:cNvPicPr>
            <a:picLocks noChangeAspect="1"/>
          </p:cNvPicPr>
          <p:nvPr/>
        </p:nvPicPr>
        <p:blipFill>
          <a:blip r:embed="rId9"/>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0"/>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1"/>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Application of GIS in Forest Monitoring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Geographic Information Systems (GIS) play a crucial role in monitoring forest ecosystems. By integrating spatial data, GIS enables effective management of forest resources, biodiversity conservation, and assessment of environmental changes. This presentation explores various applications of GIS in forest monitoring, highlighting its significance in sustainable forestry practices and decision-making processes. Join us as we delve into innovative GIS technologies and their impact on forest health.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750123" y="6553036"/>
            <a:ext cx="1365375"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GIS Integrates Spatial Data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GIS combines various spatial datasets for comprehensive environmental analysis.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Supports Environmental Decisions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GIS aids in making informed decisions for sustainable forest management practices.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Enhances Data Visualization
</a:t>
            </a:r>
            <a:endParaRPr lang="en-US" sz="1400" dirty="0"/>
          </a:p>
        </p:txBody>
      </p:sp>
      <p:sp>
        <p:nvSpPr>
          <p:cNvPr id="13" name="Text 6"/>
          <p:cNvSpPr/>
          <p:nvPr/>
        </p:nvSpPr>
        <p:spPr>
          <a:xfrm>
            <a:off x="599425"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GIS tools improve visualization of forest resources, aiding stakeholder engagement.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Facilitates Real-Time Monitoring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GIS enables continuous monitoring of forest conditions and health assessments.
</a:t>
            </a:r>
            <a:endParaRPr lang="en-US" sz="1300" dirty="0"/>
          </a:p>
        </p:txBody>
      </p:sp>
      <p:sp>
        <p:nvSpPr>
          <p:cNvPr id="16" name="Text 9"/>
          <p:cNvSpPr/>
          <p:nvPr/>
        </p:nvSpPr>
        <p:spPr>
          <a:xfrm>
            <a:off x="10826321" y="6578435"/>
            <a:ext cx="1212978"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Ståle Grut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Introduction to GIS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464750"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Biodiversity Preservation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Forests support 80% of terrestrial biodiversity, crucial for ecosystem health.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Combatting Deforestation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Monitoring reduces deforestation rates by 30% through timely interventions.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Sustainable Management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Effective monitoring enhances sustainable practices, ensuring long-term forest health.
</a:t>
            </a:r>
            <a:endParaRPr lang="en-US" sz="1300" dirty="0"/>
          </a:p>
        </p:txBody>
      </p:sp>
      <p:sp>
        <p:nvSpPr>
          <p:cNvPr id="14" name="Text 7"/>
          <p:cNvSpPr/>
          <p:nvPr/>
        </p:nvSpPr>
        <p:spPr>
          <a:xfrm>
            <a:off x="7365815" y="6578435"/>
            <a:ext cx="1312354"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Venti Views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Importance of Forest Monitoring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1845263"/>
            <a:ext cx="5079873" cy="3802285"/>
          </a:xfrm>
          <a:prstGeom prst="roundRect">
            <a:avLst>
              <a:gd name="adj" fmla="val 4676"/>
            </a:avLst>
          </a:prstGeom>
          <a:solidFill>
            <a:srgbClr val="4F46E5">
              <a:alpha val="7000"/>
            </a:srgbClr>
          </a:solidFill>
          <a:ln/>
        </p:spPr>
      </p:sp>
      <p:sp>
        <p:nvSpPr>
          <p:cNvPr id="4" name="Shape 1"/>
          <p:cNvSpPr/>
          <p:nvPr/>
        </p:nvSpPr>
        <p:spPr>
          <a:xfrm>
            <a:off x="6349841" y="1845263"/>
            <a:ext cx="5079874" cy="3802285"/>
          </a:xfrm>
          <a:prstGeom prst="roundRect">
            <a:avLst>
              <a:gd name="adj" fmla="val 4676"/>
            </a:avLst>
          </a:prstGeom>
          <a:solidFill>
            <a:srgbClr val="8B5CF6">
              <a:alpha val="7000"/>
            </a:srgbClr>
          </a:solidFill>
          <a:ln/>
        </p:spPr>
      </p:sp>
      <p:pic>
        <p:nvPicPr>
          <p:cNvPr id="5" name="Image 1" descr="preencoded.png"/>
          <p:cNvPicPr>
            <a:picLocks noChangeAspect="1"/>
          </p:cNvPicPr>
          <p:nvPr/>
        </p:nvPicPr>
        <p:blipFill>
          <a:blip r:embed="rId4"/>
          <a:stretch>
            <a:fillRect/>
          </a:stretch>
        </p:blipFill>
        <p:spPr>
          <a:xfrm>
            <a:off x="6057749" y="1904952"/>
            <a:ext cx="76198" cy="3809905"/>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Applications of GIS in Forest Monitoring
</a:t>
            </a:r>
            <a:endParaRPr lang="en-US" sz="2900" dirty="0"/>
          </a:p>
        </p:txBody>
      </p:sp>
      <p:sp>
        <p:nvSpPr>
          <p:cNvPr id="10" name="Text 3"/>
          <p:cNvSpPr/>
          <p:nvPr/>
        </p:nvSpPr>
        <p:spPr>
          <a:xfrm>
            <a:off x="1066773" y="2155132"/>
            <a:ext cx="4470288"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4F46E5"/>
                </a:solidFill>
                <a:latin typeface="Segoe UI" pitchFamily="34" charset="0"/>
                <a:ea typeface="Segoe UI" pitchFamily="34" charset="-122"/>
                <a:cs typeface="Segoe UI" pitchFamily="34" charset="-120"/>
              </a:rPr>
              <a:t>Forest Cover Changes
</a:t>
            </a:r>
            <a:endParaRPr lang="en-US" sz="1800" dirty="0"/>
          </a:p>
        </p:txBody>
      </p:sp>
      <p:sp>
        <p:nvSpPr>
          <p:cNvPr id="11" name="Text 4"/>
          <p:cNvSpPr/>
          <p:nvPr/>
        </p:nvSpPr>
        <p:spPr>
          <a:xfrm>
            <a:off x="1308067" y="2625023"/>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Mapping historical forest cover using satellite imagery.
</a:t>
            </a:r>
            <a:endParaRPr lang="en-US" sz="1400" dirty="0"/>
          </a:p>
        </p:txBody>
      </p:sp>
      <p:sp>
        <p:nvSpPr>
          <p:cNvPr id="12" name="Text 5"/>
          <p:cNvSpPr/>
          <p:nvPr/>
        </p:nvSpPr>
        <p:spPr>
          <a:xfrm>
            <a:off x="1308067" y="3348905"/>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Identifying deforestation and reforestation trends.
</a:t>
            </a:r>
            <a:endParaRPr lang="en-US" sz="1400" dirty="0"/>
          </a:p>
        </p:txBody>
      </p:sp>
      <p:sp>
        <p:nvSpPr>
          <p:cNvPr id="13" name="Text 6"/>
          <p:cNvSpPr/>
          <p:nvPr/>
        </p:nvSpPr>
        <p:spPr>
          <a:xfrm>
            <a:off x="1308067" y="4072787"/>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Quantifying changes in forest area over time.
</a:t>
            </a:r>
            <a:endParaRPr lang="en-US" sz="1400" dirty="0"/>
          </a:p>
        </p:txBody>
      </p:sp>
      <p:sp>
        <p:nvSpPr>
          <p:cNvPr id="14" name="Text 7"/>
          <p:cNvSpPr/>
          <p:nvPr/>
        </p:nvSpPr>
        <p:spPr>
          <a:xfrm>
            <a:off x="1308067" y="4796669"/>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Visualizing land use changes impacting forest ecosystems.
</a:t>
            </a:r>
            <a:endParaRPr lang="en-US" sz="1400" dirty="0"/>
          </a:p>
        </p:txBody>
      </p:sp>
      <p:sp>
        <p:nvSpPr>
          <p:cNvPr id="15" name="Text 8"/>
          <p:cNvSpPr/>
          <p:nvPr/>
        </p:nvSpPr>
        <p:spPr>
          <a:xfrm>
            <a:off x="6654633" y="2155132"/>
            <a:ext cx="4470289"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Segoe UI" pitchFamily="34" charset="0"/>
                <a:ea typeface="Segoe UI" pitchFamily="34" charset="-122"/>
                <a:cs typeface="Segoe UI" pitchFamily="34" charset="-120"/>
              </a:rPr>
              <a:t>Forest Health Assessment
</a:t>
            </a:r>
            <a:endParaRPr lang="en-US" sz="1800" dirty="0"/>
          </a:p>
        </p:txBody>
      </p:sp>
      <p:sp>
        <p:nvSpPr>
          <p:cNvPr id="16" name="Text 9"/>
          <p:cNvSpPr/>
          <p:nvPr/>
        </p:nvSpPr>
        <p:spPr>
          <a:xfrm>
            <a:off x="6895927" y="2625023"/>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Monitoring tree health using remote sensing data.
</a:t>
            </a:r>
            <a:endParaRPr lang="en-US" sz="1400" dirty="0"/>
          </a:p>
        </p:txBody>
      </p:sp>
      <p:sp>
        <p:nvSpPr>
          <p:cNvPr id="17" name="Text 10"/>
          <p:cNvSpPr/>
          <p:nvPr/>
        </p:nvSpPr>
        <p:spPr>
          <a:xfrm>
            <a:off x="6895927" y="3348905"/>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Assessing forest vitality through vegetation indices.
</a:t>
            </a:r>
            <a:endParaRPr lang="en-US" sz="1400" dirty="0"/>
          </a:p>
        </p:txBody>
      </p:sp>
      <p:sp>
        <p:nvSpPr>
          <p:cNvPr id="18" name="Text 11"/>
          <p:cNvSpPr/>
          <p:nvPr/>
        </p:nvSpPr>
        <p:spPr>
          <a:xfrm>
            <a:off x="6895927" y="4072787"/>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Identifying pest infestations and disease spread.
</a:t>
            </a:r>
            <a:endParaRPr lang="en-US" sz="1400" dirty="0"/>
          </a:p>
        </p:txBody>
      </p:sp>
      <p:sp>
        <p:nvSpPr>
          <p:cNvPr id="19" name="Text 12"/>
          <p:cNvSpPr/>
          <p:nvPr/>
        </p:nvSpPr>
        <p:spPr>
          <a:xfrm>
            <a:off x="6895927" y="4796669"/>
            <a:ext cx="4228994"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0F172A"/>
                </a:solidFill>
                <a:latin typeface="Segoe UI" pitchFamily="34" charset="0"/>
                <a:ea typeface="Segoe UI" pitchFamily="34" charset="-122"/>
                <a:cs typeface="Segoe UI" pitchFamily="34" charset="-120"/>
              </a:rPr>
              <a:t>Evaluating the impact of climate change on forest ecosystems.
</a:t>
            </a:r>
            <a:endParaRPr lang="en-US" sz="1400" dirty="0"/>
          </a:p>
        </p:txBody>
      </p:sp>
      <p:sp>
        <p:nvSpPr>
          <p:cNvPr id="20" name="Shape 13"/>
          <p:cNvSpPr/>
          <p:nvPr/>
        </p:nvSpPr>
        <p:spPr>
          <a:xfrm>
            <a:off x="1066773" y="2726617"/>
            <a:ext cx="88898" cy="88899"/>
          </a:xfrm>
          <a:prstGeom prst="ellipse">
            <a:avLst/>
          </a:prstGeom>
          <a:solidFill>
            <a:srgbClr val="4F46E5"/>
          </a:solidFill>
          <a:ln/>
        </p:spPr>
      </p:sp>
      <p:sp>
        <p:nvSpPr>
          <p:cNvPr id="21" name="Shape 14"/>
          <p:cNvSpPr/>
          <p:nvPr/>
        </p:nvSpPr>
        <p:spPr>
          <a:xfrm>
            <a:off x="1066773" y="3450499"/>
            <a:ext cx="88898" cy="88899"/>
          </a:xfrm>
          <a:prstGeom prst="ellipse">
            <a:avLst/>
          </a:prstGeom>
          <a:solidFill>
            <a:srgbClr val="4F46E5"/>
          </a:solidFill>
          <a:ln/>
        </p:spPr>
      </p:sp>
      <p:sp>
        <p:nvSpPr>
          <p:cNvPr id="22" name="Shape 15"/>
          <p:cNvSpPr/>
          <p:nvPr/>
        </p:nvSpPr>
        <p:spPr>
          <a:xfrm>
            <a:off x="1066773" y="4174381"/>
            <a:ext cx="88898" cy="88899"/>
          </a:xfrm>
          <a:prstGeom prst="ellipse">
            <a:avLst/>
          </a:prstGeom>
          <a:solidFill>
            <a:srgbClr val="4F46E5"/>
          </a:solidFill>
          <a:ln/>
        </p:spPr>
      </p:sp>
      <p:sp>
        <p:nvSpPr>
          <p:cNvPr id="23" name="Shape 16"/>
          <p:cNvSpPr/>
          <p:nvPr/>
        </p:nvSpPr>
        <p:spPr>
          <a:xfrm>
            <a:off x="1066773" y="4898263"/>
            <a:ext cx="88898" cy="88899"/>
          </a:xfrm>
          <a:prstGeom prst="ellipse">
            <a:avLst/>
          </a:prstGeom>
          <a:solidFill>
            <a:srgbClr val="4F46E5"/>
          </a:solidFill>
          <a:ln/>
        </p:spPr>
      </p:sp>
      <p:sp>
        <p:nvSpPr>
          <p:cNvPr id="24" name="Shape 17"/>
          <p:cNvSpPr/>
          <p:nvPr/>
        </p:nvSpPr>
        <p:spPr>
          <a:xfrm>
            <a:off x="6654633" y="2726617"/>
            <a:ext cx="88898" cy="88899"/>
          </a:xfrm>
          <a:prstGeom prst="ellipse">
            <a:avLst/>
          </a:prstGeom>
          <a:solidFill>
            <a:srgbClr val="8B5CF6"/>
          </a:solidFill>
          <a:ln/>
        </p:spPr>
      </p:sp>
      <p:sp>
        <p:nvSpPr>
          <p:cNvPr id="25" name="Shape 18"/>
          <p:cNvSpPr/>
          <p:nvPr/>
        </p:nvSpPr>
        <p:spPr>
          <a:xfrm>
            <a:off x="6654633" y="3450499"/>
            <a:ext cx="88898" cy="88899"/>
          </a:xfrm>
          <a:prstGeom prst="ellipse">
            <a:avLst/>
          </a:prstGeom>
          <a:solidFill>
            <a:srgbClr val="8B5CF6"/>
          </a:solidFill>
          <a:ln/>
        </p:spPr>
      </p:sp>
      <p:sp>
        <p:nvSpPr>
          <p:cNvPr id="26" name="Shape 19"/>
          <p:cNvSpPr/>
          <p:nvPr/>
        </p:nvSpPr>
        <p:spPr>
          <a:xfrm>
            <a:off x="6654633" y="4174381"/>
            <a:ext cx="88898" cy="88899"/>
          </a:xfrm>
          <a:prstGeom prst="ellipse">
            <a:avLst/>
          </a:prstGeom>
          <a:solidFill>
            <a:srgbClr val="8B5CF6"/>
          </a:solidFill>
          <a:ln/>
        </p:spPr>
      </p:sp>
      <p:sp>
        <p:nvSpPr>
          <p:cNvPr id="27" name="Shape 20"/>
          <p:cNvSpPr/>
          <p:nvPr/>
        </p:nvSpPr>
        <p:spPr>
          <a:xfrm>
            <a:off x="6654633" y="4898263"/>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Trends in Forest Cover Change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3034"/>
            <a:ext cx="1295368" cy="218593"/>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4567" y="1477444"/>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Amazon Rainforest Monitoring
</a:t>
            </a:r>
            <a:endParaRPr lang="en-US" sz="1400" dirty="0"/>
          </a:p>
        </p:txBody>
      </p:sp>
      <p:sp>
        <p:nvSpPr>
          <p:cNvPr id="9" name="Text 2"/>
          <p:cNvSpPr/>
          <p:nvPr/>
        </p:nvSpPr>
        <p:spPr>
          <a:xfrm>
            <a:off x="1224567" y="1768906"/>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GIS technology tracks deforestation rates in the Amazon, revealing alarming trends.
</a:t>
            </a:r>
            <a:endParaRPr lang="en-US" sz="1200" dirty="0"/>
          </a:p>
        </p:txBody>
      </p:sp>
      <p:sp>
        <p:nvSpPr>
          <p:cNvPr id="10" name="Text 3"/>
          <p:cNvSpPr/>
          <p:nvPr/>
        </p:nvSpPr>
        <p:spPr>
          <a:xfrm>
            <a:off x="1224567" y="247627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Satellite Imagery Utilization
</a:t>
            </a:r>
            <a:endParaRPr lang="en-US" sz="1400" dirty="0"/>
          </a:p>
        </p:txBody>
      </p:sp>
      <p:sp>
        <p:nvSpPr>
          <p:cNvPr id="11" name="Text 4"/>
          <p:cNvSpPr/>
          <p:nvPr/>
        </p:nvSpPr>
        <p:spPr>
          <a:xfrm>
            <a:off x="1224567" y="2767735"/>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High-resolution satellite images provide critical data for forest health assessments.
</a:t>
            </a:r>
            <a:endParaRPr lang="en-US" sz="1200" dirty="0"/>
          </a:p>
        </p:txBody>
      </p:sp>
      <p:sp>
        <p:nvSpPr>
          <p:cNvPr id="12" name="Text 5"/>
          <p:cNvSpPr/>
          <p:nvPr/>
        </p:nvSpPr>
        <p:spPr>
          <a:xfrm>
            <a:off x="1224567" y="347510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Illegal Logging Detection
</a:t>
            </a:r>
            <a:endParaRPr lang="en-US" sz="1400" dirty="0"/>
          </a:p>
        </p:txBody>
      </p:sp>
      <p:sp>
        <p:nvSpPr>
          <p:cNvPr id="13" name="Text 6"/>
          <p:cNvSpPr/>
          <p:nvPr/>
        </p:nvSpPr>
        <p:spPr>
          <a:xfrm>
            <a:off x="1224567" y="376656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GIS identifies illegal logging activities, enabling targeted enforcement actions.
</a:t>
            </a:r>
            <a:endParaRPr lang="en-US" sz="1200" dirty="0"/>
          </a:p>
        </p:txBody>
      </p:sp>
      <p:sp>
        <p:nvSpPr>
          <p:cNvPr id="14" name="Text 7"/>
          <p:cNvSpPr/>
          <p:nvPr/>
        </p:nvSpPr>
        <p:spPr>
          <a:xfrm>
            <a:off x="1224567" y="447393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Rapid Response Mechanisms
</a:t>
            </a:r>
            <a:endParaRPr lang="en-US" sz="1400" dirty="0"/>
          </a:p>
        </p:txBody>
      </p:sp>
      <p:sp>
        <p:nvSpPr>
          <p:cNvPr id="15" name="Text 8"/>
          <p:cNvSpPr/>
          <p:nvPr/>
        </p:nvSpPr>
        <p:spPr>
          <a:xfrm>
            <a:off x="1224567" y="476539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Real-time data allows for swift governmental responses to environmental threats.
</a:t>
            </a:r>
            <a:endParaRPr lang="en-US" sz="1200" dirty="0"/>
          </a:p>
        </p:txBody>
      </p:sp>
      <p:sp>
        <p:nvSpPr>
          <p:cNvPr id="16" name="Text 9"/>
          <p:cNvSpPr/>
          <p:nvPr/>
        </p:nvSpPr>
        <p:spPr>
          <a:xfrm>
            <a:off x="1224567" y="5472762"/>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Policy Adjustments Enabled
</a:t>
            </a:r>
            <a:endParaRPr lang="en-US" sz="1400" dirty="0"/>
          </a:p>
        </p:txBody>
      </p:sp>
      <p:sp>
        <p:nvSpPr>
          <p:cNvPr id="17" name="Text 10"/>
          <p:cNvSpPr/>
          <p:nvPr/>
        </p:nvSpPr>
        <p:spPr>
          <a:xfrm>
            <a:off x="1224567" y="5764224"/>
            <a:ext cx="5492930" cy="492753"/>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Data-driven insights lead to effective policy changes for forest conservation.
</a:t>
            </a:r>
            <a:endParaRPr lang="en-US" sz="1200" dirty="0"/>
          </a:p>
        </p:txBody>
      </p:sp>
      <p:sp>
        <p:nvSpPr>
          <p:cNvPr id="18" name="Text 11"/>
          <p:cNvSpPr/>
          <p:nvPr/>
        </p:nvSpPr>
        <p:spPr>
          <a:xfrm>
            <a:off x="7362481" y="6587324"/>
            <a:ext cx="1149639" cy="170017"/>
          </a:xfrm>
          <a:prstGeom prst="rect">
            <a:avLst/>
          </a:prstGeom>
          <a:noFill/>
          <a:ln/>
        </p:spPr>
        <p:txBody>
          <a:bodyPr wrap="square" lIns="1016" tIns="1016" rIns="1016" bIns="1016" rtlCol="0" anchor="t"/>
          <a:lstStyle/>
          <a:p>
            <a:pPr marL="0" indent="0">
              <a:lnSpc>
                <a:spcPct val="133889"/>
              </a:lnSpc>
              <a:buNone/>
            </a:pPr>
            <a:r>
              <a:rPr lang="en-US" sz="900" dirty="0">
                <a:solidFill>
                  <a:srgbClr val="FFFFFF"/>
                </a:solidFill>
                <a:latin typeface="Segoe UI" pitchFamily="34" charset="0"/>
                <a:ea typeface="Segoe UI" pitchFamily="34" charset="-122"/>
                <a:cs typeface="Segoe UI" pitchFamily="34" charset="-120"/>
              </a:rPr>
              <a:t>Photo by Renting C
</a:t>
            </a:r>
            <a:endParaRPr lang="en-US" sz="900" dirty="0"/>
          </a:p>
        </p:txBody>
      </p:sp>
      <p:sp>
        <p:nvSpPr>
          <p:cNvPr id="19" name="Text 12"/>
          <p:cNvSpPr/>
          <p:nvPr/>
        </p:nvSpPr>
        <p:spPr>
          <a:xfrm>
            <a:off x="680068" y="590689"/>
            <a:ext cx="6047589" cy="378771"/>
          </a:xfrm>
          <a:prstGeom prst="rect">
            <a:avLst/>
          </a:prstGeom>
          <a:noFill/>
          <a:ln/>
        </p:spPr>
        <p:txBody>
          <a:bodyPr wrap="square" lIns="1016" tIns="1016" rIns="1016" bIns="1016" rtlCol="0" anchor="t"/>
          <a:lstStyle/>
          <a:p>
            <a:pPr marL="0" indent="0">
              <a:lnSpc>
                <a:spcPct val="119352"/>
              </a:lnSpc>
              <a:buNone/>
            </a:pPr>
            <a:r>
              <a:rPr lang="en-US" sz="2300" b="1" dirty="0">
                <a:solidFill>
                  <a:srgbClr val="0F172A"/>
                </a:solidFill>
                <a:latin typeface="Segoe UI" pitchFamily="34" charset="0"/>
                <a:ea typeface="Segoe UI" pitchFamily="34" charset="-122"/>
                <a:cs typeface="Segoe UI" pitchFamily="34" charset="-120"/>
              </a:rPr>
              <a:t>Case Study: GIS in Action
</a:t>
            </a:r>
            <a:endParaRPr lang="en-US" sz="2300" dirty="0"/>
          </a:p>
        </p:txBody>
      </p:sp>
      <p:sp>
        <p:nvSpPr>
          <p:cNvPr id="20" name="Shape 13"/>
          <p:cNvSpPr/>
          <p:nvPr/>
        </p:nvSpPr>
        <p:spPr>
          <a:xfrm>
            <a:off x="680068" y="1188055"/>
            <a:ext cx="631492" cy="60640"/>
          </a:xfrm>
          <a:prstGeom prst="ellipse">
            <a:avLst/>
          </a:prstGeom>
          <a:solidFill>
            <a:srgbClr val="4F46E5"/>
          </a:solidFill>
          <a:ln/>
        </p:spPr>
      </p:sp>
      <p:sp>
        <p:nvSpPr>
          <p:cNvPr id="21" name="Shape 14"/>
          <p:cNvSpPr/>
          <p:nvPr/>
        </p:nvSpPr>
        <p:spPr>
          <a:xfrm>
            <a:off x="680068" y="1479990"/>
            <a:ext cx="364322" cy="364322"/>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4997" y="1564915"/>
            <a:ext cx="194305" cy="194305"/>
          </a:xfrm>
          <a:prstGeom prst="rect">
            <a:avLst/>
          </a:prstGeom>
        </p:spPr>
      </p:pic>
      <p:sp>
        <p:nvSpPr>
          <p:cNvPr id="23" name="Shape 15"/>
          <p:cNvSpPr/>
          <p:nvPr/>
        </p:nvSpPr>
        <p:spPr>
          <a:xfrm>
            <a:off x="680068" y="2478819"/>
            <a:ext cx="364322" cy="364322"/>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4997" y="2563745"/>
            <a:ext cx="194305" cy="194305"/>
          </a:xfrm>
          <a:prstGeom prst="rect">
            <a:avLst/>
          </a:prstGeom>
        </p:spPr>
      </p:pic>
      <p:sp>
        <p:nvSpPr>
          <p:cNvPr id="25" name="Shape 16"/>
          <p:cNvSpPr/>
          <p:nvPr/>
        </p:nvSpPr>
        <p:spPr>
          <a:xfrm>
            <a:off x="680068" y="3477644"/>
            <a:ext cx="364322" cy="364322"/>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4997" y="3562580"/>
            <a:ext cx="194305" cy="194305"/>
          </a:xfrm>
          <a:prstGeom prst="rect">
            <a:avLst/>
          </a:prstGeom>
        </p:spPr>
      </p:pic>
      <p:sp>
        <p:nvSpPr>
          <p:cNvPr id="27" name="Shape 17"/>
          <p:cNvSpPr/>
          <p:nvPr/>
        </p:nvSpPr>
        <p:spPr>
          <a:xfrm>
            <a:off x="680068" y="4476479"/>
            <a:ext cx="364322" cy="364322"/>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4997" y="4561404"/>
            <a:ext cx="194305" cy="194305"/>
          </a:xfrm>
          <a:prstGeom prst="rect">
            <a:avLst/>
          </a:prstGeom>
        </p:spPr>
      </p:pic>
      <p:sp>
        <p:nvSpPr>
          <p:cNvPr id="29" name="Shape 18"/>
          <p:cNvSpPr/>
          <p:nvPr/>
        </p:nvSpPr>
        <p:spPr>
          <a:xfrm>
            <a:off x="680068" y="5475308"/>
            <a:ext cx="364322" cy="364322"/>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64997" y="5560239"/>
            <a:ext cx="194305" cy="194305"/>
          </a:xfrm>
          <a:prstGeom prst="rect">
            <a:avLst/>
          </a:prstGeom>
        </p:spPr>
      </p:pic>
      <p:sp>
        <p:nvSpPr>
          <p:cNvPr id="31" name="Shape 19"/>
          <p:cNvSpPr/>
          <p:nvPr/>
        </p:nvSpPr>
        <p:spPr>
          <a:xfrm>
            <a:off x="7140555" y="0"/>
            <a:ext cx="72864"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015975"/>
            <a:ext cx="3256197" cy="4444889"/>
          </a:xfrm>
          <a:prstGeom prst="rect">
            <a:avLst/>
          </a:prstGeom>
        </p:spPr>
      </p:pic>
      <p:sp>
        <p:nvSpPr>
          <p:cNvPr id="3" name="Shape 0"/>
          <p:cNvSpPr/>
          <p:nvPr/>
        </p:nvSpPr>
        <p:spPr>
          <a:xfrm>
            <a:off x="761981" y="1598257"/>
            <a:ext cx="5181470" cy="4296305"/>
          </a:xfrm>
          <a:prstGeom prst="roundRect">
            <a:avLst>
              <a:gd name="adj" fmla="val 4138"/>
            </a:avLst>
          </a:prstGeom>
          <a:solidFill>
            <a:srgbClr val="4F46E5">
              <a:alpha val="8000"/>
            </a:srgbClr>
          </a:solidFill>
          <a:ln w="10160">
            <a:solidFill>
              <a:srgbClr val="4F46E5">
                <a:alpha val="20000"/>
              </a:srgbClr>
            </a:solidFill>
            <a:prstDash val="solid"/>
          </a:ln>
        </p:spPr>
      </p:sp>
      <p:sp>
        <p:nvSpPr>
          <p:cNvPr id="4" name="Shape 1"/>
          <p:cNvSpPr/>
          <p:nvPr/>
        </p:nvSpPr>
        <p:spPr>
          <a:xfrm>
            <a:off x="6248244" y="1598257"/>
            <a:ext cx="5181470" cy="4296305"/>
          </a:xfrm>
          <a:prstGeom prst="roundRect">
            <a:avLst>
              <a:gd name="adj" fmla="val 4138"/>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tretch>
            <a:fillRect/>
          </a:stretch>
        </p:blipFill>
        <p:spPr>
          <a:xfrm>
            <a:off x="5778356" y="2539937"/>
            <a:ext cx="634984" cy="2539937"/>
          </a:xfrm>
          <a:prstGeom prst="rect">
            <a:avLst/>
          </a:prstGeom>
        </p:spPr>
      </p:pic>
      <p:pic>
        <p:nvPicPr>
          <p:cNvPr id="6"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7" name="Image 3" descr="preencoded.png"/>
          <p:cNvPicPr>
            <a:picLocks noChangeAspect="1"/>
          </p:cNvPicPr>
          <p:nvPr/>
        </p:nvPicPr>
        <p:blipFill>
          <a:blip r:embed="rId6"/>
          <a:stretch>
            <a:fillRect/>
          </a:stretch>
        </p:blipFill>
        <p:spPr>
          <a:xfrm>
            <a:off x="10286743" y="6286343"/>
            <a:ext cx="1396965" cy="406390"/>
          </a:xfrm>
          <a:prstGeom prst="rect">
            <a:avLst/>
          </a:prstGeom>
        </p:spPr>
      </p:pic>
      <p:pic>
        <p:nvPicPr>
          <p:cNvPr id="8" name="Image 4" descr="preencoded.png"/>
          <p:cNvPicPr>
            <a:picLocks noChangeAspect="1"/>
          </p:cNvPicPr>
          <p:nvPr/>
        </p:nvPicPr>
        <p:blipFill>
          <a:blip r:embed="rId7"/>
          <a:stretch>
            <a:fillRect/>
          </a:stretch>
        </p:blipFill>
        <p:spPr>
          <a:xfrm>
            <a:off x="0" y="0"/>
            <a:ext cx="12145975" cy="76198"/>
          </a:xfrm>
          <a:prstGeom prst="rect">
            <a:avLst/>
          </a:prstGeom>
        </p:spPr>
      </p:pic>
      <p:sp>
        <p:nvSpPr>
          <p:cNvPr id="9" name="Text 2"/>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Traditional Methods vs GIS Methods in Forest Monitoring
</a:t>
            </a:r>
            <a:endParaRPr lang="en-US" sz="2900" dirty="0"/>
          </a:p>
        </p:txBody>
      </p:sp>
      <p:sp>
        <p:nvSpPr>
          <p:cNvPr id="10" name="Text 3"/>
          <p:cNvSpPr/>
          <p:nvPr/>
        </p:nvSpPr>
        <p:spPr>
          <a:xfrm>
            <a:off x="1000735" y="1811608"/>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Traditional Methods
</a:t>
            </a:r>
            <a:endParaRPr lang="en-US" sz="1900" dirty="0"/>
          </a:p>
        </p:txBody>
      </p:sp>
      <p:sp>
        <p:nvSpPr>
          <p:cNvPr id="11" name="Text 4"/>
          <p:cNvSpPr/>
          <p:nvPr/>
        </p:nvSpPr>
        <p:spPr>
          <a:xfrm>
            <a:off x="1254728" y="228404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Rely heavily on field surveys for data collection.
</a:t>
            </a:r>
            <a:endParaRPr lang="en-US" sz="1400" dirty="0"/>
          </a:p>
        </p:txBody>
      </p:sp>
      <p:sp>
        <p:nvSpPr>
          <p:cNvPr id="12" name="Text 5"/>
          <p:cNvSpPr/>
          <p:nvPr/>
        </p:nvSpPr>
        <p:spPr>
          <a:xfrm>
            <a:off x="1254728" y="2988872"/>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Time-consuming and labor-intensive processes.
</a:t>
            </a:r>
            <a:endParaRPr lang="en-US" sz="1400" dirty="0"/>
          </a:p>
        </p:txBody>
      </p:sp>
      <p:sp>
        <p:nvSpPr>
          <p:cNvPr id="13" name="Text 6"/>
          <p:cNvSpPr/>
          <p:nvPr/>
        </p:nvSpPr>
        <p:spPr>
          <a:xfrm>
            <a:off x="1254728" y="3693705"/>
            <a:ext cx="3414310"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Limited spatial analysis capabilities.
</a:t>
            </a:r>
            <a:endParaRPr lang="en-US" sz="1400" dirty="0"/>
          </a:p>
        </p:txBody>
      </p:sp>
      <p:sp>
        <p:nvSpPr>
          <p:cNvPr id="14" name="Text 7"/>
          <p:cNvSpPr/>
          <p:nvPr/>
        </p:nvSpPr>
        <p:spPr>
          <a:xfrm>
            <a:off x="1254728" y="4122319"/>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Higher potential for human error in data collection.
</a:t>
            </a:r>
            <a:endParaRPr lang="en-US" sz="1400" dirty="0"/>
          </a:p>
        </p:txBody>
      </p:sp>
      <p:sp>
        <p:nvSpPr>
          <p:cNvPr id="15" name="Text 8"/>
          <p:cNvSpPr/>
          <p:nvPr/>
        </p:nvSpPr>
        <p:spPr>
          <a:xfrm>
            <a:off x="1254728" y="4827151"/>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Costly in terms of manpower and resources for long-term monitoring.
</a:t>
            </a:r>
            <a:endParaRPr lang="en-US" sz="1400" dirty="0"/>
          </a:p>
        </p:txBody>
      </p:sp>
      <p:sp>
        <p:nvSpPr>
          <p:cNvPr id="16" name="Text 9"/>
          <p:cNvSpPr/>
          <p:nvPr/>
        </p:nvSpPr>
        <p:spPr>
          <a:xfrm>
            <a:off x="6486998" y="1811608"/>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GIS Methods
</a:t>
            </a:r>
            <a:endParaRPr lang="en-US" sz="1900" dirty="0"/>
          </a:p>
        </p:txBody>
      </p:sp>
      <p:sp>
        <p:nvSpPr>
          <p:cNvPr id="17" name="Text 10"/>
          <p:cNvSpPr/>
          <p:nvPr/>
        </p:nvSpPr>
        <p:spPr>
          <a:xfrm>
            <a:off x="6740991" y="228404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Utilize spatial data for comprehensive analysis.
</a:t>
            </a:r>
            <a:endParaRPr lang="en-US" sz="1400" dirty="0"/>
          </a:p>
        </p:txBody>
      </p:sp>
      <p:sp>
        <p:nvSpPr>
          <p:cNvPr id="18" name="Text 11"/>
          <p:cNvSpPr/>
          <p:nvPr/>
        </p:nvSpPr>
        <p:spPr>
          <a:xfrm>
            <a:off x="6740991" y="2988872"/>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Faster data processing and analysis capabilities.
</a:t>
            </a:r>
            <a:endParaRPr lang="en-US" sz="1400" dirty="0"/>
          </a:p>
        </p:txBody>
      </p:sp>
      <p:sp>
        <p:nvSpPr>
          <p:cNvPr id="19" name="Text 12"/>
          <p:cNvSpPr/>
          <p:nvPr/>
        </p:nvSpPr>
        <p:spPr>
          <a:xfrm>
            <a:off x="6740991" y="3693705"/>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Higher accuracy in mapping and monitoring changes.
</a:t>
            </a:r>
            <a:endParaRPr lang="en-US" sz="1400" dirty="0"/>
          </a:p>
        </p:txBody>
      </p:sp>
      <p:sp>
        <p:nvSpPr>
          <p:cNvPr id="20" name="Text 13"/>
          <p:cNvSpPr/>
          <p:nvPr/>
        </p:nvSpPr>
        <p:spPr>
          <a:xfrm>
            <a:off x="6740991" y="4398537"/>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Cost-effective for long-term monitoring and management.
</a:t>
            </a:r>
            <a:endParaRPr lang="en-US" sz="1400" dirty="0"/>
          </a:p>
        </p:txBody>
      </p:sp>
      <p:sp>
        <p:nvSpPr>
          <p:cNvPr id="21" name="Text 14"/>
          <p:cNvSpPr/>
          <p:nvPr/>
        </p:nvSpPr>
        <p:spPr>
          <a:xfrm>
            <a:off x="6740991" y="510337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Facilitates integration of various data sources for better decision-making.
</a:t>
            </a:r>
            <a:endParaRPr lang="en-US" sz="1400" dirty="0"/>
          </a:p>
        </p:txBody>
      </p:sp>
      <p:sp>
        <p:nvSpPr>
          <p:cNvPr id="22" name="Shape 15"/>
          <p:cNvSpPr/>
          <p:nvPr/>
        </p:nvSpPr>
        <p:spPr>
          <a:xfrm>
            <a:off x="1000735" y="2372931"/>
            <a:ext cx="101597" cy="101600"/>
          </a:xfrm>
          <a:prstGeom prst="ellipse">
            <a:avLst/>
          </a:prstGeom>
          <a:solidFill>
            <a:srgbClr val="4F46E5"/>
          </a:solidFill>
          <a:ln/>
        </p:spPr>
      </p:sp>
      <p:sp>
        <p:nvSpPr>
          <p:cNvPr id="23" name="Shape 16"/>
          <p:cNvSpPr/>
          <p:nvPr/>
        </p:nvSpPr>
        <p:spPr>
          <a:xfrm>
            <a:off x="1000735" y="3077763"/>
            <a:ext cx="101597" cy="101600"/>
          </a:xfrm>
          <a:prstGeom prst="ellipse">
            <a:avLst/>
          </a:prstGeom>
          <a:solidFill>
            <a:srgbClr val="4F46E5"/>
          </a:solidFill>
          <a:ln/>
        </p:spPr>
      </p:sp>
      <p:sp>
        <p:nvSpPr>
          <p:cNvPr id="24" name="Shape 17"/>
          <p:cNvSpPr/>
          <p:nvPr/>
        </p:nvSpPr>
        <p:spPr>
          <a:xfrm>
            <a:off x="1000735" y="3782595"/>
            <a:ext cx="101597" cy="101600"/>
          </a:xfrm>
          <a:prstGeom prst="ellipse">
            <a:avLst/>
          </a:prstGeom>
          <a:solidFill>
            <a:srgbClr val="4F46E5"/>
          </a:solidFill>
          <a:ln/>
        </p:spPr>
      </p:sp>
      <p:sp>
        <p:nvSpPr>
          <p:cNvPr id="25" name="Shape 18"/>
          <p:cNvSpPr/>
          <p:nvPr/>
        </p:nvSpPr>
        <p:spPr>
          <a:xfrm>
            <a:off x="1000735" y="4211210"/>
            <a:ext cx="101597" cy="101600"/>
          </a:xfrm>
          <a:prstGeom prst="ellipse">
            <a:avLst/>
          </a:prstGeom>
          <a:solidFill>
            <a:srgbClr val="4F46E5"/>
          </a:solidFill>
          <a:ln/>
        </p:spPr>
      </p:sp>
      <p:sp>
        <p:nvSpPr>
          <p:cNvPr id="26" name="Shape 19"/>
          <p:cNvSpPr/>
          <p:nvPr/>
        </p:nvSpPr>
        <p:spPr>
          <a:xfrm>
            <a:off x="1000735" y="4916042"/>
            <a:ext cx="101597" cy="101600"/>
          </a:xfrm>
          <a:prstGeom prst="ellipse">
            <a:avLst/>
          </a:prstGeom>
          <a:solidFill>
            <a:srgbClr val="4F46E5"/>
          </a:solidFill>
          <a:ln/>
        </p:spPr>
      </p:sp>
      <p:sp>
        <p:nvSpPr>
          <p:cNvPr id="27" name="Shape 20"/>
          <p:cNvSpPr/>
          <p:nvPr/>
        </p:nvSpPr>
        <p:spPr>
          <a:xfrm>
            <a:off x="6486998" y="2372931"/>
            <a:ext cx="101598" cy="101600"/>
          </a:xfrm>
          <a:prstGeom prst="ellipse">
            <a:avLst/>
          </a:prstGeom>
          <a:solidFill>
            <a:srgbClr val="8B5CF6"/>
          </a:solidFill>
          <a:ln/>
        </p:spPr>
      </p:sp>
      <p:sp>
        <p:nvSpPr>
          <p:cNvPr id="28" name="Shape 21"/>
          <p:cNvSpPr/>
          <p:nvPr/>
        </p:nvSpPr>
        <p:spPr>
          <a:xfrm>
            <a:off x="6486998" y="3077763"/>
            <a:ext cx="101598" cy="101600"/>
          </a:xfrm>
          <a:prstGeom prst="ellipse">
            <a:avLst/>
          </a:prstGeom>
          <a:solidFill>
            <a:srgbClr val="8B5CF6"/>
          </a:solidFill>
          <a:ln/>
        </p:spPr>
      </p:sp>
      <p:sp>
        <p:nvSpPr>
          <p:cNvPr id="29" name="Shape 22"/>
          <p:cNvSpPr/>
          <p:nvPr/>
        </p:nvSpPr>
        <p:spPr>
          <a:xfrm>
            <a:off x="6486998" y="3782595"/>
            <a:ext cx="101598" cy="101600"/>
          </a:xfrm>
          <a:prstGeom prst="ellipse">
            <a:avLst/>
          </a:prstGeom>
          <a:solidFill>
            <a:srgbClr val="8B5CF6"/>
          </a:solidFill>
          <a:ln/>
        </p:spPr>
      </p:sp>
      <p:sp>
        <p:nvSpPr>
          <p:cNvPr id="30" name="Shape 23"/>
          <p:cNvSpPr/>
          <p:nvPr/>
        </p:nvSpPr>
        <p:spPr>
          <a:xfrm>
            <a:off x="6486998" y="4487428"/>
            <a:ext cx="101598" cy="101600"/>
          </a:xfrm>
          <a:prstGeom prst="ellipse">
            <a:avLst/>
          </a:prstGeom>
          <a:solidFill>
            <a:srgbClr val="8B5CF6"/>
          </a:solidFill>
          <a:ln/>
        </p:spPr>
      </p:sp>
      <p:sp>
        <p:nvSpPr>
          <p:cNvPr id="31" name="Shape 24"/>
          <p:cNvSpPr/>
          <p:nvPr/>
        </p:nvSpPr>
        <p:spPr>
          <a:xfrm>
            <a:off x="6486998" y="5192260"/>
            <a:ext cx="101598" cy="101600"/>
          </a:xfrm>
          <a:prstGeom prst="ellipse">
            <a:avLst/>
          </a:prstGeom>
          <a:solidFill>
            <a:srgbClr val="8B5CF6"/>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6349841" y="1735623"/>
            <a:ext cx="5079873" cy="3386582"/>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Visual Impact of GIS Data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slide showcases GIS data visualizations that highlight forest health, biodiversity, and deforestation trends. Key takeaways include the importance of spatial analysis in forest management and conservation efforts.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566929" y="6553036"/>
            <a:ext cx="1548568"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Data Accuracy Issues
</a:t>
            </a:r>
            <a:endParaRPr lang="en-US" sz="1400" dirty="0"/>
          </a:p>
        </p:txBody>
      </p:sp>
      <p:sp>
        <p:nvSpPr>
          <p:cNvPr id="9" name="Text 2"/>
          <p:cNvSpPr/>
          <p:nvPr/>
        </p:nvSpPr>
        <p:spPr>
          <a:xfrm>
            <a:off x="599425"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Inaccurate data can lead to flawed forest management decisions and ineffective monitoring.
</a:t>
            </a:r>
            <a:endParaRPr lang="en-US" sz="1300" dirty="0"/>
          </a:p>
        </p:txBody>
      </p:sp>
      <p:sp>
        <p:nvSpPr>
          <p:cNvPr id="10" name="Text 3"/>
          <p:cNvSpPr/>
          <p:nvPr/>
        </p:nvSpPr>
        <p:spPr>
          <a:xfrm>
            <a:off x="4771270"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High Costs of Implementation
</a:t>
            </a:r>
            <a:endParaRPr lang="en-US" sz="1400" dirty="0"/>
          </a:p>
        </p:txBody>
      </p:sp>
      <p:sp>
        <p:nvSpPr>
          <p:cNvPr id="11" name="Text 4"/>
          <p:cNvSpPr/>
          <p:nvPr/>
        </p:nvSpPr>
        <p:spPr>
          <a:xfrm>
            <a:off x="4771270"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Initial setup and maintenance costs can exceed $100,000 for comprehensive GIS systems.
</a:t>
            </a:r>
            <a:endParaRPr lang="en-US" sz="1300" dirty="0"/>
          </a:p>
        </p:txBody>
      </p:sp>
      <p:sp>
        <p:nvSpPr>
          <p:cNvPr id="12" name="Text 5"/>
          <p:cNvSpPr/>
          <p:nvPr/>
        </p:nvSpPr>
        <p:spPr>
          <a:xfrm>
            <a:off x="599425" y="4411230"/>
            <a:ext cx="7723947"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Integration Difficulties
</a:t>
            </a:r>
            <a:endParaRPr lang="en-US" sz="1400" dirty="0"/>
          </a:p>
        </p:txBody>
      </p:sp>
      <p:sp>
        <p:nvSpPr>
          <p:cNvPr id="13" name="Text 6"/>
          <p:cNvSpPr/>
          <p:nvPr/>
        </p:nvSpPr>
        <p:spPr>
          <a:xfrm>
            <a:off x="599425" y="4716022"/>
            <a:ext cx="7723947"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GIS must seamlessly integrate with existing forest management systems for effective use.
</a:t>
            </a:r>
            <a:endParaRPr lang="en-US" sz="1300" dirty="0"/>
          </a:p>
        </p:txBody>
      </p:sp>
      <p:sp>
        <p:nvSpPr>
          <p:cNvPr id="14" name="Text 7"/>
          <p:cNvSpPr/>
          <p:nvPr/>
        </p:nvSpPr>
        <p:spPr>
          <a:xfrm>
            <a:off x="10643127" y="6578443"/>
            <a:ext cx="1396172"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Nasim Uddin
</a:t>
            </a:r>
            <a:endParaRPr lang="en-US" sz="900" dirty="0"/>
          </a:p>
        </p:txBody>
      </p:sp>
      <p:sp>
        <p:nvSpPr>
          <p:cNvPr id="15" name="Text 8"/>
          <p:cNvSpPr/>
          <p:nvPr/>
        </p:nvSpPr>
        <p:spPr>
          <a:xfrm>
            <a:off x="380990" y="1453483"/>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Challenges in GIS Application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190057"/>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190057"/>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096285"/>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pic>
        <p:nvPicPr>
          <p:cNvPr id="3"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4"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5"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6" name="Image 4" descr="preencoded.png"/>
          <p:cNvPicPr>
            <a:picLocks noChangeAspect="1"/>
          </p:cNvPicPr>
          <p:nvPr/>
        </p:nvPicPr>
        <p:blipFill>
          <a:blip r:embed="rId7"/>
          <a:stretch>
            <a:fillRect/>
          </a:stretch>
        </p:blipFill>
        <p:spPr>
          <a:xfrm>
            <a:off x="0" y="0"/>
            <a:ext cx="12145975" cy="76198"/>
          </a:xfrm>
          <a:prstGeom prst="rect">
            <a:avLst/>
          </a:prstGeom>
        </p:spPr>
      </p:pic>
      <p:sp>
        <p:nvSpPr>
          <p:cNvPr id="7" name="Text 0"/>
          <p:cNvSpPr/>
          <p:nvPr/>
        </p:nvSpPr>
        <p:spPr>
          <a:xfrm>
            <a:off x="761981" y="507987"/>
            <a:ext cx="10667733" cy="76198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How to Integrate GIS Effectively in Forest Monitoring
</a:t>
            </a:r>
            <a:endParaRPr lang="en-US" sz="2900" dirty="0"/>
          </a:p>
        </p:txBody>
      </p:sp>
      <p:sp>
        <p:nvSpPr>
          <p:cNvPr id="8" name="Text 1"/>
          <p:cNvSpPr/>
          <p:nvPr/>
        </p:nvSpPr>
        <p:spPr>
          <a:xfrm>
            <a:off x="1407125" y="1732242"/>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Identify Objectives for Monitoring
</a:t>
            </a:r>
            <a:endParaRPr lang="en-US" sz="1400" dirty="0"/>
          </a:p>
        </p:txBody>
      </p:sp>
      <p:sp>
        <p:nvSpPr>
          <p:cNvPr id="9" name="Text 2"/>
          <p:cNvSpPr/>
          <p:nvPr/>
        </p:nvSpPr>
        <p:spPr>
          <a:xfrm>
            <a:off x="1407125" y="2037034"/>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Define clear goals for what you want to achieve with GIS in forest monitoring, such as tracking deforestation, assessing biodiversity, or managing resources.
</a:t>
            </a:r>
            <a:endParaRPr lang="en-US" sz="1300" dirty="0"/>
          </a:p>
        </p:txBody>
      </p:sp>
      <p:sp>
        <p:nvSpPr>
          <p:cNvPr id="10" name="Text 3"/>
          <p:cNvSpPr/>
          <p:nvPr/>
        </p:nvSpPr>
        <p:spPr>
          <a:xfrm>
            <a:off x="1407125" y="2801545"/>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Collect and Prepare Spatial Data
</a:t>
            </a:r>
            <a:endParaRPr lang="en-US" sz="1400" dirty="0"/>
          </a:p>
        </p:txBody>
      </p:sp>
      <p:sp>
        <p:nvSpPr>
          <p:cNvPr id="11" name="Text 4"/>
          <p:cNvSpPr/>
          <p:nvPr/>
        </p:nvSpPr>
        <p:spPr>
          <a:xfrm>
            <a:off x="1407125" y="3106337"/>
            <a:ext cx="10012430"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Gather relevant spatial data from various sources, including satellite imagery, topographic maps, and field surveys, and ensure it is formatted for GIS analysis.
</a:t>
            </a:r>
            <a:endParaRPr lang="en-US" sz="1300" dirty="0"/>
          </a:p>
        </p:txBody>
      </p:sp>
      <p:sp>
        <p:nvSpPr>
          <p:cNvPr id="12" name="Text 5"/>
          <p:cNvSpPr/>
          <p:nvPr/>
        </p:nvSpPr>
        <p:spPr>
          <a:xfrm>
            <a:off x="1407125" y="3870870"/>
            <a:ext cx="10012430"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Analyze Data Using GIS Software
</a:t>
            </a:r>
            <a:endParaRPr lang="en-US" sz="1400" dirty="0"/>
          </a:p>
        </p:txBody>
      </p:sp>
      <p:sp>
        <p:nvSpPr>
          <p:cNvPr id="13" name="Text 6"/>
          <p:cNvSpPr/>
          <p:nvPr/>
        </p:nvSpPr>
        <p:spPr>
          <a:xfrm>
            <a:off x="1407125" y="4175662"/>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Utilize GIS software tools to analyze the collected data, applying spatial analysis techniques to derive insights and visualize patterns in forest conditions.
</a:t>
            </a:r>
            <a:endParaRPr lang="en-US" sz="1300" dirty="0"/>
          </a:p>
        </p:txBody>
      </p:sp>
      <p:sp>
        <p:nvSpPr>
          <p:cNvPr id="14" name="Text 7"/>
          <p:cNvSpPr/>
          <p:nvPr/>
        </p:nvSpPr>
        <p:spPr>
          <a:xfrm>
            <a:off x="1407125" y="4940184"/>
            <a:ext cx="10012430"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Implement Findings into Forest Management
</a:t>
            </a:r>
            <a:endParaRPr lang="en-US" sz="1400" dirty="0"/>
          </a:p>
        </p:txBody>
      </p:sp>
      <p:sp>
        <p:nvSpPr>
          <p:cNvPr id="15" name="Text 8"/>
          <p:cNvSpPr/>
          <p:nvPr/>
        </p:nvSpPr>
        <p:spPr>
          <a:xfrm>
            <a:off x="1407125" y="5244976"/>
            <a:ext cx="10012430"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Translate the insights gained from GIS analysis into actionable strategies for forest management, ensuring that decisions are data-driven and effective.
</a:t>
            </a:r>
            <a:endParaRPr lang="en-US" sz="1300" dirty="0"/>
          </a:p>
        </p:txBody>
      </p:sp>
      <p:sp>
        <p:nvSpPr>
          <p:cNvPr id="16" name="Shape 9"/>
          <p:cNvSpPr/>
          <p:nvPr/>
        </p:nvSpPr>
        <p:spPr>
          <a:xfrm>
            <a:off x="761981" y="1722079"/>
            <a:ext cx="431789" cy="431786"/>
          </a:xfrm>
          <a:prstGeom prst="ellipse">
            <a:avLst/>
          </a:prstGeom>
          <a:solidFill>
            <a:srgbClr val="4F46E5"/>
          </a:solidFill>
          <a:ln/>
        </p:spPr>
      </p:sp>
      <p:sp>
        <p:nvSpPr>
          <p:cNvPr id="17" name="Text 10"/>
          <p:cNvSpPr/>
          <p:nvPr/>
        </p:nvSpPr>
        <p:spPr>
          <a:xfrm>
            <a:off x="761981" y="1722079"/>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1
</a:t>
            </a:r>
            <a:endParaRPr lang="en-US" sz="1500" dirty="0"/>
          </a:p>
        </p:txBody>
      </p:sp>
      <p:sp>
        <p:nvSpPr>
          <p:cNvPr id="18" name="Shape 11"/>
          <p:cNvSpPr/>
          <p:nvPr/>
        </p:nvSpPr>
        <p:spPr>
          <a:xfrm>
            <a:off x="761981" y="2791393"/>
            <a:ext cx="431789" cy="431786"/>
          </a:xfrm>
          <a:prstGeom prst="ellipse">
            <a:avLst/>
          </a:prstGeom>
          <a:solidFill>
            <a:srgbClr val="4F46E5"/>
          </a:solidFill>
          <a:ln/>
        </p:spPr>
      </p:sp>
      <p:sp>
        <p:nvSpPr>
          <p:cNvPr id="19" name="Text 12"/>
          <p:cNvSpPr/>
          <p:nvPr/>
        </p:nvSpPr>
        <p:spPr>
          <a:xfrm>
            <a:off x="761981" y="2791393"/>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2
</a:t>
            </a:r>
            <a:endParaRPr lang="en-US" sz="1500" dirty="0"/>
          </a:p>
        </p:txBody>
      </p:sp>
      <p:sp>
        <p:nvSpPr>
          <p:cNvPr id="20" name="Shape 13"/>
          <p:cNvSpPr/>
          <p:nvPr/>
        </p:nvSpPr>
        <p:spPr>
          <a:xfrm>
            <a:off x="761981" y="3860707"/>
            <a:ext cx="431789" cy="431795"/>
          </a:xfrm>
          <a:prstGeom prst="ellipse">
            <a:avLst/>
          </a:prstGeom>
          <a:solidFill>
            <a:srgbClr val="4F46E5"/>
          </a:solidFill>
          <a:ln/>
        </p:spPr>
      </p:sp>
      <p:sp>
        <p:nvSpPr>
          <p:cNvPr id="21" name="Text 14"/>
          <p:cNvSpPr/>
          <p:nvPr/>
        </p:nvSpPr>
        <p:spPr>
          <a:xfrm>
            <a:off x="761981" y="3860707"/>
            <a:ext cx="431789" cy="431795"/>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3
</a:t>
            </a:r>
            <a:endParaRPr lang="en-US" sz="1500" dirty="0"/>
          </a:p>
        </p:txBody>
      </p:sp>
      <p:sp>
        <p:nvSpPr>
          <p:cNvPr id="22" name="Shape 15"/>
          <p:cNvSpPr/>
          <p:nvPr/>
        </p:nvSpPr>
        <p:spPr>
          <a:xfrm>
            <a:off x="761981" y="4930021"/>
            <a:ext cx="431789" cy="431786"/>
          </a:xfrm>
          <a:prstGeom prst="ellipse">
            <a:avLst/>
          </a:prstGeom>
          <a:solidFill>
            <a:srgbClr val="4F46E5"/>
          </a:solidFill>
          <a:ln/>
        </p:spPr>
      </p:sp>
      <p:sp>
        <p:nvSpPr>
          <p:cNvPr id="23" name="Text 16"/>
          <p:cNvSpPr/>
          <p:nvPr/>
        </p:nvSpPr>
        <p:spPr>
          <a:xfrm>
            <a:off x="761981" y="4930021"/>
            <a:ext cx="431789" cy="431786"/>
          </a:xfrm>
          <a:prstGeom prst="rect">
            <a:avLst/>
          </a:prstGeom>
          <a:noFill/>
          <a:ln/>
        </p:spPr>
        <p:txBody>
          <a:bodyPr wrap="square" lIns="0" tIns="0" rIns="0" bIns="0" rtlCol="0" anchor="t"/>
          <a:lstStyle/>
          <a:p>
            <a:pPr marL="0" indent="0" algn="ctr">
              <a:lnSpc>
                <a:spcPct val="200000"/>
              </a:lnSpc>
              <a:buNone/>
            </a:pPr>
            <a:r>
              <a:rPr lang="en-US" sz="1500" b="1" dirty="0">
                <a:solidFill>
                  <a:srgbClr val="FFFFFF"/>
                </a:solidFill>
                <a:latin typeface="Calibri" pitchFamily="34" charset="0"/>
                <a:ea typeface="Calibri" pitchFamily="34" charset="-122"/>
                <a:cs typeface="Calibri" pitchFamily="34" charset="-120"/>
              </a:rPr>
              <a:t>4
</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4444889" y="1904952"/>
            <a:ext cx="5079873" cy="4907328"/>
          </a:xfrm>
          <a:prstGeom prst="rect">
            <a:avLst/>
          </a:prstGeom>
        </p:spPr>
      </p:pic>
      <p:sp>
        <p:nvSpPr>
          <p:cNvPr id="3" name="Shape 0"/>
          <p:cNvSpPr/>
          <p:nvPr/>
        </p:nvSpPr>
        <p:spPr>
          <a:xfrm>
            <a:off x="1346166" y="2280234"/>
            <a:ext cx="2963153" cy="2779963"/>
          </a:xfrm>
          <a:prstGeom prst="roundRect">
            <a:avLst>
              <a:gd name="adj" fmla="val 7309"/>
            </a:avLst>
          </a:prstGeom>
          <a:solidFill>
            <a:srgbClr val="4F46E5">
              <a:alpha val="5000"/>
            </a:srgbClr>
          </a:solidFill>
          <a:ln w="10160">
            <a:solidFill>
              <a:srgbClr val="4F46E5">
                <a:alpha val="15000"/>
              </a:srgbClr>
            </a:solidFill>
            <a:prstDash val="solid"/>
          </a:ln>
        </p:spPr>
      </p:sp>
      <p:sp>
        <p:nvSpPr>
          <p:cNvPr id="4" name="Shape 1"/>
          <p:cNvSpPr/>
          <p:nvPr/>
        </p:nvSpPr>
        <p:spPr>
          <a:xfrm>
            <a:off x="4614112" y="2280234"/>
            <a:ext cx="2963312" cy="2779963"/>
          </a:xfrm>
          <a:prstGeom prst="roundRect">
            <a:avLst>
              <a:gd name="adj" fmla="val 7309"/>
            </a:avLst>
          </a:prstGeom>
          <a:solidFill>
            <a:srgbClr val="8B5CF6">
              <a:alpha val="5000"/>
            </a:srgbClr>
          </a:solidFill>
          <a:ln w="10160">
            <a:solidFill>
              <a:srgbClr val="8B5CF6">
                <a:alpha val="15000"/>
              </a:srgbClr>
            </a:solidFill>
            <a:prstDash val="solid"/>
          </a:ln>
        </p:spPr>
      </p:sp>
      <p:sp>
        <p:nvSpPr>
          <p:cNvPr id="5" name="Shape 2"/>
          <p:cNvSpPr/>
          <p:nvPr/>
        </p:nvSpPr>
        <p:spPr>
          <a:xfrm>
            <a:off x="7882217" y="2280234"/>
            <a:ext cx="2963312" cy="2779963"/>
          </a:xfrm>
          <a:prstGeom prst="roundRect">
            <a:avLst>
              <a:gd name="adj" fmla="val 7309"/>
            </a:avLst>
          </a:prstGeom>
          <a:solidFill>
            <a:srgbClr val="4F46E5">
              <a:alpha val="5000"/>
            </a:srgbClr>
          </a:solidFill>
          <a:ln w="10160">
            <a:solidFill>
              <a:srgbClr val="4F46E5">
                <a:alpha val="15000"/>
              </a:srgbClr>
            </a:solidFill>
            <a:prstDash val="solid"/>
          </a:ln>
        </p:spPr>
      </p:sp>
      <p:pic>
        <p:nvPicPr>
          <p:cNvPr id="6" name="Image 1" descr="preencoded.png"/>
          <p:cNvPicPr>
            <a:picLocks noChangeAspect="1"/>
          </p:cNvPicPr>
          <p:nvPr/>
        </p:nvPicPr>
        <p:blipFill>
          <a:blip r:embed="rId4"/>
          <a:stretch>
            <a:fillRect/>
          </a:stretch>
        </p:blipFill>
        <p:spPr>
          <a:xfrm>
            <a:off x="10413740" y="5333867"/>
            <a:ext cx="1650959" cy="1396965"/>
          </a:xfrm>
          <a:prstGeom prst="rect">
            <a:avLst/>
          </a:prstGeom>
        </p:spPr>
      </p:pic>
      <p:pic>
        <p:nvPicPr>
          <p:cNvPr id="7" name="Image 2" descr="preencoded.png"/>
          <p:cNvPicPr>
            <a:picLocks noChangeAspect="1"/>
          </p:cNvPicPr>
          <p:nvPr/>
        </p:nvPicPr>
        <p:blipFill>
          <a:blip r:embed="rId5"/>
          <a:stretch>
            <a:fillRect/>
          </a:stretch>
        </p:blipFill>
        <p:spPr>
          <a:xfrm>
            <a:off x="0" y="1142971"/>
            <a:ext cx="63498" cy="3555911"/>
          </a:xfrm>
          <a:prstGeom prst="rect">
            <a:avLst/>
          </a:prstGeom>
        </p:spPr>
      </p:pic>
      <p:pic>
        <p:nvPicPr>
          <p:cNvPr id="8" name="Image 3" descr="preencoded.png"/>
          <p:cNvPicPr>
            <a:picLocks noChangeAspect="1"/>
          </p:cNvPicPr>
          <p:nvPr/>
        </p:nvPicPr>
        <p:blipFill>
          <a:blip r:embed="rId6"/>
          <a:stretch>
            <a:fillRect/>
          </a:stretch>
        </p:blipFill>
        <p:spPr>
          <a:xfrm>
            <a:off x="10540736" y="6286343"/>
            <a:ext cx="1142971" cy="406390"/>
          </a:xfrm>
          <a:prstGeom prst="rect">
            <a:avLst/>
          </a:prstGeom>
        </p:spPr>
      </p:pic>
      <p:pic>
        <p:nvPicPr>
          <p:cNvPr id="9"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0" name="Text 3"/>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Transformative Impact of GIS on Forest Management
</a:t>
            </a:r>
            <a:endParaRPr lang="en-US" sz="2900" dirty="0"/>
          </a:p>
        </p:txBody>
      </p:sp>
      <p:sp>
        <p:nvSpPr>
          <p:cNvPr id="11" name="Text 4"/>
          <p:cNvSpPr/>
          <p:nvPr/>
        </p:nvSpPr>
        <p:spPr>
          <a:xfrm>
            <a:off x="2116561" y="2647884"/>
            <a:ext cx="1422364"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4F46E5"/>
                </a:solidFill>
                <a:latin typeface="Segoe UI" pitchFamily="34" charset="0"/>
                <a:ea typeface="Segoe UI" pitchFamily="34" charset="-122"/>
                <a:cs typeface="Segoe UI" pitchFamily="34" charset="-120"/>
              </a:rPr>
              <a:t>30%
</a:t>
            </a:r>
            <a:endParaRPr lang="en-US" sz="4900" dirty="0"/>
          </a:p>
        </p:txBody>
      </p:sp>
      <p:sp>
        <p:nvSpPr>
          <p:cNvPr id="12" name="Text 5"/>
          <p:cNvSpPr/>
          <p:nvPr/>
        </p:nvSpPr>
        <p:spPr>
          <a:xfrm>
            <a:off x="1534122" y="3503847"/>
            <a:ext cx="2587243"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Reduction in Illegal Logging
</a:t>
            </a:r>
            <a:endParaRPr lang="en-US" sz="1600" dirty="0"/>
          </a:p>
        </p:txBody>
      </p:sp>
      <p:sp>
        <p:nvSpPr>
          <p:cNvPr id="13" name="Text 6"/>
          <p:cNvSpPr/>
          <p:nvPr/>
        </p:nvSpPr>
        <p:spPr>
          <a:xfrm>
            <a:off x="1534122" y="4176927"/>
            <a:ext cx="2587243" cy="515613"/>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Achieved through enhanced monitoring and enforcement
</a:t>
            </a:r>
            <a:endParaRPr lang="en-US" sz="1300" dirty="0"/>
          </a:p>
        </p:txBody>
      </p:sp>
      <p:sp>
        <p:nvSpPr>
          <p:cNvPr id="14" name="Text 7"/>
          <p:cNvSpPr/>
          <p:nvPr/>
        </p:nvSpPr>
        <p:spPr>
          <a:xfrm>
            <a:off x="5375299" y="2518991"/>
            <a:ext cx="1440938"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8B5CF6"/>
                </a:solidFill>
                <a:latin typeface="Segoe UI" pitchFamily="34" charset="0"/>
                <a:ea typeface="Segoe UI" pitchFamily="34" charset="-122"/>
                <a:cs typeface="Segoe UI" pitchFamily="34" charset="-120"/>
              </a:rPr>
              <a:t>90%
</a:t>
            </a:r>
            <a:endParaRPr lang="en-US" sz="4900" dirty="0"/>
          </a:p>
        </p:txBody>
      </p:sp>
      <p:sp>
        <p:nvSpPr>
          <p:cNvPr id="15" name="Text 8"/>
          <p:cNvSpPr/>
          <p:nvPr/>
        </p:nvSpPr>
        <p:spPr>
          <a:xfrm>
            <a:off x="4802067" y="3374944"/>
            <a:ext cx="2587402"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Accuracy in Forest Health Assessments
</a:t>
            </a:r>
            <a:endParaRPr lang="en-US" sz="1600" dirty="0"/>
          </a:p>
        </p:txBody>
      </p:sp>
      <p:sp>
        <p:nvSpPr>
          <p:cNvPr id="16" name="Text 9"/>
          <p:cNvSpPr/>
          <p:nvPr/>
        </p:nvSpPr>
        <p:spPr>
          <a:xfrm>
            <a:off x="4802067" y="4048024"/>
            <a:ext cx="2587402" cy="773411"/>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Utilizing advanced GIS technologies for precise evaluations
</a:t>
            </a:r>
            <a:endParaRPr lang="en-US" sz="1300" dirty="0"/>
          </a:p>
        </p:txBody>
      </p:sp>
      <p:sp>
        <p:nvSpPr>
          <p:cNvPr id="17" name="Text 10"/>
          <p:cNvSpPr/>
          <p:nvPr/>
        </p:nvSpPr>
        <p:spPr>
          <a:xfrm>
            <a:off x="8670867" y="2518991"/>
            <a:ext cx="1386011"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4F46E5"/>
                </a:solidFill>
                <a:latin typeface="Segoe UI" pitchFamily="34" charset="0"/>
                <a:ea typeface="Segoe UI" pitchFamily="34" charset="-122"/>
                <a:cs typeface="Segoe UI" pitchFamily="34" charset="-120"/>
              </a:rPr>
              <a:t>75%
</a:t>
            </a:r>
            <a:endParaRPr lang="en-US" sz="4900" dirty="0"/>
          </a:p>
        </p:txBody>
      </p:sp>
      <p:sp>
        <p:nvSpPr>
          <p:cNvPr id="18" name="Text 11"/>
          <p:cNvSpPr/>
          <p:nvPr/>
        </p:nvSpPr>
        <p:spPr>
          <a:xfrm>
            <a:off x="8070171" y="3374944"/>
            <a:ext cx="2587402" cy="571486"/>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0F172A"/>
                </a:solidFill>
                <a:latin typeface="Segoe UI" pitchFamily="34" charset="0"/>
                <a:ea typeface="Segoe UI" pitchFamily="34" charset="-122"/>
                <a:cs typeface="Segoe UI" pitchFamily="34" charset="-120"/>
              </a:rPr>
              <a:t>Adoption Rate by Forest Agencies
</a:t>
            </a:r>
            <a:endParaRPr lang="en-US" sz="1600" dirty="0"/>
          </a:p>
        </p:txBody>
      </p:sp>
      <p:sp>
        <p:nvSpPr>
          <p:cNvPr id="19" name="Text 12"/>
          <p:cNvSpPr/>
          <p:nvPr/>
        </p:nvSpPr>
        <p:spPr>
          <a:xfrm>
            <a:off x="8070171" y="4048024"/>
            <a:ext cx="2587402" cy="773411"/>
          </a:xfrm>
          <a:prstGeom prst="rect">
            <a:avLst/>
          </a:prstGeom>
          <a:noFill/>
          <a:ln/>
        </p:spPr>
        <p:txBody>
          <a:bodyPr wrap="square" lIns="1016" tIns="1016" rIns="1016" bIns="1016" rtlCol="0" anchor="t"/>
          <a:lstStyle/>
          <a:p>
            <a:pPr marL="0" indent="0" algn="ctr">
              <a:lnSpc>
                <a:spcPct val="145000"/>
              </a:lnSpc>
              <a:buNone/>
            </a:pPr>
            <a:r>
              <a:rPr lang="en-US" sz="1300" dirty="0">
                <a:solidFill>
                  <a:srgbClr val="64748B"/>
                </a:solidFill>
                <a:latin typeface="Segoe UI" pitchFamily="34" charset="0"/>
                <a:ea typeface="Segoe UI" pitchFamily="34" charset="-122"/>
                <a:cs typeface="Segoe UI" pitchFamily="34" charset="-120"/>
              </a:rPr>
              <a:t>Reflecting the growing reliance on GIS for sustainable management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815261" y="3090945"/>
            <a:ext cx="8561174" cy="2199421"/>
          </a:xfrm>
          <a:prstGeom prst="roundRect">
            <a:avLst>
              <a:gd name="adj" fmla="val 9239"/>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7" name="Image 4"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8"/>
          <a:stretch>
            <a:fillRect/>
          </a:stretch>
        </p:blipFill>
        <p:spPr>
          <a:xfrm>
            <a:off x="5168771" y="355591"/>
            <a:ext cx="1727157" cy="761981"/>
          </a:xfrm>
          <a:prstGeom prst="rect">
            <a:avLst/>
          </a:prstGeom>
        </p:spPr>
      </p:pic>
      <p:pic>
        <p:nvPicPr>
          <p:cNvPr id="9" name="Image 6" descr="preencoded.png"/>
          <p:cNvPicPr>
            <a:picLocks noChangeAspect="1"/>
          </p:cNvPicPr>
          <p:nvPr/>
        </p:nvPicPr>
        <p:blipFill>
          <a:blip r:embed="rId9"/>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10"/>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5152896" y="2202431"/>
            <a:ext cx="1885744" cy="394963"/>
          </a:xfrm>
          <a:prstGeom prst="rect">
            <a:avLst/>
          </a:prstGeom>
          <a:noFill/>
          <a:ln/>
        </p:spPr>
        <p:txBody>
          <a:bodyPr wrap="square" lIns="1016" tIns="1016" rIns="1016" bIns="1016" rtlCol="0" anchor="t"/>
          <a:lstStyle/>
          <a:p>
            <a:pPr marL="0" indent="0" algn="ctr">
              <a:lnSpc>
                <a:spcPct val="119627"/>
              </a:lnSpc>
              <a:buNone/>
            </a:pPr>
            <a:r>
              <a:rPr lang="en-US" sz="2300" b="1" dirty="0">
                <a:solidFill>
                  <a:srgbClr val="0F172A"/>
                </a:solidFill>
                <a:latin typeface="Segoe UI" pitchFamily="34" charset="0"/>
                <a:ea typeface="Segoe UI" pitchFamily="34" charset="-122"/>
                <a:cs typeface="Segoe UI" pitchFamily="34" charset="-120"/>
              </a:rPr>
              <a:t>Conclusion
</a:t>
            </a:r>
            <a:endParaRPr lang="en-US" sz="2300" dirty="0"/>
          </a:p>
        </p:txBody>
      </p:sp>
      <p:sp>
        <p:nvSpPr>
          <p:cNvPr id="13" name="Text 3"/>
          <p:cNvSpPr/>
          <p:nvPr/>
        </p:nvSpPr>
        <p:spPr>
          <a:xfrm>
            <a:off x="2239112" y="3398118"/>
            <a:ext cx="7764269" cy="1585073"/>
          </a:xfrm>
          <a:prstGeom prst="rect">
            <a:avLst/>
          </a:prstGeom>
          <a:noFill/>
          <a:ln/>
        </p:spPr>
        <p:txBody>
          <a:bodyPr wrap="square" lIns="1016" tIns="1016" rIns="1016" bIns="1016" rtlCol="0" anchor="t"/>
          <a:lstStyle/>
          <a:p>
            <a:pPr marL="0" indent="0" algn="l">
              <a:lnSpc>
                <a:spcPct val="166459"/>
              </a:lnSpc>
              <a:buNone/>
            </a:pPr>
            <a:r>
              <a:rPr lang="en-US" sz="1400" dirty="0">
                <a:solidFill>
                  <a:srgbClr val="64748B"/>
                </a:solidFill>
                <a:latin typeface="Segoe UI" pitchFamily="34" charset="0"/>
                <a:ea typeface="Segoe UI" pitchFamily="34" charset="-122"/>
                <a:cs typeface="Segoe UI" pitchFamily="34" charset="-120"/>
              </a:rPr>
              <a:t>In summary, GIS technology significantly enhances forest monitoring by improving data accuracy, enabling real-time analysis, and facilitating better decision-making. Future steps should focus on integrating advanced analytics and community engagement to optimize forest management practices. By leveraging GIS, we can ensure sustainable forest ecosystems for generations to come.
</a:t>
            </a:r>
            <a:endParaRPr lang="en-US" sz="1400" dirty="0"/>
          </a:p>
        </p:txBody>
      </p:sp>
      <p:sp>
        <p:nvSpPr>
          <p:cNvPr id="14" name="Shape 4"/>
          <p:cNvSpPr/>
          <p:nvPr/>
        </p:nvSpPr>
        <p:spPr>
          <a:xfrm>
            <a:off x="5788674" y="2816778"/>
            <a:ext cx="614347" cy="54767"/>
          </a:xfrm>
          <a:prstGeom prst="ellipse">
            <a:avLst/>
          </a:prstGeom>
          <a:solidFill>
            <a:srgbClr val="4F46E5"/>
          </a:solidFill>
          <a:ln/>
        </p:spPr>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TotalTime>
  <Words>901</Words>
  <Application>Microsoft Office PowerPoint</Application>
  <PresentationFormat>Widescreen</PresentationFormat>
  <Paragraphs>109</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Century Gothic</vt:lpstr>
      <vt:lpstr>Segoe UI</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2026-09-07T10:09:28Z</dcterms:created>
  <dcterms:modified xsi:type="dcterms:W3CDTF">2026-09-07T10:46:51Z</dcterms:modified>
</cp:coreProperties>
</file>