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183714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4.png" Id="rId20" /><Relationship Type="http://schemas.openxmlformats.org/officeDocument/2006/relationships/image" Target="/ppt/media/image3.pn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08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Urban Issues: 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51760"/>
            <a:ext cx="85039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Housing Problem: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Housing problems arise when adequate, affordable, safe and serviced housing is unavailable to sections of the population.</a:t>
            </a:r>
          </a:p>
          <a:p>
            <a:pPr>
              <a:spcAft>
                <a:spcPts val="700"/>
              </a:spcAft>
              <a:defRPr sz="1800" b="0"/>
            </a:pPr>
            <a:r>
              <a:t>Indicators include affordability, overcrowding, housing quality, tenure security and access to services.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Causes of Urban Housing Shortage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Rapid population growth</a:t>
            </a:r>
          </a:p>
          <a:p>
            <a:pPr>
              <a:spcAft>
                <a:spcPts val="700"/>
              </a:spcAft>
              <a:defRPr sz="1800" b="0"/>
            </a:pPr>
            <a:r>
              <a:t>• Migration</a:t>
            </a:r>
          </a:p>
          <a:p>
            <a:pPr>
              <a:spcAft>
                <a:spcPts val="700"/>
              </a:spcAft>
              <a:defRPr sz="1800" b="0"/>
            </a:pPr>
            <a:r>
              <a:t>• High land values</a:t>
            </a:r>
          </a:p>
          <a:p>
            <a:pPr>
              <a:spcAft>
                <a:spcPts val="700"/>
              </a:spcAft>
              <a:defRPr sz="1800" b="0"/>
            </a:pPr>
            <a:r>
              <a:t>• Limited affordable housing supply</a:t>
            </a:r>
          </a:p>
          <a:p>
            <a:pPr>
              <a:spcAft>
                <a:spcPts val="700"/>
              </a:spcAft>
              <a:defRPr sz="1800" b="0"/>
            </a:pPr>
            <a:r>
              <a:t>• Inadequate planning</a:t>
            </a:r>
          </a:p>
          <a:p>
            <a:pPr>
              <a:spcAft>
                <a:spcPts val="700"/>
              </a:spcAft>
              <a:defRPr sz="1800" b="0"/>
            </a:pPr>
            <a:r>
              <a:t>• Informal employment and low incomes</a:t>
            </a:r>
          </a:p>
          <a:p>
            <a:pPr>
              <a:spcAft>
                <a:spcPts val="700"/>
              </a:spcAft>
              <a:defRPr sz="1800" b="0"/>
            </a:pPr>
            <a:r>
              <a:t>• Peripheral expansion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Housing Affordability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Housing affordability depends on the relationship between household income and housing costs.</a:t>
            </a:r>
          </a:p>
          <a:p>
            <a:pPr>
              <a:spcAft>
                <a:spcPts val="700"/>
              </a:spcAft>
              <a:defRPr sz="1800" b="0"/>
            </a:pPr>
            <a:r>
              <a:t>High land and rental prices can push low-income households toward peripheral or informal settlements.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Overcrowding and Housing Quality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Overcrowding may increase health and social risks.</a:t>
            </a:r>
          </a:p>
          <a:p>
            <a:pPr>
              <a:spcAft>
                <a:spcPts val="700"/>
              </a:spcAft>
              <a:defRPr sz="1800" b="0"/>
            </a:pPr>
            <a:r>
              <a:t>Poor-quality housing can involve:</a:t>
            </a:r>
          </a:p>
          <a:p>
            <a:pPr>
              <a:spcAft>
                <a:spcPts val="700"/>
              </a:spcAft>
              <a:defRPr sz="1800" b="0"/>
            </a:pPr>
            <a:r>
              <a:t>• Inadequate ventilation</a:t>
            </a:r>
          </a:p>
          <a:p>
            <a:pPr>
              <a:spcAft>
                <a:spcPts val="700"/>
              </a:spcAft>
              <a:defRPr sz="1800" b="0"/>
            </a:pPr>
            <a:r>
              <a:t>• Unsafe structures</a:t>
            </a:r>
          </a:p>
          <a:p>
            <a:pPr>
              <a:spcAft>
                <a:spcPts val="700"/>
              </a:spcAft>
              <a:defRPr sz="1800" b="0"/>
            </a:pPr>
            <a:r>
              <a:t>• Poor sanitation</a:t>
            </a:r>
          </a:p>
          <a:p>
            <a:pPr>
              <a:spcAft>
                <a:spcPts val="700"/>
              </a:spcAft>
              <a:defRPr sz="1800" b="0"/>
            </a:pPr>
            <a:r>
              <a:t>• Insufficient water supply</a:t>
            </a:r>
          </a:p>
          <a:p>
            <a:pPr>
              <a:spcAft>
                <a:spcPts val="700"/>
              </a:spcAft>
              <a:defRPr sz="1800" b="0"/>
            </a:pPr>
            <a:r>
              <a:t>• Exposure to floods or other hazards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Slums: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Slums are densely settled urban areas characterised by combinations of inadequate housing, insecure tenure, overcrowding and deficient infrastructure.</a:t>
            </a:r>
          </a:p>
          <a:p>
            <a:pPr>
              <a:spcAft>
                <a:spcPts val="700"/>
              </a:spcAft>
              <a:defRPr sz="1800" b="0"/>
            </a:pPr>
            <a:r>
              <a:t>Terminology and official definitions vary by country and programme.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Causes of Slum 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Housing supply deficits</a:t>
            </a:r>
          </a:p>
          <a:p>
            <a:pPr>
              <a:spcAft>
                <a:spcPts val="700"/>
              </a:spcAft>
              <a:defRPr sz="1800" b="0"/>
            </a:pPr>
            <a:r>
              <a:t>• Rural-to-urban migration</a:t>
            </a:r>
          </a:p>
          <a:p>
            <a:pPr>
              <a:spcAft>
                <a:spcPts val="700"/>
              </a:spcAft>
              <a:defRPr sz="1800" b="0"/>
            </a:pPr>
            <a:r>
              <a:t>• High formal housing costs</a:t>
            </a:r>
          </a:p>
          <a:p>
            <a:pPr>
              <a:spcAft>
                <a:spcPts val="700"/>
              </a:spcAft>
              <a:defRPr sz="1800" b="0"/>
            </a:pPr>
            <a:r>
              <a:t>• Limited tenure security</a:t>
            </a:r>
          </a:p>
          <a:p>
            <a:pPr>
              <a:spcAft>
                <a:spcPts val="700"/>
              </a:spcAft>
              <a:defRPr sz="1800" b="0"/>
            </a:pPr>
            <a:r>
              <a:t>• Informal employment</a:t>
            </a:r>
          </a:p>
          <a:p>
            <a:pPr>
              <a:spcAft>
                <a:spcPts val="700"/>
              </a:spcAft>
              <a:defRPr sz="1800" b="0"/>
            </a:pPr>
            <a:r>
              <a:t>• Weak planning and service provision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Problems in Slum Areas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Common concerns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Unsafe water and sanitation</a:t>
            </a:r>
          </a:p>
          <a:p>
            <a:pPr>
              <a:spcAft>
                <a:spcPts val="700"/>
              </a:spcAft>
              <a:defRPr sz="1800" b="0"/>
            </a:pPr>
            <a:r>
              <a:t>• Poor drainage</a:t>
            </a:r>
          </a:p>
          <a:p>
            <a:pPr>
              <a:spcAft>
                <a:spcPts val="700"/>
              </a:spcAft>
              <a:defRPr sz="1800" b="0"/>
            </a:pPr>
            <a:r>
              <a:t>• Solid waste accumulation</a:t>
            </a:r>
          </a:p>
          <a:p>
            <a:pPr>
              <a:spcAft>
                <a:spcPts val="700"/>
              </a:spcAft>
              <a:defRPr sz="1800" b="0"/>
            </a:pPr>
            <a:r>
              <a:t>• Fire and flood risk</a:t>
            </a:r>
          </a:p>
          <a:p>
            <a:pPr>
              <a:spcAft>
                <a:spcPts val="700"/>
              </a:spcAft>
              <a:defRPr sz="1800" b="0"/>
            </a:pPr>
            <a:r>
              <a:t>• Overcrowding</a:t>
            </a:r>
          </a:p>
          <a:p>
            <a:pPr>
              <a:spcAft>
                <a:spcPts val="700"/>
              </a:spcAft>
              <a:defRPr sz="1800" b="0"/>
            </a:pPr>
            <a:r>
              <a:t>• Limited access to formal services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Slum Improvement Strategies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Effective approaches may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In-situ upgrading</a:t>
            </a:r>
          </a:p>
          <a:p>
            <a:pPr>
              <a:spcAft>
                <a:spcPts val="700"/>
              </a:spcAft>
              <a:defRPr sz="1800" b="0"/>
            </a:pPr>
            <a:r>
              <a:t>• Secure tenure where appropriate</a:t>
            </a:r>
          </a:p>
          <a:p>
            <a:pPr>
              <a:spcAft>
                <a:spcPts val="700"/>
              </a:spcAft>
              <a:defRPr sz="1800" b="0"/>
            </a:pPr>
            <a:r>
              <a:t>• Water and sanitation improvements</a:t>
            </a:r>
          </a:p>
          <a:p>
            <a:pPr>
              <a:spcAft>
                <a:spcPts val="700"/>
              </a:spcAft>
              <a:defRPr sz="1800" b="0"/>
            </a:pPr>
            <a:r>
              <a:t>• Affordable housing</a:t>
            </a:r>
          </a:p>
          <a:p>
            <a:pPr>
              <a:spcAft>
                <a:spcPts val="700"/>
              </a:spcAft>
              <a:defRPr sz="1800" b="0"/>
            </a:pPr>
            <a:r>
              <a:t>• Community participation</a:t>
            </a:r>
          </a:p>
          <a:p>
            <a:pPr>
              <a:spcAft>
                <a:spcPts val="700"/>
              </a:spcAft>
              <a:defRPr sz="1800" b="0"/>
            </a:pPr>
            <a:r>
              <a:t>• Livelihood and social-service support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Civic Amenities: Water Supply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water systems require:</a:t>
            </a:r>
          </a:p>
          <a:p>
            <a:pPr>
              <a:spcAft>
                <a:spcPts val="700"/>
              </a:spcAft>
              <a:defRPr sz="1800" b="0"/>
            </a:pPr>
            <a:r>
              <a:t>• Reliable sources</a:t>
            </a:r>
          </a:p>
          <a:p>
            <a:pPr>
              <a:spcAft>
                <a:spcPts val="700"/>
              </a:spcAft>
              <a:defRPr sz="1800" b="0"/>
            </a:pPr>
            <a:r>
              <a:t>• Treatment</a:t>
            </a:r>
          </a:p>
          <a:p>
            <a:pPr>
              <a:spcAft>
                <a:spcPts val="700"/>
              </a:spcAft>
              <a:defRPr sz="1800" b="0"/>
            </a:pPr>
            <a:r>
              <a:t>• Storage</a:t>
            </a:r>
          </a:p>
          <a:p>
            <a:pPr>
              <a:spcAft>
                <a:spcPts val="700"/>
              </a:spcAft>
              <a:defRPr sz="1800" b="0"/>
            </a:pPr>
            <a:r>
              <a:t>• Distribution networks</a:t>
            </a:r>
          </a:p>
          <a:p>
            <a:pPr>
              <a:spcAft>
                <a:spcPts val="700"/>
              </a:spcAft>
              <a:defRPr sz="1800" b="0"/>
            </a:pPr>
            <a:r>
              <a:t>• Quality monitoring</a:t>
            </a:r>
          </a:p>
          <a:p>
            <a:pPr>
              <a:spcAft>
                <a:spcPts val="700"/>
              </a:spcAft>
              <a:defRPr sz="1800" b="0"/>
            </a:pPr>
            <a:r>
              <a:t>Challenges include leakage, unequal access, contamination and seasonal shortages.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Water Inequality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Water access can vary by neighbourhood.</a:t>
            </a:r>
          </a:p>
          <a:p>
            <a:pPr>
              <a:spcAft>
                <a:spcPts val="700"/>
              </a:spcAft>
              <a:defRPr sz="1800" b="0"/>
            </a:pPr>
            <a:r>
              <a:t>Low-income and peripheral settlements may experience irregular supply or dependence on shared sources.</a:t>
            </a:r>
          </a:p>
          <a:p>
            <a:pPr>
              <a:spcAft>
                <a:spcPts val="700"/>
              </a:spcAft>
              <a:defRPr sz="1800" b="0"/>
            </a:pPr>
            <a:r>
              <a:t>Equitable service delivery requires infrastructure expansion and demand management.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Transport: Importance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Transport connects people to jobs, education, healthcare and markets.</a:t>
            </a:r>
          </a:p>
          <a:p>
            <a:pPr>
              <a:spcAft>
                <a:spcPts val="700"/>
              </a:spcAft>
              <a:defRPr sz="1800" b="0"/>
            </a:pPr>
            <a:r>
              <a:t>A functional system combines:</a:t>
            </a:r>
          </a:p>
          <a:p>
            <a:pPr>
              <a:spcAft>
                <a:spcPts val="700"/>
              </a:spcAft>
              <a:defRPr sz="1800" b="0"/>
            </a:pPr>
            <a:r>
              <a:t>• Roads</a:t>
            </a:r>
          </a:p>
          <a:p>
            <a:pPr>
              <a:spcAft>
                <a:spcPts val="700"/>
              </a:spcAft>
              <a:defRPr sz="1800" b="0"/>
            </a:pPr>
            <a:r>
              <a:t>• Public transport</a:t>
            </a:r>
          </a:p>
          <a:p>
            <a:pPr>
              <a:spcAft>
                <a:spcPts val="700"/>
              </a:spcAft>
              <a:defRPr sz="1800" b="0"/>
            </a:pPr>
            <a:r>
              <a:t>• Walking</a:t>
            </a:r>
          </a:p>
          <a:p>
            <a:pPr>
              <a:spcAft>
                <a:spcPts val="700"/>
              </a:spcAft>
              <a:defRPr sz="1800" b="0"/>
            </a:pPr>
            <a:r>
              <a:t>• Cycling</a:t>
            </a:r>
          </a:p>
          <a:p>
            <a:pPr>
              <a:spcAft>
                <a:spcPts val="700"/>
              </a:spcAft>
              <a:defRPr sz="1800" b="0"/>
            </a:pPr>
            <a:r>
              <a:t>• Intermediate public transport</a:t>
            </a:r>
          </a:p>
          <a:p>
            <a:pPr>
              <a:spcAft>
                <a:spcPts val="700"/>
              </a:spcAft>
              <a:defRPr sz="1800" b="0"/>
            </a:pPr>
            <a:r>
              <a:t>• Freight movement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Transport Problems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Congestion</a:t>
            </a:r>
          </a:p>
          <a:p>
            <a:pPr>
              <a:spcAft>
                <a:spcPts val="700"/>
              </a:spcAft>
              <a:defRPr sz="1800" b="0"/>
            </a:pPr>
            <a:r>
              <a:t>• Air and noise pollution</a:t>
            </a:r>
          </a:p>
          <a:p>
            <a:pPr>
              <a:spcAft>
                <a:spcPts val="700"/>
              </a:spcAft>
              <a:defRPr sz="1800" b="0"/>
            </a:pPr>
            <a:r>
              <a:t>• Parking pressure</a:t>
            </a:r>
          </a:p>
          <a:p>
            <a:pPr>
              <a:spcAft>
                <a:spcPts val="700"/>
              </a:spcAft>
              <a:defRPr sz="1800" b="0"/>
            </a:pPr>
            <a:r>
              <a:t>• Road safety concerns</a:t>
            </a:r>
          </a:p>
          <a:p>
            <a:pPr>
              <a:spcAft>
                <a:spcPts val="700"/>
              </a:spcAft>
              <a:defRPr sz="1800" b="0"/>
            </a:pPr>
            <a:r>
              <a:t>• Long commuting times</a:t>
            </a:r>
          </a:p>
          <a:p>
            <a:pPr>
              <a:spcAft>
                <a:spcPts val="700"/>
              </a:spcAft>
              <a:defRPr sz="1800" b="0"/>
            </a:pPr>
            <a:r>
              <a:t>• Poor pedestrian facilities</a:t>
            </a:r>
          </a:p>
          <a:p>
            <a:pPr>
              <a:spcAft>
                <a:spcPts val="700"/>
              </a:spcAft>
              <a:defRPr sz="1800" b="0"/>
            </a:pPr>
            <a:r>
              <a:t>• Unequal accessibility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Sustainable Urban Transport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Strategies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Reliable public transport</a:t>
            </a:r>
          </a:p>
          <a:p>
            <a:pPr>
              <a:spcAft>
                <a:spcPts val="700"/>
              </a:spcAft>
              <a:defRPr sz="1800" b="0"/>
            </a:pPr>
            <a:r>
              <a:t>• Transit-oriented development</a:t>
            </a:r>
          </a:p>
          <a:p>
            <a:pPr>
              <a:spcAft>
                <a:spcPts val="700"/>
              </a:spcAft>
              <a:defRPr sz="1800" b="0"/>
            </a:pPr>
            <a:r>
              <a:t>• Walking and cycling infrastructure</a:t>
            </a:r>
          </a:p>
          <a:p>
            <a:pPr>
              <a:spcAft>
                <a:spcPts val="700"/>
              </a:spcAft>
              <a:defRPr sz="1800" b="0"/>
            </a:pPr>
            <a:r>
              <a:t>• Traffic demand management</a:t>
            </a:r>
          </a:p>
          <a:p>
            <a:pPr>
              <a:spcAft>
                <a:spcPts val="700"/>
              </a:spcAft>
              <a:defRPr sz="1800" b="0"/>
            </a:pPr>
            <a:r>
              <a:t>• Better interchange facilities</a:t>
            </a:r>
          </a:p>
          <a:p>
            <a:pPr>
              <a:spcAft>
                <a:spcPts val="700"/>
              </a:spcAft>
              <a:defRPr sz="1800" b="0"/>
            </a:pPr>
            <a:r>
              <a:t>• Integrated land-use and transport planning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Heat Island: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Heat Island (UHI) refers to the tendency for built-up urban areas to be warmer than surrounding less-developed areas, especially under suitable weather conditions.</a:t>
            </a:r>
          </a:p>
          <a:p>
            <a:pPr>
              <a:spcAft>
                <a:spcPts val="700"/>
              </a:spcAft>
              <a:defRPr sz="1800" b="0"/>
            </a:pPr>
            <a:r>
              <a:t>It results from changes in land cover, energy balance and anthropogenic heat.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Causes of Urban Heat Island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Concrete and asphalt absorb and store heat</a:t>
            </a:r>
          </a:p>
          <a:p>
            <a:pPr>
              <a:spcAft>
                <a:spcPts val="700"/>
              </a:spcAft>
              <a:defRPr sz="1800" b="0"/>
            </a:pPr>
            <a:r>
              <a:t>• Reduced vegetation lowers evapotranspiration</a:t>
            </a:r>
          </a:p>
          <a:p>
            <a:pPr>
              <a:spcAft>
                <a:spcPts val="700"/>
              </a:spcAft>
              <a:defRPr sz="1800" b="0"/>
            </a:pPr>
            <a:r>
              <a:t>• Urban geometry can reduce heat loss</a:t>
            </a:r>
          </a:p>
          <a:p>
            <a:pPr>
              <a:spcAft>
                <a:spcPts val="700"/>
              </a:spcAft>
              <a:defRPr sz="1800" b="0"/>
            </a:pPr>
            <a:r>
              <a:t>• Waste heat from vehicles, buildings and industry</a:t>
            </a:r>
          </a:p>
          <a:p>
            <a:pPr>
              <a:spcAft>
                <a:spcPts val="700"/>
              </a:spcAft>
              <a:defRPr sz="1800" b="0"/>
            </a:pPr>
            <a:r>
              <a:t>• Reduced open soil and water surfaces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Effects of Urban Heat Island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Higher heat stress</a:t>
            </a:r>
          </a:p>
          <a:p>
            <a:pPr>
              <a:spcAft>
                <a:spcPts val="700"/>
              </a:spcAft>
              <a:defRPr sz="1800" b="0"/>
            </a:pPr>
            <a:r>
              <a:t>• Increased cooling demand</a:t>
            </a:r>
          </a:p>
          <a:p>
            <a:pPr>
              <a:spcAft>
                <a:spcPts val="700"/>
              </a:spcAft>
              <a:defRPr sz="1800" b="0"/>
            </a:pPr>
            <a:r>
              <a:t>• Health risks during heat events</a:t>
            </a:r>
          </a:p>
          <a:p>
            <a:pPr>
              <a:spcAft>
                <a:spcPts val="700"/>
              </a:spcAft>
              <a:defRPr sz="1800" b="0"/>
            </a:pPr>
            <a:r>
              <a:t>• Altered local energy and water use</a:t>
            </a:r>
          </a:p>
          <a:p>
            <a:pPr>
              <a:spcAft>
                <a:spcPts val="700"/>
              </a:spcAft>
              <a:defRPr sz="1800" b="0"/>
            </a:pPr>
            <a:r>
              <a:t>• Interaction with air pollution and vulnerability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UHI Mitigation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• Urban trees and green spaces</a:t>
            </a:r>
          </a:p>
          <a:p>
            <a:pPr>
              <a:spcAft>
                <a:spcPts val="700"/>
              </a:spcAft>
              <a:defRPr sz="1800" b="0"/>
            </a:pPr>
            <a:r>
              <a:t>• Green roofs and walls</a:t>
            </a:r>
          </a:p>
          <a:p>
            <a:pPr>
              <a:spcAft>
                <a:spcPts val="700"/>
              </a:spcAft>
              <a:defRPr sz="1800" b="0"/>
            </a:pPr>
            <a:r>
              <a:t>• Reflective/cool surfaces</a:t>
            </a:r>
          </a:p>
          <a:p>
            <a:pPr>
              <a:spcAft>
                <a:spcPts val="700"/>
              </a:spcAft>
              <a:defRPr sz="1800" b="0"/>
            </a:pPr>
            <a:r>
              <a:t>• Water-sensitive design</a:t>
            </a:r>
          </a:p>
          <a:p>
            <a:pPr>
              <a:spcAft>
                <a:spcPts val="700"/>
              </a:spcAft>
              <a:defRPr sz="1800" b="0"/>
            </a:pPr>
            <a:r>
              <a:t>• Shade structures</a:t>
            </a:r>
          </a:p>
          <a:p>
            <a:pPr>
              <a:spcAft>
                <a:spcPts val="700"/>
              </a:spcAft>
              <a:defRPr sz="1800" b="0"/>
            </a:pPr>
            <a:r>
              <a:t>• Compact but well-ventilated urban form</a:t>
            </a:r>
          </a:p>
          <a:p>
            <a:pPr>
              <a:spcAft>
                <a:spcPts val="700"/>
              </a:spcAft>
              <a:defRPr sz="1800" b="0"/>
            </a:pPr>
            <a:r>
              <a:t>• Heat-health action plans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North Bengal: Urban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North Bengal includes a diverse urban network shaped by transport corridors, administrative functions, trade, tourism and regional services.</a:t>
            </a:r>
          </a:p>
          <a:p>
            <a:pPr>
              <a:spcAft>
                <a:spcPts val="700"/>
              </a:spcAft>
              <a:defRPr sz="1800" b="0"/>
            </a:pPr>
            <a:r>
              <a:t>Important urban centres include Siliguri, Jalpaiguri, Malda, Cooch Behar, Raiganj and Balurghat.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Case Study: Siliguri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Siliguri is a major commercial, transport and service centre of North Bengal.</a:t>
            </a:r>
          </a:p>
          <a:p>
            <a:pPr>
              <a:spcAft>
                <a:spcPts val="700"/>
              </a:spcAft>
              <a:defRPr sz="1800" b="0"/>
            </a:pPr>
            <a:r>
              <a:t>Key issues to examine:</a:t>
            </a:r>
          </a:p>
          <a:p>
            <a:pPr>
              <a:spcAft>
                <a:spcPts val="700"/>
              </a:spcAft>
              <a:defRPr sz="1800" b="0"/>
            </a:pPr>
            <a:r>
              <a:t>• Rapid expansion and peri-urban growth</a:t>
            </a:r>
          </a:p>
          <a:p>
            <a:pPr>
              <a:spcAft>
                <a:spcPts val="700"/>
              </a:spcAft>
              <a:defRPr sz="1800" b="0"/>
            </a:pPr>
            <a:r>
              <a:t>• Traffic congestion</a:t>
            </a:r>
          </a:p>
          <a:p>
            <a:pPr>
              <a:spcAft>
                <a:spcPts val="700"/>
              </a:spcAft>
              <a:defRPr sz="1800" b="0"/>
            </a:pPr>
            <a:r>
              <a:t>• Housing and land pressure</a:t>
            </a:r>
          </a:p>
          <a:p>
            <a:pPr>
              <a:spcAft>
                <a:spcPts val="700"/>
              </a:spcAft>
              <a:defRPr sz="1800" b="0"/>
            </a:pPr>
            <a:r>
              <a:t>• Water, drainage and waste management</a:t>
            </a:r>
          </a:p>
          <a:p>
            <a:pPr>
              <a:spcAft>
                <a:spcPts val="700"/>
              </a:spcAft>
              <a:defRPr sz="1800" b="0"/>
            </a:pPr>
            <a:r>
              <a:t>• Heat and green-space loss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Case Study: Jalpaiguri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Jalpaiguri is an important administrative and regional service centre.</a:t>
            </a:r>
          </a:p>
          <a:p>
            <a:pPr>
              <a:spcAft>
                <a:spcPts val="700"/>
              </a:spcAft>
              <a:defRPr sz="1800" b="0"/>
            </a:pPr>
            <a:r>
              <a:t>Urban issues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Drainage and flood-related vulnerability</a:t>
            </a:r>
          </a:p>
          <a:p>
            <a:pPr>
              <a:spcAft>
                <a:spcPts val="700"/>
              </a:spcAft>
              <a:defRPr sz="1800" b="0"/>
            </a:pPr>
            <a:r>
              <a:t>• Road and transport management</a:t>
            </a:r>
          </a:p>
          <a:p>
            <a:pPr>
              <a:spcAft>
                <a:spcPts val="700"/>
              </a:spcAft>
              <a:defRPr sz="1800" b="0"/>
            </a:pPr>
            <a:r>
              <a:t>• Expansion of built-up areas</a:t>
            </a:r>
          </a:p>
          <a:p>
            <a:pPr>
              <a:spcAft>
                <a:spcPts val="700"/>
              </a:spcAft>
              <a:defRPr sz="1800" b="0"/>
            </a:pPr>
            <a:r>
              <a:t>• Water and sanitation needs</a:t>
            </a:r>
          </a:p>
          <a:p>
            <a:pPr>
              <a:spcAft>
                <a:spcPts val="700"/>
              </a:spcAft>
              <a:defRPr sz="1800" b="0"/>
            </a:pPr>
            <a:r>
              <a:t>• Conservation of urban green spaces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Case Study: Malda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Malda/English Bazar forms an important commercial and administrative centre in the region.</a:t>
            </a:r>
          </a:p>
          <a:p>
            <a:pPr>
              <a:spcAft>
                <a:spcPts val="700"/>
              </a:spcAft>
              <a:defRPr sz="1800" b="0"/>
            </a:pPr>
            <a:r>
              <a:t>Issues for study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Population growth and urban expansion</a:t>
            </a:r>
          </a:p>
          <a:p>
            <a:pPr>
              <a:spcAft>
                <a:spcPts val="700"/>
              </a:spcAft>
              <a:defRPr sz="1800" b="0"/>
            </a:pPr>
            <a:r>
              <a:t>• Traffic and market congestion</a:t>
            </a:r>
          </a:p>
          <a:p>
            <a:pPr>
              <a:spcAft>
                <a:spcPts val="700"/>
              </a:spcAft>
              <a:defRPr sz="1800" b="0"/>
            </a:pPr>
            <a:r>
              <a:t>• Housing and service provision</a:t>
            </a:r>
          </a:p>
          <a:p>
            <a:pPr>
              <a:spcAft>
                <a:spcPts val="700"/>
              </a:spcAft>
              <a:defRPr sz="1800" b="0"/>
            </a:pPr>
            <a:r>
              <a:t>• Drainage and solid waste management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Case Study: Cooch Behar, Raiganj &amp; Balurghat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Cooch Behar: administrative, cultural and service functions with heritage-sensitive planning needs.</a:t>
            </a:r>
          </a:p>
          <a:p>
            <a:pPr>
              <a:spcAft>
                <a:spcPts val="700"/>
              </a:spcAft>
              <a:defRPr sz="1800" b="0"/>
            </a:pPr>
            <a:r>
              <a:t>Raiganj: regional service and commercial functions with transport and drainage concerns.</a:t>
            </a:r>
          </a:p>
          <a:p>
            <a:pPr>
              <a:spcAft>
                <a:spcPts val="700"/>
              </a:spcAft>
              <a:defRPr sz="1800" b="0"/>
            </a:pPr>
            <a:r>
              <a:t>Balurghat: district-level administrative and service centre with expanding built-up areas.</a:t>
            </a:r>
          </a:p>
          <a:p>
            <a:pPr>
              <a:spcAft>
                <a:spcPts val="700"/>
              </a:spcAft>
              <a:defRPr sz="1800" b="0"/>
            </a:pPr>
            <a:r>
              <a:t>Local field data should be used to quantify these issues.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Comparative North Bengal Urban Issues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Across North Bengal, recurring themes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Housing affordability and informal settlements</a:t>
            </a:r>
          </a:p>
          <a:p>
            <a:pPr>
              <a:spcAft>
                <a:spcPts val="700"/>
              </a:spcAft>
              <a:defRPr sz="1800" b="0"/>
            </a:pPr>
            <a:r>
              <a:t>• Water supply and drainage</a:t>
            </a:r>
          </a:p>
          <a:p>
            <a:pPr>
              <a:spcAft>
                <a:spcPts val="700"/>
              </a:spcAft>
              <a:defRPr sz="1800" b="0"/>
            </a:pPr>
            <a:r>
              <a:t>• Road congestion and public transport</a:t>
            </a:r>
          </a:p>
          <a:p>
            <a:pPr>
              <a:spcAft>
                <a:spcPts val="700"/>
              </a:spcAft>
              <a:defRPr sz="1800" b="0"/>
            </a:pPr>
            <a:r>
              <a:t>• Solid waste management</a:t>
            </a:r>
          </a:p>
          <a:p>
            <a:pPr>
              <a:spcAft>
                <a:spcPts val="700"/>
              </a:spcAft>
              <a:defRPr sz="1800" b="0"/>
            </a:pPr>
            <a:r>
              <a:t>• Loss of vegetation and heat stress</a:t>
            </a:r>
          </a:p>
          <a:p>
            <a:pPr>
              <a:spcAft>
                <a:spcPts val="700"/>
              </a:spcAft>
              <a:defRPr sz="1800" b="0"/>
            </a:pPr>
            <a:r>
              <a:t>• Pressure from peri-urban expansion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Conclusion: Towards Sustainable North Bengal Cities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Urban problems require integrated solutions combining land-use planning, affordable housing, water and sanitation, sustainable mobility, green infrastructure and participatory governance.</a:t>
            </a:r>
          </a:p>
          <a:p>
            <a:pPr>
              <a:spcAft>
                <a:spcPts val="700"/>
              </a:spcAft>
              <a:defRPr sz="1800" b="0"/>
            </a:pPr>
            <a:r>
              <a:t>North Bengal cities need place-specific planning supported by reliable local data and field studies.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_rels/theme1.xml.rels>&#65279;<?xml version="1.0" encoding="utf-8"?><Relationships xmlns="http://schemas.openxmlformats.org/package/2006/relationships"><Relationship Type="http://schemas.openxmlformats.org/officeDocument/2006/relationships/image" Target="/ppt/media/image2.jpeg" Id="rId2" /><Relationship Type="http://schemas.openxmlformats.org/officeDocument/2006/relationships/image" Target="/ppt/media/image1.jpeg" Id="rId1" 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</TotalTime>
  <Words>964</Words>
  <Application>Microsoft Office PowerPoint</Application>
  <PresentationFormat>Widescreen</PresentationFormat>
  <Paragraphs>179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Garamond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2026-09-04T14:02:25Z</dcterms:modified>
  <cp:category/>
</cp:coreProperties>
</file>