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s/slide7.xml" ContentType="application/vnd.openxmlformats-officedocument.presentationml.slide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s/slide12.xml" ContentType="application/vnd.openxmlformats-officedocument.presentationml.slide+xml"/>
  <Override PartName="/ppt/slides/slide17.xml" ContentType="application/vnd.openxmlformats-officedocument.presentationml.slide+xml"/>
  <Override PartName="/ppt/slides/slide25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6.xml" ContentType="application/vnd.openxmlformats-officedocument.presentationml.slide+xml"/>
  <Override PartName="/ppt/slides/slide11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19.xml" ContentType="application/vnd.openxmlformats-officedocument.presentationml.slide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s/slide23.xml" ContentType="application/vnd.openxmlformats-officedocument.presentationml.slide+xml"/>
  <Override PartName="/ppt/slides/slide4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viewProps.xml" ContentType="application/vnd.openxmlformats-officedocument.presentationml.viewProps+xml"/>
  <Override PartName="/ppt/slides/slide9.xml" ContentType="application/vnd.openxmlformats-officedocument.presentationml.slide+xml"/>
  <Override PartName="/ppt/slides/slide18.xml" ContentType="application/vnd.openxmlformats-officedocument.presentationml.slide+xml"/>
  <Override PartName="/ppt/slides/slide3.xml" ContentType="application/vnd.openxmlformats-officedocument.presentationml.slide+xml"/>
  <Override PartName="/ppt/slides/slide8.xml" ContentType="application/vnd.openxmlformats-officedocument.presentationml.slide+xml"/>
  <Override PartName="/ppt/slides/slide13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docProps/app.xml" ContentType="application/vnd.openxmlformats-officedocument.extended-properties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Id3" /><Relationship Type="http://schemas.openxmlformats.org/package/2006/relationships/metadata/thumbnail" Target="/docProps/thumbnail.jpeg" Id="rId2" /><Relationship Type="http://schemas.openxmlformats.org/officeDocument/2006/relationships/officeDocument" Target="/ppt/presentation.xml" Id="rId1" /><Relationship Type="http://schemas.openxmlformats.org/officeDocument/2006/relationships/extended-properties" Target="/docProps/app.xml" Id="rId4" /></Relationships>
</file>

<file path=ppt/presentation.xml><?xml version="1.0" encoding="utf-8"?>
<p:presentation xmlns:p15="http://schemas.microsoft.com/office/powerpoint/2012/main"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4" d="100"/>
          <a:sy n="74" d="100"/>
        </p:scale>
        <p:origin x="1013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" Target="/ppt/slides/slide7.xml" Id="rId8" /><Relationship Type="http://schemas.openxmlformats.org/officeDocument/2006/relationships/slide" Target="/ppt/slides/slide12.xml" Id="rId13" /><Relationship Type="http://schemas.openxmlformats.org/officeDocument/2006/relationships/slide" Target="/ppt/slides/slide17.xml" Id="rId18" /><Relationship Type="http://schemas.openxmlformats.org/officeDocument/2006/relationships/slide" Target="/ppt/slides/slide25.xml" Id="rId26" /><Relationship Type="http://schemas.openxmlformats.org/officeDocument/2006/relationships/slide" Target="/ppt/slides/slide2.xml" Id="rId3" /><Relationship Type="http://schemas.openxmlformats.org/officeDocument/2006/relationships/slide" Target="/ppt/slides/slide20.xml" Id="rId21" /><Relationship Type="http://schemas.openxmlformats.org/officeDocument/2006/relationships/slide" Target="/ppt/slides/slide6.xml" Id="rId7" /><Relationship Type="http://schemas.openxmlformats.org/officeDocument/2006/relationships/slide" Target="/ppt/slides/slide11.xml" Id="rId12" /><Relationship Type="http://schemas.openxmlformats.org/officeDocument/2006/relationships/slide" Target="/ppt/slides/slide16.xml" Id="rId17" /><Relationship Type="http://schemas.openxmlformats.org/officeDocument/2006/relationships/slide" Target="/ppt/slides/slide24.xml" Id="rId25" /><Relationship Type="http://schemas.openxmlformats.org/officeDocument/2006/relationships/slide" Target="/ppt/slides/slide1.xml" Id="rId2" /><Relationship Type="http://schemas.openxmlformats.org/officeDocument/2006/relationships/slide" Target="/ppt/slides/slide15.xml" Id="rId16" /><Relationship Type="http://schemas.openxmlformats.org/officeDocument/2006/relationships/slide" Target="/ppt/slides/slide19.xml" Id="rId20" /><Relationship Type="http://schemas.openxmlformats.org/officeDocument/2006/relationships/theme" Target="/ppt/theme/theme1.xml" Id="rId29" /><Relationship Type="http://schemas.openxmlformats.org/officeDocument/2006/relationships/slideMaster" Target="/ppt/slideMasters/slideMaster1.xml" Id="rId1" /><Relationship Type="http://schemas.openxmlformats.org/officeDocument/2006/relationships/slide" Target="/ppt/slides/slide5.xml" Id="rId6" /><Relationship Type="http://schemas.openxmlformats.org/officeDocument/2006/relationships/slide" Target="/ppt/slides/slide10.xml" Id="rId11" /><Relationship Type="http://schemas.openxmlformats.org/officeDocument/2006/relationships/slide" Target="/ppt/slides/slide23.xml" Id="rId24" /><Relationship Type="http://schemas.openxmlformats.org/officeDocument/2006/relationships/slide" Target="/ppt/slides/slide4.xml" Id="rId5" /><Relationship Type="http://schemas.openxmlformats.org/officeDocument/2006/relationships/slide" Target="/ppt/slides/slide14.xml" Id="rId15" /><Relationship Type="http://schemas.openxmlformats.org/officeDocument/2006/relationships/slide" Target="/ppt/slides/slide22.xml" Id="rId23" /><Relationship Type="http://schemas.openxmlformats.org/officeDocument/2006/relationships/viewProps" Target="/ppt/viewProps.xml" Id="rId28" /><Relationship Type="http://schemas.openxmlformats.org/officeDocument/2006/relationships/slide" Target="/ppt/slides/slide9.xml" Id="rId10" /><Relationship Type="http://schemas.openxmlformats.org/officeDocument/2006/relationships/slide" Target="/ppt/slides/slide18.xml" Id="rId19" /><Relationship Type="http://schemas.openxmlformats.org/officeDocument/2006/relationships/slide" Target="/ppt/slides/slide3.xml" Id="rId4" /><Relationship Type="http://schemas.openxmlformats.org/officeDocument/2006/relationships/slide" Target="/ppt/slides/slide8.xml" Id="rId9" /><Relationship Type="http://schemas.openxmlformats.org/officeDocument/2006/relationships/slide" Target="/ppt/slides/slide13.xml" Id="rId14" /><Relationship Type="http://schemas.openxmlformats.org/officeDocument/2006/relationships/slide" Target="/ppt/slides/slide21.xml" Id="rId22" /><Relationship Type="http://schemas.openxmlformats.org/officeDocument/2006/relationships/presProps" Target="/ppt/presProps.xml" Id="rId27" /><Relationship Type="http://schemas.openxmlformats.org/officeDocument/2006/relationships/tableStyles" Target="/ppt/tableStyles.xml" Id="rId30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/Relationships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7" /><Relationship Type="http://schemas.openxmlformats.org/officeDocument/2006/relationships/theme" Target="/ppt/theme/theme1.xml" Id="rId12" /></Relationships>
</file>

<file path=ppt/slideMasters/slideMaster1.xml><?xml version="1.0" encoding="utf-8"?>
<p:sldMaster xmlns:p14="http://schemas.microsoft.com/office/powerpoint/2010/main"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9/4/2026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7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7.xml" Id="rId1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914400"/>
            <a:ext cx="10881360" cy="11887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800" b="1"/>
            </a:pPr>
            <a:r>
              <a:t>LULC Mapping: Introduction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28800" y="2651760"/>
            <a:ext cx="8503920" cy="19202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spcAft>
                <a:spcPts val="700"/>
              </a:spcAft>
              <a:defRPr sz="2000" b="0"/>
            </a:pPr>
            <a:r>
              <a:t>Submitted by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DR RANJITA ROY SARKAR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ASSISTANT PROFESSOR</a:t>
            </a:r>
          </a:p>
          <a:p>
            <a:pPr algn="ctr">
              <a:spcAft>
                <a:spcPts val="700"/>
              </a:spcAft>
              <a:defRPr sz="2000" b="0"/>
            </a:pPr>
            <a:r>
              <a:t>DEPARTMENT OF GEOGRAPHY, KGTM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Land Cover vs Land Use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Land cover 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Forest</a:t>
            </a:r>
          </a:p>
          <a:p>
            <a:pPr>
              <a:spcAft>
                <a:spcPts val="700"/>
              </a:spcAft>
              <a:defRPr sz="1800" b="0"/>
            </a:pPr>
            <a:r>
              <a:t>• Water</a:t>
            </a:r>
          </a:p>
          <a:p>
            <a:pPr>
              <a:spcAft>
                <a:spcPts val="700"/>
              </a:spcAft>
              <a:defRPr sz="1800" b="0"/>
            </a:pPr>
            <a:r>
              <a:t>• Cropland</a:t>
            </a:r>
          </a:p>
          <a:p>
            <a:pPr>
              <a:spcAft>
                <a:spcPts val="700"/>
              </a:spcAft>
              <a:defRPr sz="1800" b="0"/>
            </a:pPr>
            <a:r>
              <a:t>• Grassland</a:t>
            </a:r>
          </a:p>
          <a:p>
            <a:pPr>
              <a:spcAft>
                <a:spcPts val="700"/>
              </a:spcAft>
              <a:defRPr sz="1800" b="0"/>
            </a:pPr>
            <a:r>
              <a:t>• Built-up surface</a:t>
            </a:r>
          </a:p>
          <a:p>
            <a:pPr>
              <a:spcAft>
                <a:spcPts val="700"/>
              </a:spcAft>
              <a:defRPr sz="1800" b="0"/>
            </a:pPr>
            <a:r>
              <a:t>Land use 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Residential</a:t>
            </a:r>
          </a:p>
          <a:p>
            <a:pPr>
              <a:spcAft>
                <a:spcPts val="700"/>
              </a:spcAft>
              <a:defRPr sz="1800" b="0"/>
            </a:pPr>
            <a:r>
              <a:t>• Industrial</a:t>
            </a:r>
          </a:p>
          <a:p>
            <a:pPr>
              <a:spcAft>
                <a:spcPts val="700"/>
              </a:spcAft>
              <a:defRPr sz="1800" b="0"/>
            </a:pPr>
            <a:r>
              <a:t>• Irrigated agriculture</a:t>
            </a:r>
          </a:p>
          <a:p>
            <a:pPr>
              <a:spcAft>
                <a:spcPts val="700"/>
              </a:spcAft>
              <a:defRPr sz="1800" b="0"/>
            </a:pPr>
            <a:r>
              <a:t>• Recreation</a:t>
            </a:r>
          </a:p>
          <a:p>
            <a:pPr>
              <a:spcAft>
                <a:spcPts val="700"/>
              </a:spcAft>
              <a:defRPr sz="1800" b="0"/>
            </a:pPr>
            <a:r>
              <a:t>The two concepts overlap but are not identical.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Why Map LULC?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LULC maps support:</a:t>
            </a:r>
          </a:p>
          <a:p>
            <a:pPr>
              <a:spcAft>
                <a:spcPts val="700"/>
              </a:spcAft>
              <a:defRPr sz="1800" b="0"/>
            </a:pPr>
            <a:r>
              <a:t>• Regional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Agriculture</a:t>
            </a:r>
          </a:p>
          <a:p>
            <a:pPr>
              <a:spcAft>
                <a:spcPts val="700"/>
              </a:spcAft>
              <a:defRPr sz="1800" b="0"/>
            </a:pPr>
            <a:r>
              <a:t>• Forestry</a:t>
            </a:r>
          </a:p>
          <a:p>
            <a:pPr>
              <a:spcAft>
                <a:spcPts val="700"/>
              </a:spcAft>
              <a:defRPr sz="1800" b="0"/>
            </a:pPr>
            <a:r>
              <a:t>• Watershed management</a:t>
            </a:r>
          </a:p>
          <a:p>
            <a:pPr>
              <a:spcAft>
                <a:spcPts val="700"/>
              </a:spcAft>
              <a:defRPr sz="1800" b="0"/>
            </a:pPr>
            <a:r>
              <a:t>• Urban planning</a:t>
            </a:r>
          </a:p>
          <a:p>
            <a:pPr>
              <a:spcAft>
                <a:spcPts val="700"/>
              </a:spcAft>
              <a:defRPr sz="1800" b="0"/>
            </a:pPr>
            <a:r>
              <a:t>• Environmental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Disaster-risk analysis</a:t>
            </a:r>
          </a:p>
          <a:p>
            <a:pPr>
              <a:spcAft>
                <a:spcPts val="700"/>
              </a:spcAft>
              <a:defRPr sz="1800" b="0"/>
            </a:pPr>
            <a:r>
              <a:t>• Climate and ecosystem studies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Remote Sensing for LULC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provides spatially continuous observations over large areas.</a:t>
            </a:r>
          </a:p>
          <a:p>
            <a:pPr>
              <a:spcAft>
                <a:spcPts val="700"/>
              </a:spcAft>
              <a:defRPr sz="1800" b="0"/>
            </a:pPr>
            <a:r>
              <a:t>Multispectral differences allow many land-cover types to be separated and mapped.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Data Selection for LULC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Selection depends on:</a:t>
            </a:r>
          </a:p>
          <a:p>
            <a:pPr>
              <a:spcAft>
                <a:spcPts val="700"/>
              </a:spcAft>
              <a:defRPr sz="1800" b="0"/>
            </a:pPr>
            <a:r>
              <a:t>• Mapping scale</a:t>
            </a:r>
          </a:p>
          <a:p>
            <a:pPr>
              <a:spcAft>
                <a:spcPts val="700"/>
              </a:spcAft>
              <a:defRPr sz="1800" b="0"/>
            </a:pPr>
            <a:r>
              <a:t>• Required spatial detail</a:t>
            </a:r>
          </a:p>
          <a:p>
            <a:pPr>
              <a:spcAft>
                <a:spcPts val="700"/>
              </a:spcAft>
              <a:defRPr sz="1800" b="0"/>
            </a:pPr>
            <a:r>
              <a:t>• Season</a:t>
            </a:r>
          </a:p>
          <a:p>
            <a:pPr>
              <a:spcAft>
                <a:spcPts val="700"/>
              </a:spcAft>
              <a:defRPr sz="1800" b="0"/>
            </a:pPr>
            <a:r>
              <a:t>• Cloud conditions</a:t>
            </a:r>
          </a:p>
          <a:p>
            <a:pPr>
              <a:spcAft>
                <a:spcPts val="700"/>
              </a:spcAft>
              <a:defRPr sz="1800" b="0"/>
            </a:pPr>
            <a:r>
              <a:t>• Spectral information</a:t>
            </a:r>
          </a:p>
          <a:p>
            <a:pPr>
              <a:spcAft>
                <a:spcPts val="700"/>
              </a:spcAft>
              <a:defRPr sz="1800" b="0"/>
            </a:pPr>
            <a:r>
              <a:t>• Revisit frequency</a:t>
            </a:r>
          </a:p>
          <a:p>
            <a:pPr>
              <a:spcAft>
                <a:spcPts val="700"/>
              </a:spcAft>
              <a:defRPr sz="1800" b="0"/>
            </a:pPr>
            <a:r>
              <a:t>Common sources include Landsat, Sentinel and Indian Earth-observation datasets.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Pre-Processing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Typical steps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Geometric correction</a:t>
            </a:r>
          </a:p>
          <a:p>
            <a:pPr>
              <a:spcAft>
                <a:spcPts val="700"/>
              </a:spcAft>
              <a:defRPr sz="1800" b="0"/>
            </a:pPr>
            <a:r>
              <a:t>• Radiometric calibration/correction</a:t>
            </a:r>
          </a:p>
          <a:p>
            <a:pPr>
              <a:spcAft>
                <a:spcPts val="700"/>
              </a:spcAft>
              <a:defRPr sz="1800" b="0"/>
            </a:pPr>
            <a:r>
              <a:t>• Atmospheric correction where appropriate</a:t>
            </a:r>
          </a:p>
          <a:p>
            <a:pPr>
              <a:spcAft>
                <a:spcPts val="700"/>
              </a:spcAft>
              <a:defRPr sz="1800" b="0"/>
            </a:pPr>
            <a:r>
              <a:t>• Image mosaicking</a:t>
            </a:r>
          </a:p>
          <a:p>
            <a:pPr>
              <a:spcAft>
                <a:spcPts val="700"/>
              </a:spcAft>
              <a:defRPr sz="1800" b="0"/>
            </a:pPr>
            <a:r>
              <a:t>• Cloud and shadow masking</a:t>
            </a:r>
          </a:p>
          <a:p>
            <a:pPr>
              <a:spcAft>
                <a:spcPts val="700"/>
              </a:spcAft>
              <a:defRPr sz="1800" b="0"/>
            </a:pPr>
            <a:r>
              <a:t>Pre-processing improves comparability and classification quality.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Image Enhancement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Enhancement methods can improve visual interpretation.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Contrast stretching</a:t>
            </a:r>
          </a:p>
          <a:p>
            <a:pPr>
              <a:spcAft>
                <a:spcPts val="700"/>
              </a:spcAft>
              <a:defRPr sz="1800" b="0"/>
            </a:pPr>
            <a:r>
              <a:t>• Band combinations</a:t>
            </a:r>
          </a:p>
          <a:p>
            <a:pPr>
              <a:spcAft>
                <a:spcPts val="700"/>
              </a:spcAft>
              <a:defRPr sz="1800" b="0"/>
            </a:pPr>
            <a:r>
              <a:t>• Principal component analysis</a:t>
            </a:r>
          </a:p>
          <a:p>
            <a:pPr>
              <a:spcAft>
                <a:spcPts val="700"/>
              </a:spcAft>
              <a:defRPr sz="1800" b="0"/>
            </a:pPr>
            <a:r>
              <a:t>• Spatial filtering</a:t>
            </a:r>
          </a:p>
          <a:p>
            <a:pPr>
              <a:spcAft>
                <a:spcPts val="700"/>
              </a:spcAft>
              <a:defRPr sz="1800" b="0"/>
            </a:pPr>
            <a:r>
              <a:t>• False-colour composites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Spectral Indices for LULC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Indices combine spectral bands to highlight particular characteristics.</a:t>
            </a:r>
          </a:p>
          <a:p>
            <a:pPr>
              <a:spcAft>
                <a:spcPts val="700"/>
              </a:spcAft>
              <a:defRPr sz="1800" b="0"/>
            </a:pPr>
            <a:r>
              <a:t>Examples:</a:t>
            </a:r>
          </a:p>
          <a:p>
            <a:pPr>
              <a:spcAft>
                <a:spcPts val="700"/>
              </a:spcAft>
              <a:defRPr sz="1800" b="0"/>
            </a:pPr>
            <a:r>
              <a:t>• NDVI for vegetation condition</a:t>
            </a:r>
          </a:p>
          <a:p>
            <a:pPr>
              <a:spcAft>
                <a:spcPts val="700"/>
              </a:spcAft>
              <a:defRPr sz="1800" b="0"/>
            </a:pPr>
            <a:r>
              <a:t>• NDWI-type indices for water-related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Built-up indices for urban surface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NDVI and Vegetation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NDVI uses red and near-infrared reflectance to indicate vegetation activity.</a:t>
            </a:r>
          </a:p>
          <a:p>
            <a:pPr>
              <a:spcAft>
                <a:spcPts val="700"/>
              </a:spcAft>
              <a:defRPr sz="1800" b="0"/>
            </a:pPr>
            <a:r>
              <a:t>It is useful for:</a:t>
            </a:r>
          </a:p>
          <a:p>
            <a:pPr>
              <a:spcAft>
                <a:spcPts val="700"/>
              </a:spcAft>
              <a:defRPr sz="1800" b="0"/>
            </a:pPr>
            <a:r>
              <a:t>• Vegetation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Crop monitoring</a:t>
            </a:r>
          </a:p>
          <a:p>
            <a:pPr>
              <a:spcAft>
                <a:spcPts val="700"/>
              </a:spcAft>
              <a:defRPr sz="1800" b="0"/>
            </a:pPr>
            <a:r>
              <a:t>• Deforestation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Seasonal vegetation analysis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Water-Body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Water can often be separated using spectral indices and band combinations.</a:t>
            </a:r>
          </a:p>
          <a:p>
            <a:pPr>
              <a:spcAft>
                <a:spcPts val="700"/>
              </a:spcAft>
              <a:defRPr sz="1800" b="0"/>
            </a:pPr>
            <a:r>
              <a:t>Applications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Lakes and reservoirs</a:t>
            </a:r>
          </a:p>
          <a:p>
            <a:pPr>
              <a:spcAft>
                <a:spcPts val="700"/>
              </a:spcAft>
              <a:defRPr sz="1800" b="0"/>
            </a:pPr>
            <a:r>
              <a:t>• River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Flood extent</a:t>
            </a:r>
          </a:p>
          <a:p>
            <a:pPr>
              <a:spcAft>
                <a:spcPts val="700"/>
              </a:spcAft>
              <a:defRPr sz="1800" b="0"/>
            </a:pPr>
            <a:r>
              <a:t>• Wetland inventory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10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Built-Up Area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Built-up surfaces can be identified using spectral characteristics, texture, indices and classification.</a:t>
            </a:r>
          </a:p>
          <a:p>
            <a:pPr>
              <a:spcAft>
                <a:spcPts val="700"/>
              </a:spcAft>
              <a:defRPr sz="1800" b="0"/>
            </a:pPr>
            <a:r>
              <a:t>Applications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Urban growth</a:t>
            </a:r>
          </a:p>
          <a:p>
            <a:pPr>
              <a:spcAft>
                <a:spcPts val="700"/>
              </a:spcAft>
              <a:defRPr sz="1800" b="0"/>
            </a:pPr>
            <a:r>
              <a:t>• Settlement expansion</a:t>
            </a:r>
          </a:p>
          <a:p>
            <a:pPr>
              <a:spcAft>
                <a:spcPts val="700"/>
              </a:spcAft>
              <a:defRPr sz="1800" b="0"/>
            </a:pPr>
            <a:r>
              <a:t>• Impervious-surface mapping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Supervised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In supervised classification, representative training samples are supplied for known land-cover classes.</a:t>
            </a:r>
          </a:p>
          <a:p>
            <a:pPr>
              <a:spcAft>
                <a:spcPts val="700"/>
              </a:spcAft>
              <a:defRPr sz="1800" b="0"/>
            </a:pPr>
            <a:r>
              <a:t>The algorithm then assigns pixels or objects to the most likely classes.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12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Unsupervised Classification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Unsupervised classification groups pixels according to statistical similarity without predefined training labels.</a:t>
            </a:r>
          </a:p>
          <a:p>
            <a:pPr>
              <a:spcAft>
                <a:spcPts val="700"/>
              </a:spcAft>
              <a:defRPr sz="1800" b="0"/>
            </a:pPr>
            <a:r>
              <a:t>The analyst later interprets and assigns meaningful land-cover classes.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13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Object-Based Image Analysis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Object-based methods group pixels into meaningful image objects and use:</a:t>
            </a:r>
          </a:p>
          <a:p>
            <a:pPr>
              <a:spcAft>
                <a:spcPts val="700"/>
              </a:spcAft>
              <a:defRPr sz="1800" b="0"/>
            </a:pPr>
            <a:r>
              <a:t>• Spectral properties</a:t>
            </a:r>
          </a:p>
          <a:p>
            <a:pPr>
              <a:spcAft>
                <a:spcPts val="700"/>
              </a:spcAft>
              <a:defRPr sz="1800" b="0"/>
            </a:pPr>
            <a:r>
              <a:t>• Shape</a:t>
            </a:r>
          </a:p>
          <a:p>
            <a:pPr>
              <a:spcAft>
                <a:spcPts val="700"/>
              </a:spcAft>
              <a:defRPr sz="1800" b="0"/>
            </a:pPr>
            <a:r>
              <a:t>• Texture</a:t>
            </a:r>
          </a:p>
          <a:p>
            <a:pPr>
              <a:spcAft>
                <a:spcPts val="700"/>
              </a:spcAft>
              <a:defRPr sz="1800" b="0"/>
            </a:pPr>
            <a:r>
              <a:t>• Context</a:t>
            </a:r>
          </a:p>
          <a:p>
            <a:pPr>
              <a:spcAft>
                <a:spcPts val="700"/>
              </a:spcAft>
              <a:defRPr sz="1800" b="0"/>
            </a:pPr>
            <a:r>
              <a:t>This can be useful for high-resolution imagery.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14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Machine Learning in LULC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Modern approaches may use:</a:t>
            </a:r>
          </a:p>
          <a:p>
            <a:pPr>
              <a:spcAft>
                <a:spcPts val="700"/>
              </a:spcAft>
              <a:defRPr sz="1800" b="0"/>
            </a:pPr>
            <a:r>
              <a:t>• Random Forest</a:t>
            </a:r>
          </a:p>
          <a:p>
            <a:pPr>
              <a:spcAft>
                <a:spcPts val="700"/>
              </a:spcAft>
              <a:defRPr sz="1800" b="0"/>
            </a:pPr>
            <a:r>
              <a:t>• Support Vector Machine</a:t>
            </a:r>
          </a:p>
          <a:p>
            <a:pPr>
              <a:spcAft>
                <a:spcPts val="700"/>
              </a:spcAft>
              <a:defRPr sz="1800" b="0"/>
            </a:pPr>
            <a:r>
              <a:t>• Neural networks</a:t>
            </a:r>
          </a:p>
          <a:p>
            <a:pPr>
              <a:spcAft>
                <a:spcPts val="700"/>
              </a:spcAft>
              <a:defRPr sz="1800" b="0"/>
            </a:pPr>
            <a:r>
              <a:t>• Deep learning</a:t>
            </a:r>
          </a:p>
          <a:p>
            <a:pPr>
              <a:spcAft>
                <a:spcPts val="700"/>
              </a:spcAft>
              <a:defRPr sz="1800" b="0"/>
            </a:pPr>
            <a:r>
              <a:t>These methods can model complex relationships but require suitable training and validation data.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15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LULC Classification Scheme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classification scheme should be:</a:t>
            </a:r>
          </a:p>
          <a:p>
            <a:pPr>
              <a:spcAft>
                <a:spcPts val="700"/>
              </a:spcAft>
              <a:defRPr sz="1800" b="0"/>
            </a:pPr>
            <a:r>
              <a:t>• Clear</a:t>
            </a:r>
          </a:p>
          <a:p>
            <a:pPr>
              <a:spcAft>
                <a:spcPts val="700"/>
              </a:spcAft>
              <a:defRPr sz="1800" b="0"/>
            </a:pPr>
            <a:r>
              <a:t>• Hierarchical where appropriate</a:t>
            </a:r>
          </a:p>
          <a:p>
            <a:pPr>
              <a:spcAft>
                <a:spcPts val="700"/>
              </a:spcAft>
              <a:defRPr sz="1800" b="0"/>
            </a:pPr>
            <a:r>
              <a:t>• Relevant to the study objective</a:t>
            </a:r>
          </a:p>
          <a:p>
            <a:pPr>
              <a:spcAft>
                <a:spcPts val="700"/>
              </a:spcAft>
              <a:defRPr sz="1800" b="0"/>
            </a:pPr>
            <a:r>
              <a:t>• Consistent across dates</a:t>
            </a:r>
          </a:p>
          <a:p>
            <a:pPr>
              <a:spcAft>
                <a:spcPts val="700"/>
              </a:spcAft>
              <a:defRPr sz="1800" b="0"/>
            </a:pPr>
            <a:r>
              <a:t>Example broad classes: built-up, cropland, forest, grassland, water, barren land and wetlands.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16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Accuracy Assessment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classified map should be evaluated against reference data.</a:t>
            </a:r>
          </a:p>
          <a:p>
            <a:pPr>
              <a:spcAft>
                <a:spcPts val="700"/>
              </a:spcAft>
              <a:defRPr sz="1800" b="0"/>
            </a:pPr>
            <a:r>
              <a:t>Common measures include:</a:t>
            </a:r>
          </a:p>
          <a:p>
            <a:pPr>
              <a:spcAft>
                <a:spcPts val="700"/>
              </a:spcAft>
              <a:defRPr sz="1800" b="0"/>
            </a:pPr>
            <a:r>
              <a:t>• Confusion matrix</a:t>
            </a:r>
          </a:p>
          <a:p>
            <a:pPr>
              <a:spcAft>
                <a:spcPts val="700"/>
              </a:spcAft>
              <a:defRPr sz="1800" b="0"/>
            </a:pPr>
            <a:r>
              <a:t>• Overall accuracy</a:t>
            </a:r>
          </a:p>
          <a:p>
            <a:pPr>
              <a:spcAft>
                <a:spcPts val="700"/>
              </a:spcAft>
              <a:defRPr sz="1800" b="0"/>
            </a:pPr>
            <a:r>
              <a:t>• Producer's accuracy</a:t>
            </a:r>
          </a:p>
          <a:p>
            <a:pPr>
              <a:spcAft>
                <a:spcPts val="700"/>
              </a:spcAft>
              <a:defRPr sz="1800" b="0"/>
            </a:pPr>
            <a:r>
              <a:t>• User's accuracy</a:t>
            </a:r>
          </a:p>
          <a:p>
            <a:pPr>
              <a:spcAft>
                <a:spcPts val="700"/>
              </a:spcAft>
              <a:defRPr sz="1800" b="0"/>
            </a:pPr>
            <a:r>
              <a:t>• Kappa or other agreement measures where appropriate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17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Ground Truth and Reference Data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Reference data may come from:</a:t>
            </a:r>
          </a:p>
          <a:p>
            <a:pPr>
              <a:spcAft>
                <a:spcPts val="700"/>
              </a:spcAft>
              <a:defRPr sz="1800" b="0"/>
            </a:pPr>
            <a:r>
              <a:t>• Field observations</a:t>
            </a:r>
          </a:p>
          <a:p>
            <a:pPr>
              <a:spcAft>
                <a:spcPts val="700"/>
              </a:spcAft>
              <a:defRPr sz="1800" b="0"/>
            </a:pPr>
            <a:r>
              <a:t>• High-resolution imagery</a:t>
            </a:r>
          </a:p>
          <a:p>
            <a:pPr>
              <a:spcAft>
                <a:spcPts val="700"/>
              </a:spcAft>
              <a:defRPr sz="1800" b="0"/>
            </a:pPr>
            <a:r>
              <a:t>• Existing reliable maps</a:t>
            </a:r>
          </a:p>
          <a:p>
            <a:pPr>
              <a:spcAft>
                <a:spcPts val="700"/>
              </a:spcAft>
              <a:defRPr sz="1800" b="0"/>
            </a:pPr>
            <a:r>
              <a:t>• GPS observations</a:t>
            </a:r>
          </a:p>
          <a:p>
            <a:pPr>
              <a:spcAft>
                <a:spcPts val="700"/>
              </a:spcAft>
              <a:defRPr sz="1800" b="0"/>
            </a:pPr>
            <a:r>
              <a:t>• Official datasets</a:t>
            </a:r>
          </a:p>
          <a:p>
            <a:pPr>
              <a:spcAft>
                <a:spcPts val="700"/>
              </a:spcAft>
              <a:defRPr sz="1800" b="0"/>
            </a:pPr>
            <a:r>
              <a:t>Good reference sampling is essential for credible accuracy assessment.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18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Change Detection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Comparing LULC maps from different dates reveals changes such as:</a:t>
            </a:r>
          </a:p>
          <a:p>
            <a:pPr>
              <a:spcAft>
                <a:spcPts val="700"/>
              </a:spcAft>
              <a:defRPr sz="1800" b="0"/>
            </a:pPr>
            <a:r>
              <a:t>• Urban expansion</a:t>
            </a:r>
          </a:p>
          <a:p>
            <a:pPr>
              <a:spcAft>
                <a:spcPts val="700"/>
              </a:spcAft>
              <a:defRPr sz="1800" b="0"/>
            </a:pPr>
            <a:r>
              <a:t>• Deforestation</a:t>
            </a:r>
          </a:p>
          <a:p>
            <a:pPr>
              <a:spcAft>
                <a:spcPts val="700"/>
              </a:spcAft>
              <a:defRPr sz="1800" b="0"/>
            </a:pPr>
            <a:r>
              <a:t>• Agricultural conversion</a:t>
            </a:r>
          </a:p>
          <a:p>
            <a:pPr>
              <a:spcAft>
                <a:spcPts val="700"/>
              </a:spcAft>
              <a:defRPr sz="1800" b="0"/>
            </a:pPr>
            <a:r>
              <a:t>• Wetland loss</a:t>
            </a:r>
          </a:p>
          <a:p>
            <a:pPr>
              <a:spcAft>
                <a:spcPts val="700"/>
              </a:spcAft>
              <a:defRPr sz="1800" b="0"/>
            </a:pPr>
            <a:r>
              <a:t>• Water-body change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19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Urban Expansion Mapping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can quantify:</a:t>
            </a:r>
          </a:p>
          <a:p>
            <a:pPr>
              <a:spcAft>
                <a:spcPts val="700"/>
              </a:spcAft>
              <a:defRPr sz="1800" b="0"/>
            </a:pPr>
            <a:r>
              <a:t>• Built-up growth</a:t>
            </a:r>
          </a:p>
          <a:p>
            <a:pPr>
              <a:spcAft>
                <a:spcPts val="700"/>
              </a:spcAft>
              <a:defRPr sz="1800" b="0"/>
            </a:pPr>
            <a:r>
              <a:t>• Direction of expansion</a:t>
            </a:r>
          </a:p>
          <a:p>
            <a:pPr>
              <a:spcAft>
                <a:spcPts val="700"/>
              </a:spcAft>
              <a:defRPr sz="1800" b="0"/>
            </a:pPr>
            <a:r>
              <a:t>• Conversion of agricultural land</a:t>
            </a:r>
          </a:p>
          <a:p>
            <a:pPr>
              <a:spcAft>
                <a:spcPts val="700"/>
              </a:spcAft>
              <a:defRPr sz="1800" b="0"/>
            </a:pPr>
            <a:r>
              <a:t>• Changes in urban density</a:t>
            </a:r>
          </a:p>
          <a:p>
            <a:pPr>
              <a:spcAft>
                <a:spcPts val="700"/>
              </a:spcAft>
              <a:defRPr sz="1800" b="0"/>
            </a:pPr>
            <a:r>
              <a:t>GIS can relate expansion to roads, population and planning boundaries.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20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Forest and Agricultural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Forest applications:</a:t>
            </a:r>
          </a:p>
          <a:p>
            <a:pPr>
              <a:spcAft>
                <a:spcPts val="700"/>
              </a:spcAft>
              <a:defRPr sz="1800" b="0"/>
            </a:pPr>
            <a:r>
              <a:t>• Forest-cover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Deforestation</a:t>
            </a:r>
          </a:p>
          <a:p>
            <a:pPr>
              <a:spcAft>
                <a:spcPts val="700"/>
              </a:spcAft>
              <a:defRPr sz="1800" b="0"/>
            </a:pPr>
            <a:r>
              <a:t>• Fragmentation</a:t>
            </a:r>
          </a:p>
          <a:p>
            <a:pPr>
              <a:spcAft>
                <a:spcPts val="700"/>
              </a:spcAft>
              <a:defRPr sz="1800" b="0"/>
            </a:pPr>
            <a:r>
              <a:t>Agricultural applications:</a:t>
            </a:r>
          </a:p>
          <a:p>
            <a:pPr>
              <a:spcAft>
                <a:spcPts val="700"/>
              </a:spcAft>
              <a:defRPr sz="1800" b="0"/>
            </a:pPr>
            <a:r>
              <a:t>• Crop area estimation</a:t>
            </a:r>
          </a:p>
          <a:p>
            <a:pPr>
              <a:spcAft>
                <a:spcPts val="700"/>
              </a:spcAft>
              <a:defRPr sz="1800" b="0"/>
            </a:pPr>
            <a:r>
              <a:t>• Crop condition</a:t>
            </a:r>
          </a:p>
          <a:p>
            <a:pPr>
              <a:spcAft>
                <a:spcPts val="700"/>
              </a:spcAft>
              <a:defRPr sz="1800" b="0"/>
            </a:pPr>
            <a:r>
              <a:t>• Irrigation mapping</a:t>
            </a:r>
          </a:p>
          <a:p>
            <a:pPr>
              <a:spcAft>
                <a:spcPts val="700"/>
              </a:spcAft>
              <a:defRPr sz="1800" b="0"/>
            </a:pPr>
            <a:r>
              <a:t>• Seasonal land-use monitoring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21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Watershed and Environmental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LULC maps support:</a:t>
            </a:r>
          </a:p>
          <a:p>
            <a:pPr>
              <a:spcAft>
                <a:spcPts val="700"/>
              </a:spcAft>
              <a:defRPr sz="1800" b="0"/>
            </a:pPr>
            <a:r>
              <a:t>• Runoff and watershed modelling</a:t>
            </a:r>
          </a:p>
          <a:p>
            <a:pPr>
              <a:spcAft>
                <a:spcPts val="700"/>
              </a:spcAft>
              <a:defRPr sz="1800" b="0"/>
            </a:pPr>
            <a:r>
              <a:t>• Soil erosion assessment</a:t>
            </a:r>
          </a:p>
          <a:p>
            <a:pPr>
              <a:spcAft>
                <a:spcPts val="700"/>
              </a:spcAft>
              <a:defRPr sz="1800" b="0"/>
            </a:pPr>
            <a:r>
              <a:t>• Wetland conservation</a:t>
            </a:r>
          </a:p>
          <a:p>
            <a:pPr>
              <a:spcAft>
                <a:spcPts val="700"/>
              </a:spcAft>
              <a:defRPr sz="1800" b="0"/>
            </a:pPr>
            <a:r>
              <a:t>• Habitat analysis</a:t>
            </a:r>
          </a:p>
          <a:p>
            <a:pPr>
              <a:spcAft>
                <a:spcPts val="700"/>
              </a:spcAft>
              <a:defRPr sz="1800" b="0"/>
            </a:pPr>
            <a:r>
              <a:t>• Environmental impact assessment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22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Disaster and Climate Applications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LULC information supports analysis of:</a:t>
            </a:r>
          </a:p>
          <a:p>
            <a:pPr>
              <a:spcAft>
                <a:spcPts val="700"/>
              </a:spcAft>
              <a:defRPr sz="1800" b="0"/>
            </a:pPr>
            <a:r>
              <a:t>• Flood exposure</a:t>
            </a:r>
          </a:p>
          <a:p>
            <a:pPr>
              <a:spcAft>
                <a:spcPts val="700"/>
              </a:spcAft>
              <a:defRPr sz="1800" b="0"/>
            </a:pPr>
            <a:r>
              <a:t>• Urban heat islands</a:t>
            </a:r>
          </a:p>
          <a:p>
            <a:pPr>
              <a:spcAft>
                <a:spcPts val="700"/>
              </a:spcAft>
              <a:defRPr sz="1800" b="0"/>
            </a:pPr>
            <a:r>
              <a:t>• Landslide susceptibility</a:t>
            </a:r>
          </a:p>
          <a:p>
            <a:pPr>
              <a:spcAft>
                <a:spcPts val="700"/>
              </a:spcAft>
              <a:defRPr sz="1800" b="0"/>
            </a:pPr>
            <a:r>
              <a:t>• Drought impacts</a:t>
            </a:r>
          </a:p>
          <a:p>
            <a:pPr>
              <a:spcAft>
                <a:spcPts val="700"/>
              </a:spcAft>
              <a:defRPr sz="1800" b="0"/>
            </a:pPr>
            <a:r>
              <a:t>• Coastal vulnerability</a:t>
            </a:r>
          </a:p>
          <a:p>
            <a:pPr>
              <a:spcAft>
                <a:spcPts val="700"/>
              </a:spcAft>
              <a:defRPr sz="1800" b="0"/>
            </a:pPr>
            <a:r>
              <a:t>It helps identify how land-use change modifies environmental risk.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23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Case Study Framework for LULC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A geographical LULC study can follow:</a:t>
            </a:r>
          </a:p>
          <a:p>
            <a:pPr>
              <a:spcAft>
                <a:spcPts val="700"/>
              </a:spcAft>
              <a:defRPr sz="1800" b="0"/>
            </a:pPr>
            <a:r>
              <a:t>1. Define objectives</a:t>
            </a:r>
          </a:p>
          <a:p>
            <a:pPr>
              <a:spcAft>
                <a:spcPts val="700"/>
              </a:spcAft>
              <a:defRPr sz="1800" b="0"/>
            </a:pPr>
            <a:r>
              <a:t>2. Select imagery and dates</a:t>
            </a:r>
          </a:p>
          <a:p>
            <a:pPr>
              <a:spcAft>
                <a:spcPts val="700"/>
              </a:spcAft>
              <a:defRPr sz="1800" b="0"/>
            </a:pPr>
            <a:r>
              <a:t>3. Pre-process data</a:t>
            </a:r>
          </a:p>
          <a:p>
            <a:pPr>
              <a:spcAft>
                <a:spcPts val="700"/>
              </a:spcAft>
              <a:defRPr sz="1800" b="0"/>
            </a:pPr>
            <a:r>
              <a:t>4. Create classification scheme</a:t>
            </a:r>
          </a:p>
          <a:p>
            <a:pPr>
              <a:spcAft>
                <a:spcPts val="700"/>
              </a:spcAft>
              <a:defRPr sz="1800" b="0"/>
            </a:pPr>
            <a:r>
              <a:t>5. Classify imagery</a:t>
            </a:r>
          </a:p>
          <a:p>
            <a:pPr>
              <a:spcAft>
                <a:spcPts val="700"/>
              </a:spcAft>
              <a:defRPr sz="1800" b="0"/>
            </a:pPr>
            <a:r>
              <a:t>6. Validate accuracy</a:t>
            </a:r>
          </a:p>
          <a:p>
            <a:pPr>
              <a:spcAft>
                <a:spcPts val="700"/>
              </a:spcAft>
              <a:defRPr sz="1800" b="0"/>
            </a:pPr>
            <a:r>
              <a:t>7. Analyse change</a:t>
            </a:r>
          </a:p>
          <a:p>
            <a:pPr>
              <a:spcAft>
                <a:spcPts val="700"/>
              </a:spcAft>
              <a:defRPr sz="1800" b="0"/>
            </a:pPr>
            <a:r>
              <a:t>8. Produce maps and statistics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24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12191695" cy="457200"/>
          </a:xfrm>
          <a:prstGeom prst="rect">
            <a:avLst/>
          </a:prstGeom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TextBox 2"/>
          <p:cNvSpPr txBox="1"/>
          <p:nvPr/>
        </p:nvSpPr>
        <p:spPr>
          <a:xfrm>
            <a:off x="640080" y="658368"/>
            <a:ext cx="1088136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2400" b="1"/>
            </a:pPr>
            <a:r>
              <a:t>Conclusion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371600"/>
            <a:ext cx="10515600" cy="4937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700"/>
              </a:spcAft>
              <a:defRPr sz="1800" b="0"/>
            </a:pPr>
            <a:r>
              <a:t>Remote sensing provides an efficient basis for LULC mapping from local to global scales.</a:t>
            </a:r>
          </a:p>
          <a:p>
            <a:pPr>
              <a:spcAft>
                <a:spcPts val="700"/>
              </a:spcAft>
              <a:defRPr sz="1800" b="0"/>
            </a:pPr>
            <a:r>
              <a:t>Combining suitable satellite data, image interpretation, classification, GIS, field verification and accuracy assessment produces reliable land-use/land-cover information.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109960" y="6419088"/>
            <a:ext cx="457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spcAft>
                <a:spcPts val="700"/>
              </a:spcAft>
              <a:defRPr sz="900" b="0"/>
            </a:pPr>
            <a:r>
              <a:t>25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850</Words>
  <Application>Microsoft Office PowerPoint</Application>
  <PresentationFormat>Widescreen</PresentationFormat>
  <Paragraphs>201</Paragraphs>
  <Slides>25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8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/>
  <dc:creator/>
  <cp:keywords/>
  <dc:description>generated using python-pptx</dc:description>
  <cp:lastModifiedBy>Ranjita Roy Sarkar</cp:lastModifiedBy>
  <cp:revision>2</cp:revision>
  <dcterms:created xsi:type="dcterms:W3CDTF">2013-01-27T09:14:16Z</dcterms:created>
  <dcterms:modified xsi:type="dcterms:W3CDTF">2026-09-04T13:55:04Z</dcterms:modified>
  <cp:category/>
</cp:coreProperties>
</file>