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viewProps.xml" ContentType="application/vnd.openxmlformats-officedocument.presentationml.viewProp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presProps" Target="/ppt/presProps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tableStyles" Target="/ppt/tableStyles.xml" Id="rId29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theme" Target="/ppt/theme/theme1.xml" Id="rId28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viewProps" Target="/ppt/viewProps.xml" Id="rId27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86014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8" /><Relationship Type="http://schemas.openxmlformats.org/officeDocument/2006/relationships/slideLayout" Target="/ppt/slideLayouts/slideLayout7.xml" Id="rId7" /></Relationships>
</file>

<file path=ppt/slideMasters/slideMaster1.xml><?xml version="1.0" encoding="utf-8"?>
<p:sld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2988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800" b="1"/>
            </a:pPr>
            <a:r>
              <a:t>Meaning of Population Composition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606040"/>
            <a:ext cx="85039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000" b="0"/>
            </a:pPr>
            <a:r>
              <a:t>Submitted by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DR RANJITA ROY SARKAR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ASSISTANT PROFESSOR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Age Composition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Age composition is the distribution of population among age groups.</a:t>
            </a:r>
          </a:p>
          <a:p>
            <a:pPr>
              <a:spcAft>
                <a:spcPts val="700"/>
              </a:spcAft>
              <a:defRPr sz="1800" b="0"/>
            </a:pPr>
            <a:r>
              <a:t>Common broad groups:</a:t>
            </a:r>
          </a:p>
          <a:p>
            <a:pPr>
              <a:spcAft>
                <a:spcPts val="700"/>
              </a:spcAft>
              <a:defRPr sz="1800" b="0"/>
            </a:pPr>
            <a:r>
              <a:t>• Children / young population</a:t>
            </a:r>
          </a:p>
          <a:p>
            <a:pPr>
              <a:spcAft>
                <a:spcPts val="700"/>
              </a:spcAft>
              <a:defRPr sz="1800" b="0"/>
            </a:pPr>
            <a:r>
              <a:t>• Working-age population</a:t>
            </a:r>
          </a:p>
          <a:p>
            <a:pPr>
              <a:spcAft>
                <a:spcPts val="700"/>
              </a:spcAft>
              <a:defRPr sz="1800" b="0"/>
            </a:pPr>
            <a:r>
              <a:t>• Older population</a:t>
            </a:r>
          </a:p>
          <a:p>
            <a:pPr>
              <a:spcAft>
                <a:spcPts val="700"/>
              </a:spcAft>
              <a:defRPr sz="1800" b="0"/>
            </a:pPr>
            <a:r>
              <a:t>The structure affects dependency, labour supply and service requirements.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Age-Sex Composition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Age-sex composition combines age groups with male and female populations.</a:t>
            </a:r>
          </a:p>
          <a:p>
            <a:pPr>
              <a:spcAft>
                <a:spcPts val="700"/>
              </a:spcAft>
              <a:defRPr sz="1800" b="0"/>
            </a:pPr>
            <a:r>
              <a:t>It is commonly represented using a population pyramid.</a:t>
            </a:r>
          </a:p>
          <a:p>
            <a:pPr>
              <a:spcAft>
                <a:spcPts val="700"/>
              </a:spcAft>
              <a:defRPr sz="1800" b="0"/>
            </a:pPr>
            <a:r>
              <a:t>The shape reflects fertility, mortality, migration and past demographic events.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Population Pyramids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Common shapes:</a:t>
            </a:r>
          </a:p>
          <a:p>
            <a:pPr>
              <a:spcAft>
                <a:spcPts val="700"/>
              </a:spcAft>
              <a:defRPr sz="1800" b="0"/>
            </a:pPr>
            <a:r>
              <a:t>• Expansive: broad base, high fertility and young population</a:t>
            </a:r>
          </a:p>
          <a:p>
            <a:pPr>
              <a:spcAft>
                <a:spcPts val="700"/>
              </a:spcAft>
              <a:defRPr sz="1800" b="0"/>
            </a:pPr>
            <a:r>
              <a:t>• Stationary: relatively balanced age structure</a:t>
            </a:r>
          </a:p>
          <a:p>
            <a:pPr>
              <a:spcAft>
                <a:spcPts val="700"/>
              </a:spcAft>
              <a:defRPr sz="1800" b="0"/>
            </a:pPr>
            <a:r>
              <a:t>• Constrictive: narrow base, low fertility and ageing population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Sex Ratio: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Sex ratio expresses the balance between males and females.</a:t>
            </a:r>
          </a:p>
          <a:p>
            <a:pPr>
              <a:spcAft>
                <a:spcPts val="700"/>
              </a:spcAft>
              <a:defRPr sz="1800" b="0"/>
            </a:pPr>
            <a:r>
              <a:t>In India, the commonly used Census measure is females per 1,000 males.</a:t>
            </a:r>
          </a:p>
          <a:p>
            <a:pPr>
              <a:spcAft>
                <a:spcPts val="700"/>
              </a:spcAft>
              <a:defRPr sz="1800" b="0"/>
            </a:pPr>
            <a:r>
              <a:t>Sex ratio varies by region and age group and is influenced by mortality and migration as well as social factors.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Declining / Low Sex Ratio: Concern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 low sex ratio can reflect a combination of:</a:t>
            </a:r>
          </a:p>
          <a:p>
            <a:pPr>
              <a:spcAft>
                <a:spcPts val="700"/>
              </a:spcAft>
              <a:defRPr sz="1800" b="0"/>
            </a:pPr>
            <a:r>
              <a:t>• Sex-selective practices</a:t>
            </a:r>
          </a:p>
          <a:p>
            <a:pPr>
              <a:spcAft>
                <a:spcPts val="700"/>
              </a:spcAft>
              <a:defRPr sz="1800" b="0"/>
            </a:pPr>
            <a:r>
              <a:t>• Differential mortality</a:t>
            </a:r>
          </a:p>
          <a:p>
            <a:pPr>
              <a:spcAft>
                <a:spcPts val="700"/>
              </a:spcAft>
              <a:defRPr sz="1800" b="0"/>
            </a:pPr>
            <a:r>
              <a:t>• Migration patterns</a:t>
            </a:r>
          </a:p>
          <a:p>
            <a:pPr>
              <a:spcAft>
                <a:spcPts val="700"/>
              </a:spcAft>
              <a:defRPr sz="1800" b="0"/>
            </a:pPr>
            <a:r>
              <a:t>• Social and economic discrimination</a:t>
            </a:r>
          </a:p>
          <a:p>
            <a:pPr>
              <a:spcAft>
                <a:spcPts val="700"/>
              </a:spcAft>
              <a:defRPr sz="1800" b="0"/>
            </a:pPr>
            <a:r>
              <a:t>The interpretation should consider age-specific and spatial patterns.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Sex Ratio in India: Regional Pattern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India shows substantial regional variation in sex ratios.</a:t>
            </a:r>
          </a:p>
          <a:p>
            <a:pPr>
              <a:spcAft>
                <a:spcPts val="700"/>
              </a:spcAft>
              <a:defRPr sz="1800" b="0"/>
            </a:pPr>
            <a:r>
              <a:t>Urban areas can have lower overall sex ratios where male-dominated labour migration is strong, while some regions show more balanced or female-favouring patterns.</a:t>
            </a:r>
          </a:p>
          <a:p>
            <a:pPr>
              <a:spcAft>
                <a:spcPts val="700"/>
              </a:spcAft>
              <a:defRPr sz="1800" b="0"/>
            </a:pPr>
            <a:r>
              <a:t>Local causes must be examined rather than assuming one explanation.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Rural-Urban Composition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Population can be classified according to rural and urban residence using national definitions.</a:t>
            </a:r>
          </a:p>
          <a:p>
            <a:pPr>
              <a:spcAft>
                <a:spcPts val="700"/>
              </a:spcAft>
              <a:defRPr sz="1800" b="0"/>
            </a:pPr>
            <a:r>
              <a:t>Urbanisation changes the spatial distribution of people and is associated with employment, services, infrastructure and economic transformation.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Rural Population Characteristics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Rural populations are often associated with:</a:t>
            </a:r>
          </a:p>
          <a:p>
            <a:pPr>
              <a:spcAft>
                <a:spcPts val="700"/>
              </a:spcAft>
              <a:defRPr sz="1800" b="0"/>
            </a:pPr>
            <a:r>
              <a:t>• Agriculture and allied activities</a:t>
            </a:r>
          </a:p>
          <a:p>
            <a:pPr>
              <a:spcAft>
                <a:spcPts val="700"/>
              </a:spcAft>
              <a:defRPr sz="1800" b="0"/>
            </a:pPr>
            <a:r>
              <a:t>• Dispersed settlements in many regions</a:t>
            </a:r>
          </a:p>
          <a:p>
            <a:pPr>
              <a:spcAft>
                <a:spcPts val="700"/>
              </a:spcAft>
              <a:defRPr sz="1800" b="0"/>
            </a:pPr>
            <a:r>
              <a:t>• Stronger dependence on natural resources</a:t>
            </a:r>
          </a:p>
          <a:p>
            <a:pPr>
              <a:spcAft>
                <a:spcPts val="700"/>
              </a:spcAft>
              <a:defRPr sz="1800" b="0"/>
            </a:pPr>
            <a:r>
              <a:t>• Migration for employment and education</a:t>
            </a:r>
          </a:p>
          <a:p>
            <a:pPr>
              <a:spcAft>
                <a:spcPts val="700"/>
              </a:spcAft>
              <a:defRPr sz="1800" b="0"/>
            </a:pPr>
            <a:r>
              <a:t>However, rural economies are increasingly diversified.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Urban Population Characteristics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Urban populations are characterised by:</a:t>
            </a:r>
          </a:p>
          <a:p>
            <a:pPr>
              <a:spcAft>
                <a:spcPts val="700"/>
              </a:spcAft>
              <a:defRPr sz="1800" b="0"/>
            </a:pPr>
            <a:r>
              <a:t>• Higher concentration of non-agricultural employment</a:t>
            </a:r>
          </a:p>
          <a:p>
            <a:pPr>
              <a:spcAft>
                <a:spcPts val="700"/>
              </a:spcAft>
              <a:defRPr sz="1800" b="0"/>
            </a:pPr>
            <a:r>
              <a:t>• Greater access to specialised services</a:t>
            </a:r>
          </a:p>
          <a:p>
            <a:pPr>
              <a:spcAft>
                <a:spcPts val="700"/>
              </a:spcAft>
              <a:defRPr sz="1800" b="0"/>
            </a:pPr>
            <a:r>
              <a:t>• Dense built environments</a:t>
            </a:r>
          </a:p>
          <a:p>
            <a:pPr>
              <a:spcAft>
                <a:spcPts val="700"/>
              </a:spcAft>
              <a:defRPr sz="1800" b="0"/>
            </a:pPr>
            <a:r>
              <a:t>• Complex transport and housing systems</a:t>
            </a:r>
          </a:p>
          <a:p>
            <a:pPr>
              <a:spcAft>
                <a:spcPts val="700"/>
              </a:spcAft>
              <a:defRPr sz="1800" b="0"/>
            </a:pPr>
            <a:r>
              <a:t>Urban areas are major centres of economic activity.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Urbanisation in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Urbanisation is driven by natural increase, reclassification of settlements and migration.</a:t>
            </a:r>
          </a:p>
          <a:p>
            <a:pPr>
              <a:spcAft>
                <a:spcPts val="700"/>
              </a:spcAft>
              <a:defRPr sz="1800" b="0"/>
            </a:pPr>
            <a:r>
              <a:t>Major metropolitan regions attract employment, education and services but also face congestion, housing deficits and environmental pressures.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Literacy: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Literacy is a key social indicator of human development.</a:t>
            </a:r>
          </a:p>
          <a:p>
            <a:pPr>
              <a:spcAft>
                <a:spcPts val="700"/>
              </a:spcAft>
              <a:defRPr sz="1800" b="0"/>
            </a:pPr>
            <a:r>
              <a:t>In Census usage, literacy is defined through the ability to read and write with understanding in a specified context and age threshold.</a:t>
            </a:r>
          </a:p>
          <a:p>
            <a:pPr>
              <a:spcAft>
                <a:spcPts val="700"/>
              </a:spcAft>
              <a:defRPr sz="1800" b="0"/>
            </a:pPr>
            <a:r>
              <a:t>Definitions should be kept consistent when comparing data.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Literacy Pattern in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Literacy has risen substantially over successive decades.</a:t>
            </a:r>
          </a:p>
          <a:p>
            <a:pPr>
              <a:spcAft>
                <a:spcPts val="700"/>
              </a:spcAft>
              <a:defRPr sz="1800" b="0"/>
            </a:pPr>
            <a:r>
              <a:t>Differences remain by:</a:t>
            </a:r>
          </a:p>
          <a:p>
            <a:pPr>
              <a:spcAft>
                <a:spcPts val="700"/>
              </a:spcAft>
              <a:defRPr sz="1800" b="0"/>
            </a:pPr>
            <a:r>
              <a:t>• Sex</a:t>
            </a:r>
          </a:p>
          <a:p>
            <a:pPr>
              <a:spcAft>
                <a:spcPts val="700"/>
              </a:spcAft>
              <a:defRPr sz="1800" b="0"/>
            </a:pPr>
            <a:r>
              <a:t>• Rural and urban residence</a:t>
            </a:r>
          </a:p>
          <a:p>
            <a:pPr>
              <a:spcAft>
                <a:spcPts val="700"/>
              </a:spcAft>
              <a:defRPr sz="1800" b="0"/>
            </a:pPr>
            <a:r>
              <a:t>• Region and state</a:t>
            </a:r>
          </a:p>
          <a:p>
            <a:pPr>
              <a:spcAft>
                <a:spcPts val="700"/>
              </a:spcAft>
              <a:defRPr sz="1800" b="0"/>
            </a:pPr>
            <a:r>
              <a:t>• Social and economic group</a:t>
            </a:r>
          </a:p>
          <a:p>
            <a:pPr>
              <a:spcAft>
                <a:spcPts val="700"/>
              </a:spcAft>
              <a:defRPr sz="1800" b="0"/>
            </a:pPr>
            <a:r>
              <a:t>Female literacy improvement is particularly important for wider development outcomes.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Determinants of Literacy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Availability of schools</a:t>
            </a:r>
          </a:p>
          <a:p>
            <a:pPr>
              <a:spcAft>
                <a:spcPts val="700"/>
              </a:spcAft>
              <a:defRPr sz="1800" b="0"/>
            </a:pPr>
            <a:r>
              <a:t>• Household income</a:t>
            </a:r>
          </a:p>
          <a:p>
            <a:pPr>
              <a:spcAft>
                <a:spcPts val="700"/>
              </a:spcAft>
              <a:defRPr sz="1800" b="0"/>
            </a:pPr>
            <a:r>
              <a:t>• Gender norms</a:t>
            </a:r>
          </a:p>
          <a:p>
            <a:pPr>
              <a:spcAft>
                <a:spcPts val="700"/>
              </a:spcAft>
              <a:defRPr sz="1800" b="0"/>
            </a:pPr>
            <a:r>
              <a:t>• Distance and transport</a:t>
            </a:r>
          </a:p>
          <a:p>
            <a:pPr>
              <a:spcAft>
                <a:spcPts val="700"/>
              </a:spcAft>
              <a:defRPr sz="1800" b="0"/>
            </a:pPr>
            <a:r>
              <a:t>• Quality of education</a:t>
            </a:r>
          </a:p>
          <a:p>
            <a:pPr>
              <a:spcAft>
                <a:spcPts val="700"/>
              </a:spcAft>
              <a:defRPr sz="1800" b="0"/>
            </a:pPr>
            <a:r>
              <a:t>• Social awareness</a:t>
            </a:r>
          </a:p>
          <a:p>
            <a:pPr>
              <a:spcAft>
                <a:spcPts val="700"/>
              </a:spcAft>
              <a:defRPr sz="1800" b="0"/>
            </a:pPr>
            <a:r>
              <a:t>• Government programmes and institutional support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Literacy and Development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Higher literacy is associated with improved access to information and opportunities.</a:t>
            </a:r>
          </a:p>
          <a:p>
            <a:pPr>
              <a:spcAft>
                <a:spcPts val="700"/>
              </a:spcAft>
              <a:defRPr sz="1800" b="0"/>
            </a:pPr>
            <a:r>
              <a:t>It can influence:</a:t>
            </a:r>
          </a:p>
          <a:p>
            <a:pPr>
              <a:spcAft>
                <a:spcPts val="700"/>
              </a:spcAft>
              <a:defRPr sz="1800" b="0"/>
            </a:pPr>
            <a:r>
              <a:t>• Health awareness</a:t>
            </a:r>
          </a:p>
          <a:p>
            <a:pPr>
              <a:spcAft>
                <a:spcPts val="700"/>
              </a:spcAft>
              <a:defRPr sz="1800" b="0"/>
            </a:pPr>
            <a:r>
              <a:t>• Fertility preferences</a:t>
            </a:r>
          </a:p>
          <a:p>
            <a:pPr>
              <a:spcAft>
                <a:spcPts val="700"/>
              </a:spcAft>
              <a:defRPr sz="1800" b="0"/>
            </a:pPr>
            <a:r>
              <a:t>• Employment</a:t>
            </a:r>
          </a:p>
          <a:p>
            <a:pPr>
              <a:spcAft>
                <a:spcPts val="700"/>
              </a:spcAft>
              <a:defRPr sz="1800" b="0"/>
            </a:pPr>
            <a:r>
              <a:t>• Political participation</a:t>
            </a:r>
          </a:p>
          <a:p>
            <a:pPr>
              <a:spcAft>
                <a:spcPts val="700"/>
              </a:spcAft>
              <a:defRPr sz="1800" b="0"/>
            </a:pPr>
            <a:r>
              <a:t>• Children's education</a:t>
            </a:r>
          </a:p>
          <a:p>
            <a:pPr>
              <a:spcAft>
                <a:spcPts val="700"/>
              </a:spcAft>
              <a:defRPr sz="1800" b="0"/>
            </a:pPr>
            <a:r>
              <a:t>Literacy alone, however, does not guarantee quality learning.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Contemporary Population Issues in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Major issues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Sex-ratio imbalance in some regions and age groups</a:t>
            </a:r>
          </a:p>
          <a:p>
            <a:pPr>
              <a:spcAft>
                <a:spcPts val="700"/>
              </a:spcAft>
              <a:defRPr sz="1800" b="0"/>
            </a:pPr>
            <a:r>
              <a:t>• Malnutrition</a:t>
            </a:r>
          </a:p>
          <a:p>
            <a:pPr>
              <a:spcAft>
                <a:spcPts val="700"/>
              </a:spcAft>
              <a:defRPr sz="1800" b="0"/>
            </a:pPr>
            <a:r>
              <a:t>• Unemployment and underemployment</a:t>
            </a:r>
          </a:p>
          <a:p>
            <a:pPr>
              <a:spcAft>
                <a:spcPts val="700"/>
              </a:spcAft>
              <a:defRPr sz="1800" b="0"/>
            </a:pPr>
            <a:r>
              <a:t>• Ageing and dependency</a:t>
            </a:r>
          </a:p>
          <a:p>
            <a:pPr>
              <a:spcAft>
                <a:spcPts val="700"/>
              </a:spcAft>
              <a:defRPr sz="1800" b="0"/>
            </a:pPr>
            <a:r>
              <a:t>• Rapid urbanisation and housing pressure</a:t>
            </a:r>
          </a:p>
          <a:p>
            <a:pPr>
              <a:spcAft>
                <a:spcPts val="700"/>
              </a:spcAft>
              <a:defRPr sz="1800" b="0"/>
            </a:pPr>
            <a:r>
              <a:t>These issues have strong spatial dimensions.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Malnutrition: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Malnutrition includes undernutrition, micronutrient deficiencies and, in some contexts, overweight and obesity.</a:t>
            </a:r>
          </a:p>
          <a:p>
            <a:pPr>
              <a:spcAft>
                <a:spcPts val="700"/>
              </a:spcAft>
              <a:defRPr sz="1800" b="0"/>
            </a:pPr>
            <a:r>
              <a:t>It is influenced by food access, diet quality, disease, sanitation, maternal health and socio-economic conditions.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Population and Malnutrition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Large populations do not automatically cause malnutrition.</a:t>
            </a:r>
          </a:p>
          <a:p>
            <a:pPr>
              <a:spcAft>
                <a:spcPts val="700"/>
              </a:spcAft>
              <a:defRPr sz="1800" b="0"/>
            </a:pPr>
            <a:r>
              <a:t>Risk is shaped by poverty, inequality, food security, maternal education, health services, sanitation and local disease environments.</a:t>
            </a:r>
          </a:p>
          <a:p>
            <a:pPr>
              <a:spcAft>
                <a:spcPts val="700"/>
              </a:spcAft>
              <a:defRPr sz="1800" b="0"/>
            </a:pPr>
            <a:r>
              <a:t>Children and mothers can be particularly vulnerable.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Spatial Dimensions of Malnutrition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Malnutrition varies across regions and population groups.</a:t>
            </a:r>
          </a:p>
          <a:p>
            <a:pPr>
              <a:spcAft>
                <a:spcPts val="700"/>
              </a:spcAft>
              <a:defRPr sz="1800" b="0"/>
            </a:pPr>
            <a:r>
              <a:t>Useful analysis combines demographic, health, nutrition, poverty, sanitation and food-system indicators rather than relying on population size alone.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Unemployment: Meaning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Unemployment occurs when people who are available and seeking work do not have employment.</a:t>
            </a:r>
          </a:p>
          <a:p>
            <a:pPr>
              <a:spcAft>
                <a:spcPts val="700"/>
              </a:spcAft>
              <a:defRPr sz="1800" b="0"/>
            </a:pPr>
            <a:r>
              <a:t>Related concepts include underemployment, informal employment and labour-force participation.</a:t>
            </a:r>
          </a:p>
          <a:p>
            <a:pPr>
              <a:spcAft>
                <a:spcPts val="700"/>
              </a:spcAft>
              <a:defRPr sz="1800" b="0"/>
            </a:pPr>
            <a:r>
              <a:t>Definitions vary across statistical systems.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Types of Unemployment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Open unemployment</a:t>
            </a:r>
          </a:p>
          <a:p>
            <a:pPr>
              <a:spcAft>
                <a:spcPts val="700"/>
              </a:spcAft>
              <a:defRPr sz="1800" b="0"/>
            </a:pPr>
            <a:r>
              <a:t>• Seasonal unemployment</a:t>
            </a:r>
          </a:p>
          <a:p>
            <a:pPr>
              <a:spcAft>
                <a:spcPts val="700"/>
              </a:spcAft>
              <a:defRPr sz="1800" b="0"/>
            </a:pPr>
            <a:r>
              <a:t>• Disguised unemployment</a:t>
            </a:r>
          </a:p>
          <a:p>
            <a:pPr>
              <a:spcAft>
                <a:spcPts val="700"/>
              </a:spcAft>
              <a:defRPr sz="1800" b="0"/>
            </a:pPr>
            <a:r>
              <a:t>• Structural unemployment</a:t>
            </a:r>
          </a:p>
          <a:p>
            <a:pPr>
              <a:spcAft>
                <a:spcPts val="700"/>
              </a:spcAft>
              <a:defRPr sz="1800" b="0"/>
            </a:pPr>
            <a:r>
              <a:t>• Frictional unemployment</a:t>
            </a:r>
          </a:p>
          <a:p>
            <a:pPr>
              <a:spcAft>
                <a:spcPts val="700"/>
              </a:spcAft>
              <a:defRPr sz="1800" b="0"/>
            </a:pPr>
            <a:r>
              <a:t>India's labour market also includes extensive informal and vulnerable employment.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Determinants of Unemployment in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Rapid growth of working-age population</a:t>
            </a:r>
          </a:p>
          <a:p>
            <a:pPr>
              <a:spcAft>
                <a:spcPts val="700"/>
              </a:spcAft>
              <a:defRPr sz="1800" b="0"/>
            </a:pPr>
            <a:r>
              <a:t>• Skill mismatches</a:t>
            </a:r>
          </a:p>
          <a:p>
            <a:pPr>
              <a:spcAft>
                <a:spcPts val="700"/>
              </a:spcAft>
              <a:defRPr sz="1800" b="0"/>
            </a:pPr>
            <a:r>
              <a:t>• Regional disparities in investment</a:t>
            </a:r>
          </a:p>
          <a:p>
            <a:pPr>
              <a:spcAft>
                <a:spcPts val="700"/>
              </a:spcAft>
              <a:defRPr sz="1800" b="0"/>
            </a:pPr>
            <a:r>
              <a:t>• Agricultural seasonality</a:t>
            </a:r>
          </a:p>
          <a:p>
            <a:pPr>
              <a:spcAft>
                <a:spcPts val="700"/>
              </a:spcAft>
              <a:defRPr sz="1800" b="0"/>
            </a:pPr>
            <a:r>
              <a:t>• Structural economic change</a:t>
            </a:r>
          </a:p>
          <a:p>
            <a:pPr>
              <a:spcAft>
                <a:spcPts val="700"/>
              </a:spcAft>
              <a:defRPr sz="1800" b="0"/>
            </a:pPr>
            <a:r>
              <a:t>• Limited formal job creation in some sectors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Population Composition and Planning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Age, sex, rural-urban residence and literacy help determine demand for:</a:t>
            </a:r>
          </a:p>
          <a:p>
            <a:pPr>
              <a:spcAft>
                <a:spcPts val="700"/>
              </a:spcAft>
              <a:defRPr sz="1800" b="0"/>
            </a:pPr>
            <a:r>
              <a:t>• Schools and healthcare</a:t>
            </a:r>
          </a:p>
          <a:p>
            <a:pPr>
              <a:spcAft>
                <a:spcPts val="700"/>
              </a:spcAft>
              <a:defRPr sz="1800" b="0"/>
            </a:pPr>
            <a:r>
              <a:t>• Jobs and skills training</a:t>
            </a:r>
          </a:p>
          <a:p>
            <a:pPr>
              <a:spcAft>
                <a:spcPts val="700"/>
              </a:spcAft>
              <a:defRPr sz="1800" b="0"/>
            </a:pPr>
            <a:r>
              <a:t>• Housing and transport</a:t>
            </a:r>
          </a:p>
          <a:p>
            <a:pPr>
              <a:spcAft>
                <a:spcPts val="700"/>
              </a:spcAft>
              <a:defRPr sz="1800" b="0"/>
            </a:pPr>
            <a:r>
              <a:t>• Social protection</a:t>
            </a:r>
          </a:p>
          <a:p>
            <a:pPr>
              <a:spcAft>
                <a:spcPts val="700"/>
              </a:spcAft>
              <a:defRPr sz="1800" b="0"/>
            </a:pPr>
            <a:r>
              <a:t>• Elderly and child care</a:t>
            </a:r>
          </a:p>
          <a:p>
            <a:pPr>
              <a:spcAft>
                <a:spcPts val="700"/>
              </a:spcAft>
              <a:defRPr sz="1800" b="0"/>
            </a:pPr>
            <a:r>
              <a:t>Demographic composition should therefore guide development planning.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Conclusion: Population and Development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Population characteristics are both outcomes of development and drivers of future change.</a:t>
            </a:r>
          </a:p>
          <a:p>
            <a:pPr>
              <a:spcAft>
                <a:spcPts val="700"/>
              </a:spcAft>
              <a:defRPr sz="1800" b="0"/>
            </a:pPr>
            <a:r>
              <a:t>India's demographic opportunities and challenges require region-specific policies, reliable data, gender-sensitive planning and investment in health, nutrition, education and employment.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24</a:t>
            </a:r>
          </a:p>
        </p:txBody>
      </p:sp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1</TotalTime>
  <Words>949</Words>
  <Application>Microsoft Office PowerPoint</Application>
  <PresentationFormat>Widescreen</PresentationFormat>
  <Paragraphs>155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Calisto MT</vt:lpstr>
      <vt:lpstr>Wingdings 2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2026-09-04T14:04:54Z</dcterms:modified>
  <cp:category/>
</cp:coreProperties>
</file>